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9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64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77B63-6CFD-4465-AFF1-4DFFD9719315}" type="datetimeFigureOut">
              <a:rPr lang="nl-NL" smtClean="0"/>
              <a:pPr/>
              <a:t>17-2-2016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1B044-C4A1-44BD-803E-3ACB6861662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885847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233E-44CF-4C80-9BD5-D3CCEEF66D63}" type="datetimeFigureOut">
              <a:rPr lang="nl-NL" smtClean="0"/>
              <a:pPr/>
              <a:t>17-2-2016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EA64E-45F1-4EC2-99D6-813A56BB13C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668636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233E-44CF-4C80-9BD5-D3CCEEF66D63}" type="datetimeFigureOut">
              <a:rPr lang="nl-NL" smtClean="0"/>
              <a:pPr/>
              <a:t>17-2-2016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EA64E-45F1-4EC2-99D6-813A56BB13C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531515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233E-44CF-4C80-9BD5-D3CCEEF66D63}" type="datetimeFigureOut">
              <a:rPr lang="nl-NL" smtClean="0"/>
              <a:pPr/>
              <a:t>17-2-2016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EA64E-45F1-4EC2-99D6-813A56BB13C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868338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233E-44CF-4C80-9BD5-D3CCEEF66D63}" type="datetimeFigureOut">
              <a:rPr lang="nl-NL" smtClean="0"/>
              <a:pPr/>
              <a:t>17-2-2016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EA64E-45F1-4EC2-99D6-813A56BB13C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886830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233E-44CF-4C80-9BD5-D3CCEEF66D63}" type="datetimeFigureOut">
              <a:rPr lang="nl-NL" smtClean="0"/>
              <a:pPr/>
              <a:t>17-2-2016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EA64E-45F1-4EC2-99D6-813A56BB13C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446994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233E-44CF-4C80-9BD5-D3CCEEF66D63}" type="datetimeFigureOut">
              <a:rPr lang="nl-NL" smtClean="0"/>
              <a:pPr/>
              <a:t>17-2-2016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EA64E-45F1-4EC2-99D6-813A56BB13C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502461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233E-44CF-4C80-9BD5-D3CCEEF66D63}" type="datetimeFigureOut">
              <a:rPr lang="nl-NL" smtClean="0"/>
              <a:pPr/>
              <a:t>17-2-2016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EA64E-45F1-4EC2-99D6-813A56BB13C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227820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233E-44CF-4C80-9BD5-D3CCEEF66D63}" type="datetimeFigureOut">
              <a:rPr lang="nl-NL" smtClean="0"/>
              <a:pPr/>
              <a:t>17-2-2016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EA64E-45F1-4EC2-99D6-813A56BB13C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080171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233E-44CF-4C80-9BD5-D3CCEEF66D63}" type="datetimeFigureOut">
              <a:rPr lang="nl-NL" smtClean="0"/>
              <a:pPr/>
              <a:t>17-2-2016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EA64E-45F1-4EC2-99D6-813A56BB13C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500892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233E-44CF-4C80-9BD5-D3CCEEF66D63}" type="datetimeFigureOut">
              <a:rPr lang="nl-NL" smtClean="0"/>
              <a:pPr/>
              <a:t>17-2-2016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EA64E-45F1-4EC2-99D6-813A56BB13C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205796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233E-44CF-4C80-9BD5-D3CCEEF66D63}" type="datetimeFigureOut">
              <a:rPr lang="nl-NL" smtClean="0"/>
              <a:pPr/>
              <a:t>17-2-2016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EA64E-45F1-4EC2-99D6-813A56BB13C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113999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9233E-44CF-4C80-9BD5-D3CCEEF66D63}" type="datetimeFigureOut">
              <a:rPr lang="nl-NL" smtClean="0"/>
              <a:pPr/>
              <a:t>17-2-2016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EA64E-45F1-4EC2-99D6-813A56BB13C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21685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Inlijsten van figuren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5794183" y="6402842"/>
            <a:ext cx="4056112" cy="3792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2000" smtClean="0"/>
              <a:t>Kees Vleeming </a:t>
            </a:r>
            <a:r>
              <a:rPr lang="nl-NL" sz="800" smtClean="0"/>
              <a:t> </a:t>
            </a:r>
            <a:r>
              <a:rPr lang="nl-NL" sz="1000" smtClean="0"/>
              <a:t>[bew gk]</a:t>
            </a:r>
            <a:endParaRPr lang="nl-NL" sz="1000" dirty="0"/>
          </a:p>
        </p:txBody>
      </p:sp>
      <p:pic>
        <p:nvPicPr>
          <p:cNvPr id="1026" name="Picture 2" descr="http://us.123rf.com/400wm/400/400/bennyartist/bennyartist1106/bennyartist110600001/9808899-goud-fotolijst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70420" y="35803"/>
            <a:ext cx="509492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0509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nl-NL" smtClean="0"/>
              <a:t>Hoe lijst je in 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r>
              <a:rPr lang="nl-NL" sz="2400" dirty="0" smtClean="0"/>
              <a:t>De oppervlakte </a:t>
            </a:r>
            <a:r>
              <a:rPr lang="nl-NL" sz="2400" smtClean="0"/>
              <a:t>van veel figuren is niet zo makkelijk te </a:t>
            </a:r>
            <a:r>
              <a:rPr lang="nl-NL" sz="2400" dirty="0" smtClean="0"/>
              <a:t>berekenen. </a:t>
            </a:r>
          </a:p>
          <a:p>
            <a:r>
              <a:rPr lang="nl-NL" sz="2400" dirty="0" smtClean="0"/>
              <a:t>Een figuur ‘inlijsten’ kan daarbij handig zijn. </a:t>
            </a:r>
          </a:p>
          <a:p>
            <a:endParaRPr lang="nl-NL" sz="2400" dirty="0" smtClean="0"/>
          </a:p>
          <a:p>
            <a:endParaRPr lang="nl-NL" sz="2400" dirty="0" smtClean="0"/>
          </a:p>
          <a:p>
            <a:endParaRPr lang="nl-NL" sz="2400" dirty="0"/>
          </a:p>
          <a:p>
            <a:endParaRPr lang="nl-NL" sz="2400" dirty="0" smtClean="0"/>
          </a:p>
          <a:p>
            <a:endParaRPr lang="nl-NL" sz="2400" dirty="0"/>
          </a:p>
          <a:p>
            <a:r>
              <a:rPr lang="nl-NL" sz="2400" dirty="0" smtClean="0"/>
              <a:t>Bij het inlijsten moet je je houden aan deze regels:</a:t>
            </a:r>
            <a:endParaRPr lang="nl-NL" sz="2400" dirty="0"/>
          </a:p>
          <a:p>
            <a:pPr lvl="1"/>
            <a:r>
              <a:rPr lang="nl-NL" sz="2000" dirty="0" smtClean="0"/>
              <a:t>De lijst moet de vorm hebben van een rechthoek. </a:t>
            </a:r>
          </a:p>
          <a:p>
            <a:pPr lvl="1"/>
            <a:r>
              <a:rPr lang="nl-NL" sz="2000" dirty="0" smtClean="0"/>
              <a:t>De lijst moet zo strak mogelijk om het figuur heen</a:t>
            </a:r>
          </a:p>
          <a:p>
            <a:pPr lvl="1"/>
            <a:r>
              <a:rPr lang="nl-NL" sz="2000" dirty="0" smtClean="0"/>
              <a:t>De lijst mag alleen over roosterlijnen lopen. </a:t>
            </a:r>
          </a:p>
          <a:p>
            <a:endParaRPr lang="nl-NL" sz="2400" dirty="0"/>
          </a:p>
        </p:txBody>
      </p:sp>
      <p:sp>
        <p:nvSpPr>
          <p:cNvPr id="5" name="Gelijkbenige driehoek 4"/>
          <p:cNvSpPr/>
          <p:nvPr/>
        </p:nvSpPr>
        <p:spPr>
          <a:xfrm rot="1087170">
            <a:off x="3381737" y="2794454"/>
            <a:ext cx="2276926" cy="1008112"/>
          </a:xfrm>
          <a:prstGeom prst="triangle">
            <a:avLst>
              <a:gd name="adj" fmla="val 6424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Picture 2" descr="http://us.123rf.com/400wm/400/400/bennyartist/bennyartist1106/bennyartist110600001/9808899-goud-fotolij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92786" y="2131950"/>
            <a:ext cx="1800200" cy="281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6321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nl-NL" dirty="0" smtClean="0"/>
              <a:t>Voorbeeld van inlijsten driehoek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008112"/>
            <a:ext cx="8784976" cy="5877272"/>
          </a:xfrm>
        </p:spPr>
        <p:txBody>
          <a:bodyPr>
            <a:normAutofit/>
          </a:bodyPr>
          <a:lstStyle/>
          <a:p>
            <a:r>
              <a:rPr lang="nl-NL" sz="2000" dirty="0" smtClean="0"/>
              <a:t>Teken eerst een lijst om de driehoek. </a:t>
            </a:r>
          </a:p>
          <a:p>
            <a:r>
              <a:rPr lang="nl-NL" sz="2000" dirty="0" smtClean="0"/>
              <a:t>Er vallen nu een aantal witte driehoekjes die </a:t>
            </a:r>
            <a:r>
              <a:rPr lang="nl-NL" sz="2000" dirty="0" err="1" smtClean="0"/>
              <a:t>níet</a:t>
            </a:r>
            <a:r>
              <a:rPr lang="nl-NL" sz="2000" dirty="0" smtClean="0"/>
              <a:t> bij de driehoek horen wél binnen de lijst. Nummer deze witte driehoekjes. </a:t>
            </a:r>
          </a:p>
          <a:p>
            <a:r>
              <a:rPr lang="nl-NL" sz="2000" dirty="0" smtClean="0"/>
              <a:t>Al die witte driehoekjes zijn </a:t>
            </a:r>
            <a:r>
              <a:rPr lang="nl-NL" sz="2000" b="1" dirty="0" smtClean="0">
                <a:solidFill>
                  <a:srgbClr val="FF0000"/>
                </a:solidFill>
              </a:rPr>
              <a:t>precies de helft</a:t>
            </a:r>
            <a:r>
              <a:rPr lang="nl-NL" sz="2000" dirty="0" smtClean="0"/>
              <a:t> van een rechthoek. Hiervan kun je dus de oppervlakte berekenen</a:t>
            </a:r>
          </a:p>
          <a:p>
            <a:r>
              <a:rPr lang="nl-NL" sz="2000" dirty="0" smtClean="0"/>
              <a:t>Driehoekje 1: </a:t>
            </a:r>
            <a:br>
              <a:rPr lang="nl-NL" sz="2000" dirty="0" smtClean="0"/>
            </a:br>
            <a:r>
              <a:rPr lang="nl-NL" sz="2000" i="1" dirty="0" smtClean="0"/>
              <a:t>2 x 2 = 4 cm² (oppervlakte van hele rechthoek)</a:t>
            </a:r>
            <a:br>
              <a:rPr lang="nl-NL" sz="2000" i="1" dirty="0" smtClean="0"/>
            </a:br>
            <a:r>
              <a:rPr lang="nl-NL" sz="2000" i="1" dirty="0" smtClean="0"/>
              <a:t>4 : 2 = </a:t>
            </a:r>
            <a:r>
              <a:rPr lang="nl-NL" sz="2000" i="1" dirty="0" smtClean="0">
                <a:solidFill>
                  <a:srgbClr val="C00000"/>
                </a:solidFill>
              </a:rPr>
              <a:t>2 cm² </a:t>
            </a:r>
            <a:r>
              <a:rPr lang="nl-NL" sz="2000" i="1" dirty="0" smtClean="0"/>
              <a:t>(oppervlakte van het witte deel)</a:t>
            </a:r>
          </a:p>
          <a:p>
            <a:r>
              <a:rPr lang="nl-NL" sz="2000" dirty="0" smtClean="0"/>
              <a:t>Driehoekje 2:     3 x 4  = 12 cm²</a:t>
            </a:r>
            <a:br>
              <a:rPr lang="nl-NL" sz="2000" dirty="0" smtClean="0"/>
            </a:br>
            <a:r>
              <a:rPr lang="nl-NL" sz="2000" dirty="0" smtClean="0"/>
              <a:t>                             12 : 2 = </a:t>
            </a:r>
            <a:r>
              <a:rPr lang="nl-NL" sz="2000" dirty="0" smtClean="0">
                <a:solidFill>
                  <a:srgbClr val="C00000"/>
                </a:solidFill>
              </a:rPr>
              <a:t>6 cm²</a:t>
            </a:r>
          </a:p>
          <a:p>
            <a:r>
              <a:rPr lang="nl-NL" sz="2000" dirty="0" smtClean="0"/>
              <a:t>Driehoekje 3:      2 x 5 = 10 cm²</a:t>
            </a:r>
            <a:br>
              <a:rPr lang="nl-NL" sz="2000" dirty="0" smtClean="0"/>
            </a:br>
            <a:r>
              <a:rPr lang="nl-NL" sz="2000" dirty="0" smtClean="0"/>
              <a:t>                             10 : 2 = </a:t>
            </a:r>
            <a:r>
              <a:rPr lang="nl-NL" sz="2000" dirty="0" smtClean="0">
                <a:solidFill>
                  <a:srgbClr val="C00000"/>
                </a:solidFill>
              </a:rPr>
              <a:t>5 cm²</a:t>
            </a:r>
            <a:endParaRPr lang="nl-NL" sz="1600" dirty="0" smtClean="0">
              <a:solidFill>
                <a:srgbClr val="C00000"/>
              </a:solidFill>
            </a:endParaRPr>
          </a:p>
          <a:p>
            <a:endParaRPr lang="nl-NL" sz="2000" dirty="0" smtClean="0"/>
          </a:p>
          <a:p>
            <a:r>
              <a:rPr lang="nl-NL" sz="2000" dirty="0" smtClean="0"/>
              <a:t>Witte deel is dus: 2 + 6 + 5 = 13 cm²</a:t>
            </a:r>
          </a:p>
          <a:p>
            <a:r>
              <a:rPr lang="nl-NL" sz="2000" dirty="0" smtClean="0"/>
              <a:t>Oppervlakte hele lijst: 4 x 5 = 20 cm²</a:t>
            </a:r>
          </a:p>
          <a:p>
            <a:r>
              <a:rPr lang="nl-NL" sz="2000" dirty="0" smtClean="0"/>
              <a:t>Oppervlakte driehoek: 20 – 13 = 7 cm²</a:t>
            </a:r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50896869"/>
              </p:ext>
            </p:extLst>
          </p:nvPr>
        </p:nvGraphicFramePr>
        <p:xfrm>
          <a:off x="5544528" y="3429000"/>
          <a:ext cx="3780000" cy="324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54000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Vrije vorm 3"/>
          <p:cNvSpPr/>
          <p:nvPr/>
        </p:nvSpPr>
        <p:spPr>
          <a:xfrm>
            <a:off x="6078140" y="3977380"/>
            <a:ext cx="2698955" cy="2138516"/>
          </a:xfrm>
          <a:custGeom>
            <a:avLst/>
            <a:gdLst>
              <a:gd name="connsiteX0" fmla="*/ 2698955 w 2698955"/>
              <a:gd name="connsiteY0" fmla="*/ 2138516 h 2138516"/>
              <a:gd name="connsiteX1" fmla="*/ 0 w 2698955"/>
              <a:gd name="connsiteY1" fmla="*/ 1076632 h 2138516"/>
              <a:gd name="connsiteX2" fmla="*/ 1091381 w 2698955"/>
              <a:gd name="connsiteY2" fmla="*/ 0 h 2138516"/>
              <a:gd name="connsiteX3" fmla="*/ 2698955 w 2698955"/>
              <a:gd name="connsiteY3" fmla="*/ 2138516 h 2138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8955" h="2138516">
                <a:moveTo>
                  <a:pt x="2698955" y="2138516"/>
                </a:moveTo>
                <a:lnTo>
                  <a:pt x="0" y="1076632"/>
                </a:lnTo>
                <a:lnTo>
                  <a:pt x="1091381" y="0"/>
                </a:lnTo>
                <a:lnTo>
                  <a:pt x="2698955" y="2138516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6078140" y="3977380"/>
            <a:ext cx="2698955" cy="21385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6095757" y="3977380"/>
            <a:ext cx="1080000" cy="1069258"/>
          </a:xfrm>
          <a:prstGeom prst="rect">
            <a:avLst/>
          </a:prstGeom>
          <a:solidFill>
            <a:schemeClr val="accent6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7175757" y="3984990"/>
            <a:ext cx="1601338" cy="2151072"/>
          </a:xfrm>
          <a:prstGeom prst="rect">
            <a:avLst/>
          </a:prstGeom>
          <a:solidFill>
            <a:schemeClr val="accent3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/>
          <p:cNvSpPr txBox="1"/>
          <p:nvPr/>
        </p:nvSpPr>
        <p:spPr>
          <a:xfrm>
            <a:off x="6192600" y="397738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1</a:t>
            </a:r>
            <a:endParaRPr lang="nl-NL" sz="3200" dirty="0"/>
          </a:p>
        </p:txBody>
      </p:sp>
      <p:sp>
        <p:nvSpPr>
          <p:cNvPr id="12" name="Tekstvak 11"/>
          <p:cNvSpPr txBox="1"/>
          <p:nvPr/>
        </p:nvSpPr>
        <p:spPr>
          <a:xfrm>
            <a:off x="7920792" y="4428401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2</a:t>
            </a:r>
            <a:endParaRPr lang="nl-NL" sz="3200" dirty="0"/>
          </a:p>
        </p:txBody>
      </p:sp>
      <p:sp>
        <p:nvSpPr>
          <p:cNvPr id="13" name="Tekstvak 12"/>
          <p:cNvSpPr txBox="1"/>
          <p:nvPr/>
        </p:nvSpPr>
        <p:spPr>
          <a:xfrm>
            <a:off x="6594092" y="5551287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3</a:t>
            </a:r>
            <a:endParaRPr lang="nl-NL" sz="3200" dirty="0"/>
          </a:p>
        </p:txBody>
      </p:sp>
      <p:sp>
        <p:nvSpPr>
          <p:cNvPr id="18" name="Rechthoek 17"/>
          <p:cNvSpPr/>
          <p:nvPr/>
        </p:nvSpPr>
        <p:spPr>
          <a:xfrm>
            <a:off x="6099275" y="5046638"/>
            <a:ext cx="2677819" cy="1069258"/>
          </a:xfrm>
          <a:prstGeom prst="rect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35362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1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1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0" grpId="1" animBg="1"/>
      <p:bldP spid="17" grpId="0" animBg="1"/>
      <p:bldP spid="17" grpId="1" animBg="1"/>
      <p:bldP spid="17" grpId="2" animBg="1"/>
      <p:bldP spid="17" grpId="3" animBg="1"/>
      <p:bldP spid="9" grpId="0"/>
      <p:bldP spid="12" grpId="0"/>
      <p:bldP spid="13" grpId="0"/>
      <p:bldP spid="18" grpId="0" animBg="1"/>
      <p:bldP spid="18" grpId="1" animBg="1"/>
      <p:bldP spid="18" grpId="2" animBg="1"/>
      <p:bldP spid="18" grpId="3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nl-NL" dirty="0" smtClean="0"/>
              <a:t>Oefenen: inlijsten van figuren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504" y="1495325"/>
            <a:ext cx="8686800" cy="4525963"/>
          </a:xfrm>
        </p:spPr>
        <p:txBody>
          <a:bodyPr>
            <a:normAutofit/>
          </a:bodyPr>
          <a:lstStyle/>
          <a:p>
            <a:r>
              <a:rPr lang="nl-NL" sz="2400" dirty="0" smtClean="0"/>
              <a:t>Bepaal de oppervlakte van deze figuren door middel van inlijsten. </a:t>
            </a:r>
            <a:endParaRPr lang="nl-NL" sz="2400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16892599"/>
              </p:ext>
            </p:extLst>
          </p:nvPr>
        </p:nvGraphicFramePr>
        <p:xfrm>
          <a:off x="323528" y="2925304"/>
          <a:ext cx="3780000" cy="378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54000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Vrije vorm 5"/>
          <p:cNvSpPr/>
          <p:nvPr/>
        </p:nvSpPr>
        <p:spPr>
          <a:xfrm>
            <a:off x="862149" y="3429360"/>
            <a:ext cx="2702257" cy="2197289"/>
          </a:xfrm>
          <a:custGeom>
            <a:avLst/>
            <a:gdLst>
              <a:gd name="connsiteX0" fmla="*/ 0 w 2702257"/>
              <a:gd name="connsiteY0" fmla="*/ 1624083 h 2197289"/>
              <a:gd name="connsiteX1" fmla="*/ 1078173 w 2702257"/>
              <a:gd name="connsiteY1" fmla="*/ 0 h 2197289"/>
              <a:gd name="connsiteX2" fmla="*/ 2702257 w 2702257"/>
              <a:gd name="connsiteY2" fmla="*/ 1624083 h 2197289"/>
              <a:gd name="connsiteX3" fmla="*/ 1637731 w 2702257"/>
              <a:gd name="connsiteY3" fmla="*/ 2197289 h 2197289"/>
              <a:gd name="connsiteX4" fmla="*/ 0 w 2702257"/>
              <a:gd name="connsiteY4" fmla="*/ 1624083 h 2197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2257" h="2197289">
                <a:moveTo>
                  <a:pt x="0" y="1624083"/>
                </a:moveTo>
                <a:lnTo>
                  <a:pt x="1078173" y="0"/>
                </a:lnTo>
                <a:lnTo>
                  <a:pt x="2702257" y="1624083"/>
                </a:lnTo>
                <a:lnTo>
                  <a:pt x="1637731" y="2197289"/>
                </a:lnTo>
                <a:lnTo>
                  <a:pt x="0" y="1624083"/>
                </a:lnTo>
                <a:close/>
              </a:path>
            </a:pathLst>
          </a:cu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46263703"/>
              </p:ext>
            </p:extLst>
          </p:nvPr>
        </p:nvGraphicFramePr>
        <p:xfrm>
          <a:off x="4896456" y="2925304"/>
          <a:ext cx="3780000" cy="378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54000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Vrije vorm 8"/>
          <p:cNvSpPr/>
          <p:nvPr/>
        </p:nvSpPr>
        <p:spPr>
          <a:xfrm>
            <a:off x="5424681" y="3452884"/>
            <a:ext cx="2715904" cy="2702256"/>
          </a:xfrm>
          <a:custGeom>
            <a:avLst/>
            <a:gdLst>
              <a:gd name="connsiteX0" fmla="*/ 0 w 2715904"/>
              <a:gd name="connsiteY0" fmla="*/ 0 h 2702256"/>
              <a:gd name="connsiteX1" fmla="*/ 1624083 w 2715904"/>
              <a:gd name="connsiteY1" fmla="*/ 1637731 h 2702256"/>
              <a:gd name="connsiteX2" fmla="*/ 13647 w 2715904"/>
              <a:gd name="connsiteY2" fmla="*/ 2197289 h 2702256"/>
              <a:gd name="connsiteX3" fmla="*/ 2715904 w 2715904"/>
              <a:gd name="connsiteY3" fmla="*/ 2702256 h 2702256"/>
              <a:gd name="connsiteX4" fmla="*/ 1624083 w 2715904"/>
              <a:gd name="connsiteY4" fmla="*/ 27295 h 2702256"/>
              <a:gd name="connsiteX5" fmla="*/ 0 w 2715904"/>
              <a:gd name="connsiteY5" fmla="*/ 0 h 2702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5904" h="2702256">
                <a:moveTo>
                  <a:pt x="0" y="0"/>
                </a:moveTo>
                <a:lnTo>
                  <a:pt x="1624083" y="1637731"/>
                </a:lnTo>
                <a:lnTo>
                  <a:pt x="13647" y="2197289"/>
                </a:lnTo>
                <a:lnTo>
                  <a:pt x="2715904" y="2702256"/>
                </a:lnTo>
                <a:lnTo>
                  <a:pt x="1624083" y="2729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  <a:alpha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/>
          <p:cNvSpPr txBox="1"/>
          <p:nvPr/>
        </p:nvSpPr>
        <p:spPr>
          <a:xfrm>
            <a:off x="899592" y="2483604"/>
            <a:ext cx="2520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/>
              <a:t>Figuur 1</a:t>
            </a:r>
            <a:endParaRPr lang="nl-NL" b="1" dirty="0"/>
          </a:p>
        </p:txBody>
      </p:sp>
      <p:sp>
        <p:nvSpPr>
          <p:cNvPr id="13" name="Tekstvak 12"/>
          <p:cNvSpPr txBox="1"/>
          <p:nvPr/>
        </p:nvSpPr>
        <p:spPr>
          <a:xfrm>
            <a:off x="5651602" y="2492896"/>
            <a:ext cx="2520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/>
              <a:t>Figuur 2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xmlns="" val="63387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nl-NL" dirty="0" smtClean="0"/>
              <a:t>Uitwerking figuur 1</a:t>
            </a:r>
            <a:endParaRPr lang="nl-NL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55520189"/>
              </p:ext>
            </p:extLst>
          </p:nvPr>
        </p:nvGraphicFramePr>
        <p:xfrm>
          <a:off x="323528" y="2925304"/>
          <a:ext cx="3780000" cy="378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0000"/>
                <a:gridCol w="540000"/>
                <a:gridCol w="540000"/>
                <a:gridCol w="540000"/>
                <a:gridCol w="504296"/>
                <a:gridCol w="575704"/>
                <a:gridCol w="540000"/>
              </a:tblGrid>
              <a:tr h="54000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Vrije vorm 5"/>
          <p:cNvSpPr/>
          <p:nvPr/>
        </p:nvSpPr>
        <p:spPr>
          <a:xfrm>
            <a:off x="862149" y="3429360"/>
            <a:ext cx="2702257" cy="2197289"/>
          </a:xfrm>
          <a:custGeom>
            <a:avLst/>
            <a:gdLst>
              <a:gd name="connsiteX0" fmla="*/ 0 w 2702257"/>
              <a:gd name="connsiteY0" fmla="*/ 1624083 h 2197289"/>
              <a:gd name="connsiteX1" fmla="*/ 1078173 w 2702257"/>
              <a:gd name="connsiteY1" fmla="*/ 0 h 2197289"/>
              <a:gd name="connsiteX2" fmla="*/ 2702257 w 2702257"/>
              <a:gd name="connsiteY2" fmla="*/ 1624083 h 2197289"/>
              <a:gd name="connsiteX3" fmla="*/ 1637731 w 2702257"/>
              <a:gd name="connsiteY3" fmla="*/ 2197289 h 2197289"/>
              <a:gd name="connsiteX4" fmla="*/ 0 w 2702257"/>
              <a:gd name="connsiteY4" fmla="*/ 1624083 h 2197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2257" h="2197289">
                <a:moveTo>
                  <a:pt x="0" y="1624083"/>
                </a:moveTo>
                <a:lnTo>
                  <a:pt x="1078173" y="0"/>
                </a:lnTo>
                <a:lnTo>
                  <a:pt x="2702257" y="1624083"/>
                </a:lnTo>
                <a:lnTo>
                  <a:pt x="1637731" y="2197289"/>
                </a:lnTo>
                <a:lnTo>
                  <a:pt x="0" y="1624083"/>
                </a:lnTo>
                <a:close/>
              </a:path>
            </a:pathLst>
          </a:cu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/>
          <p:cNvSpPr txBox="1"/>
          <p:nvPr/>
        </p:nvSpPr>
        <p:spPr>
          <a:xfrm>
            <a:off x="899592" y="2483604"/>
            <a:ext cx="2520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/>
              <a:t>Figuur 1</a:t>
            </a:r>
            <a:endParaRPr lang="nl-NL" b="1" dirty="0"/>
          </a:p>
        </p:txBody>
      </p:sp>
      <p:sp>
        <p:nvSpPr>
          <p:cNvPr id="5" name="Tekstvak 4"/>
          <p:cNvSpPr txBox="1"/>
          <p:nvPr/>
        </p:nvSpPr>
        <p:spPr>
          <a:xfrm>
            <a:off x="4499992" y="2132856"/>
            <a:ext cx="46440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nl-NL" dirty="0" smtClean="0"/>
              <a:t>Lijst de figuur in</a:t>
            </a:r>
          </a:p>
          <a:p>
            <a:pPr marL="342900" indent="-342900">
              <a:buAutoNum type="arabicParenR"/>
            </a:pPr>
            <a:r>
              <a:rPr lang="nl-NL" dirty="0" smtClean="0"/>
              <a:t>Nummer de witte stukjes in de lijst</a:t>
            </a:r>
          </a:p>
          <a:p>
            <a:pPr marL="342900" indent="-342900">
              <a:buAutoNum type="arabicParenR"/>
            </a:pPr>
            <a:r>
              <a:rPr lang="nl-NL" dirty="0" smtClean="0"/>
              <a:t>Bereken de oppervlaktes van die stukjes:</a:t>
            </a:r>
          </a:p>
          <a:p>
            <a:r>
              <a:rPr lang="nl-NL" dirty="0"/>
              <a:t> </a:t>
            </a:r>
            <a:r>
              <a:rPr lang="nl-NL" dirty="0" smtClean="0"/>
              <a:t>    (1)  3 × 2 : 2 = 3 </a:t>
            </a:r>
          </a:p>
          <a:p>
            <a:r>
              <a:rPr lang="nl-NL" dirty="0"/>
              <a:t> </a:t>
            </a:r>
            <a:r>
              <a:rPr lang="nl-NL" dirty="0" smtClean="0"/>
              <a:t>    (2)  3 × 3 : 2 = 4½</a:t>
            </a:r>
          </a:p>
          <a:p>
            <a:r>
              <a:rPr lang="nl-NL" dirty="0" smtClean="0"/>
              <a:t>     (3)  1 × 2 : 2 = 1</a:t>
            </a:r>
          </a:p>
          <a:p>
            <a:r>
              <a:rPr lang="nl-NL" dirty="0"/>
              <a:t> </a:t>
            </a:r>
            <a:r>
              <a:rPr lang="nl-NL" dirty="0" smtClean="0"/>
              <a:t>    (4)  1 × 3 : 2 = 1½</a:t>
            </a:r>
          </a:p>
          <a:p>
            <a:pPr marL="342900" indent="-342900">
              <a:buFont typeface="+mj-lt"/>
              <a:buAutoNum type="arabicParenR" startAt="4"/>
            </a:pPr>
            <a:r>
              <a:rPr lang="nl-NL" dirty="0" smtClean="0"/>
              <a:t>Tel de antwoorden bij elkaar op:</a:t>
            </a:r>
            <a:br>
              <a:rPr lang="nl-NL" dirty="0" smtClean="0"/>
            </a:br>
            <a:r>
              <a:rPr lang="nl-NL" dirty="0" smtClean="0"/>
              <a:t>3 + 4½ + 1 + 1½ = 10</a:t>
            </a:r>
          </a:p>
          <a:p>
            <a:pPr marL="342900" indent="-342900">
              <a:buFont typeface="+mj-lt"/>
              <a:buAutoNum type="arabicParenR" startAt="4"/>
            </a:pPr>
            <a:r>
              <a:rPr lang="nl-NL" dirty="0" smtClean="0"/>
              <a:t>Bereken de oppervlakte van de lijst</a:t>
            </a:r>
            <a:br>
              <a:rPr lang="nl-NL" dirty="0" smtClean="0"/>
            </a:br>
            <a:r>
              <a:rPr lang="nl-NL" dirty="0" smtClean="0"/>
              <a:t>5 × 4 = 20</a:t>
            </a:r>
          </a:p>
          <a:p>
            <a:pPr marL="342900" indent="-342900">
              <a:buFont typeface="+mj-lt"/>
              <a:buAutoNum type="arabicParenR" startAt="4"/>
            </a:pPr>
            <a:r>
              <a:rPr lang="nl-NL" dirty="0" smtClean="0"/>
              <a:t>Trek de oppervlakte van de witte stukjes af van de oppervlakte van de hele lijst:</a:t>
            </a:r>
            <a:br>
              <a:rPr lang="nl-NL" dirty="0" smtClean="0"/>
            </a:br>
            <a:r>
              <a:rPr lang="nl-NL" dirty="0" smtClean="0"/>
              <a:t>20 – 10 = 10 cm²</a:t>
            </a:r>
          </a:p>
          <a:p>
            <a:pPr marL="342900" indent="-342900">
              <a:buFont typeface="+mj-lt"/>
              <a:buAutoNum type="arabicParenR" startAt="4"/>
            </a:pPr>
            <a:endParaRPr lang="nl-NL" dirty="0"/>
          </a:p>
          <a:p>
            <a:pPr marL="342900" indent="-342900">
              <a:buFont typeface="+mj-lt"/>
              <a:buAutoNum type="arabicParenR" startAt="4"/>
            </a:pPr>
            <a:r>
              <a:rPr lang="nl-NL" dirty="0" smtClean="0"/>
              <a:t>Conclusie: oppervlakte driehoek is 10 cm²</a:t>
            </a:r>
          </a:p>
          <a:p>
            <a:pPr marL="342900" indent="-342900">
              <a:buFont typeface="+mj-lt"/>
              <a:buAutoNum type="arabicParenR" startAt="4"/>
            </a:pP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865451" y="3428999"/>
            <a:ext cx="2698955" cy="21976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/>
          <p:cNvSpPr txBox="1"/>
          <p:nvPr/>
        </p:nvSpPr>
        <p:spPr>
          <a:xfrm>
            <a:off x="971600" y="3501008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1</a:t>
            </a:r>
            <a:endParaRPr lang="nl-NL" sz="3200" dirty="0"/>
          </a:p>
        </p:txBody>
      </p:sp>
      <p:sp>
        <p:nvSpPr>
          <p:cNvPr id="14" name="Tekstvak 13"/>
          <p:cNvSpPr txBox="1"/>
          <p:nvPr/>
        </p:nvSpPr>
        <p:spPr>
          <a:xfrm>
            <a:off x="3059832" y="3501008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2</a:t>
            </a:r>
            <a:endParaRPr lang="nl-NL" sz="3200" dirty="0"/>
          </a:p>
        </p:txBody>
      </p:sp>
      <p:sp>
        <p:nvSpPr>
          <p:cNvPr id="15" name="Tekstvak 14"/>
          <p:cNvSpPr txBox="1"/>
          <p:nvPr/>
        </p:nvSpPr>
        <p:spPr>
          <a:xfrm>
            <a:off x="3203848" y="5085184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3</a:t>
            </a:r>
            <a:endParaRPr lang="nl-NL" sz="3200" dirty="0"/>
          </a:p>
        </p:txBody>
      </p:sp>
      <p:sp>
        <p:nvSpPr>
          <p:cNvPr id="16" name="Tekstvak 15"/>
          <p:cNvSpPr txBox="1"/>
          <p:nvPr/>
        </p:nvSpPr>
        <p:spPr>
          <a:xfrm>
            <a:off x="899592" y="5085184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4</a:t>
            </a:r>
            <a:endParaRPr lang="nl-NL" sz="3200" dirty="0"/>
          </a:p>
        </p:txBody>
      </p:sp>
      <p:sp>
        <p:nvSpPr>
          <p:cNvPr id="17" name="Tekstvak 16"/>
          <p:cNvSpPr txBox="1"/>
          <p:nvPr/>
        </p:nvSpPr>
        <p:spPr>
          <a:xfrm>
            <a:off x="1547665" y="4509120"/>
            <a:ext cx="1728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 smtClean="0">
                <a:solidFill>
                  <a:schemeClr val="tx2"/>
                </a:solidFill>
              </a:rPr>
              <a:t>10 cm²</a:t>
            </a:r>
            <a:endParaRPr lang="nl-NL" sz="28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126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nl-NL" dirty="0" smtClean="0"/>
              <a:t>Uitwerking figuur 2</a:t>
            </a:r>
            <a:endParaRPr lang="nl-NL" dirty="0"/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49710556"/>
              </p:ext>
            </p:extLst>
          </p:nvPr>
        </p:nvGraphicFramePr>
        <p:xfrm>
          <a:off x="4896456" y="2925304"/>
          <a:ext cx="3780000" cy="378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54000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Vrije vorm 8"/>
          <p:cNvSpPr/>
          <p:nvPr/>
        </p:nvSpPr>
        <p:spPr>
          <a:xfrm>
            <a:off x="5424681" y="3452884"/>
            <a:ext cx="2715904" cy="2702256"/>
          </a:xfrm>
          <a:custGeom>
            <a:avLst/>
            <a:gdLst>
              <a:gd name="connsiteX0" fmla="*/ 0 w 2715904"/>
              <a:gd name="connsiteY0" fmla="*/ 0 h 2702256"/>
              <a:gd name="connsiteX1" fmla="*/ 1624083 w 2715904"/>
              <a:gd name="connsiteY1" fmla="*/ 1637731 h 2702256"/>
              <a:gd name="connsiteX2" fmla="*/ 13647 w 2715904"/>
              <a:gd name="connsiteY2" fmla="*/ 2197289 h 2702256"/>
              <a:gd name="connsiteX3" fmla="*/ 2715904 w 2715904"/>
              <a:gd name="connsiteY3" fmla="*/ 2702256 h 2702256"/>
              <a:gd name="connsiteX4" fmla="*/ 1624083 w 2715904"/>
              <a:gd name="connsiteY4" fmla="*/ 27295 h 2702256"/>
              <a:gd name="connsiteX5" fmla="*/ 0 w 2715904"/>
              <a:gd name="connsiteY5" fmla="*/ 0 h 2702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5904" h="2702256">
                <a:moveTo>
                  <a:pt x="0" y="0"/>
                </a:moveTo>
                <a:lnTo>
                  <a:pt x="1624083" y="1637731"/>
                </a:lnTo>
                <a:lnTo>
                  <a:pt x="13647" y="2197289"/>
                </a:lnTo>
                <a:lnTo>
                  <a:pt x="2715904" y="2702256"/>
                </a:lnTo>
                <a:lnTo>
                  <a:pt x="1624083" y="2729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  <a:alpha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/>
          <p:cNvSpPr txBox="1"/>
          <p:nvPr/>
        </p:nvSpPr>
        <p:spPr>
          <a:xfrm>
            <a:off x="5651602" y="2492896"/>
            <a:ext cx="2520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/>
              <a:t>Figuur 2</a:t>
            </a:r>
            <a:endParaRPr lang="nl-NL" b="1" dirty="0"/>
          </a:p>
        </p:txBody>
      </p:sp>
      <p:sp>
        <p:nvSpPr>
          <p:cNvPr id="11" name="Tekstvak 10"/>
          <p:cNvSpPr txBox="1"/>
          <p:nvPr/>
        </p:nvSpPr>
        <p:spPr>
          <a:xfrm>
            <a:off x="216024" y="2156078"/>
            <a:ext cx="46440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nl-NL" dirty="0" smtClean="0"/>
              <a:t>Lijst de figuur in</a:t>
            </a:r>
          </a:p>
          <a:p>
            <a:pPr marL="342900" indent="-342900">
              <a:buAutoNum type="arabicParenR"/>
            </a:pPr>
            <a:r>
              <a:rPr lang="nl-NL" dirty="0" smtClean="0"/>
              <a:t>Nummer de witte stukjes in de lijst</a:t>
            </a:r>
          </a:p>
          <a:p>
            <a:pPr marL="342900" indent="-342900">
              <a:buAutoNum type="arabicParenR"/>
            </a:pPr>
            <a:r>
              <a:rPr lang="nl-NL" dirty="0" smtClean="0"/>
              <a:t>Bereken de oppervlaktes van die stukjes:</a:t>
            </a:r>
          </a:p>
          <a:p>
            <a:r>
              <a:rPr lang="nl-NL" dirty="0"/>
              <a:t> </a:t>
            </a:r>
            <a:r>
              <a:rPr lang="nl-NL" dirty="0" smtClean="0"/>
              <a:t>    (1)  4 × 3 : 2 = 6 </a:t>
            </a:r>
          </a:p>
          <a:p>
            <a:r>
              <a:rPr lang="nl-NL" dirty="0"/>
              <a:t> </a:t>
            </a:r>
            <a:r>
              <a:rPr lang="nl-NL" dirty="0" smtClean="0"/>
              <a:t>    (2)  2 × 5 : 2 = 5</a:t>
            </a:r>
          </a:p>
          <a:p>
            <a:r>
              <a:rPr lang="nl-NL" dirty="0" smtClean="0"/>
              <a:t>     (3)  1 × 5 : 2 = 2½</a:t>
            </a:r>
          </a:p>
          <a:p>
            <a:pPr marL="342900" indent="-342900">
              <a:buFont typeface="+mj-lt"/>
              <a:buAutoNum type="arabicParenR" startAt="4"/>
            </a:pPr>
            <a:r>
              <a:rPr lang="nl-NL" dirty="0" smtClean="0"/>
              <a:t>Tel de antwoorden bij elkaar op:</a:t>
            </a:r>
            <a:br>
              <a:rPr lang="nl-NL" dirty="0" smtClean="0"/>
            </a:br>
            <a:r>
              <a:rPr lang="nl-NL" dirty="0" smtClean="0"/>
              <a:t>6 + 5+ 2½ = 13½</a:t>
            </a:r>
          </a:p>
          <a:p>
            <a:pPr marL="342900" indent="-342900">
              <a:buFont typeface="+mj-lt"/>
              <a:buAutoNum type="arabicParenR" startAt="4"/>
            </a:pPr>
            <a:r>
              <a:rPr lang="nl-NL" dirty="0" smtClean="0"/>
              <a:t>Bereken de oppervlakte van de lijst</a:t>
            </a:r>
            <a:br>
              <a:rPr lang="nl-NL" dirty="0" smtClean="0"/>
            </a:br>
            <a:r>
              <a:rPr lang="nl-NL" dirty="0" smtClean="0"/>
              <a:t>5 × 5 = 25</a:t>
            </a:r>
          </a:p>
          <a:p>
            <a:pPr marL="342900" indent="-342900">
              <a:buFont typeface="+mj-lt"/>
              <a:buAutoNum type="arabicParenR" startAt="4"/>
            </a:pPr>
            <a:r>
              <a:rPr lang="nl-NL" dirty="0" smtClean="0"/>
              <a:t>Trek de oppervlakte van de witte stukjes af van de oppervlakte van de hele lijst:</a:t>
            </a:r>
            <a:br>
              <a:rPr lang="nl-NL" dirty="0" smtClean="0"/>
            </a:br>
            <a:r>
              <a:rPr lang="nl-NL" dirty="0" smtClean="0"/>
              <a:t>25– 13½= 11½ cm²</a:t>
            </a:r>
          </a:p>
          <a:p>
            <a:pPr marL="342900" indent="-342900">
              <a:buFont typeface="+mj-lt"/>
              <a:buAutoNum type="arabicParenR" startAt="4"/>
            </a:pPr>
            <a:endParaRPr lang="nl-NL" dirty="0"/>
          </a:p>
          <a:p>
            <a:pPr marL="342900" indent="-342900">
              <a:buFont typeface="+mj-lt"/>
              <a:buAutoNum type="arabicParenR" startAt="4"/>
            </a:pPr>
            <a:r>
              <a:rPr lang="nl-NL" dirty="0" smtClean="0"/>
              <a:t>Conclusie: oppervlakte driehoek is </a:t>
            </a:r>
            <a:r>
              <a:rPr lang="nl-NL" dirty="0"/>
              <a:t>11½ cm²</a:t>
            </a:r>
          </a:p>
          <a:p>
            <a:pPr marL="342900" indent="-342900">
              <a:buFont typeface="+mj-lt"/>
              <a:buAutoNum type="arabicParenR" startAt="4"/>
            </a:pPr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5459104" y="427857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1</a:t>
            </a:r>
            <a:endParaRPr lang="nl-NL" sz="3200" dirty="0"/>
          </a:p>
        </p:txBody>
      </p:sp>
      <p:sp>
        <p:nvSpPr>
          <p:cNvPr id="14" name="Tekstvak 13"/>
          <p:cNvSpPr txBox="1"/>
          <p:nvPr/>
        </p:nvSpPr>
        <p:spPr>
          <a:xfrm>
            <a:off x="7596336" y="407707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2</a:t>
            </a:r>
            <a:endParaRPr lang="nl-NL" sz="3200" dirty="0"/>
          </a:p>
        </p:txBody>
      </p:sp>
      <p:sp>
        <p:nvSpPr>
          <p:cNvPr id="15" name="Tekstvak 14"/>
          <p:cNvSpPr txBox="1"/>
          <p:nvPr/>
        </p:nvSpPr>
        <p:spPr>
          <a:xfrm>
            <a:off x="5580112" y="5661248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3</a:t>
            </a:r>
            <a:endParaRPr lang="nl-NL" sz="3200" dirty="0"/>
          </a:p>
        </p:txBody>
      </p:sp>
      <p:sp>
        <p:nvSpPr>
          <p:cNvPr id="16" name="Rechthoek 15"/>
          <p:cNvSpPr/>
          <p:nvPr/>
        </p:nvSpPr>
        <p:spPr>
          <a:xfrm>
            <a:off x="5424681" y="3428998"/>
            <a:ext cx="2698955" cy="27261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kstvak 16"/>
          <p:cNvSpPr txBox="1"/>
          <p:nvPr/>
        </p:nvSpPr>
        <p:spPr>
          <a:xfrm>
            <a:off x="6516217" y="5188935"/>
            <a:ext cx="1728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 smtClean="0">
                <a:solidFill>
                  <a:schemeClr val="tx2"/>
                </a:solidFill>
              </a:rPr>
              <a:t>11½ cm²</a:t>
            </a:r>
            <a:endParaRPr lang="nl-NL" sz="28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441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 animBg="1"/>
      <p:bldP spid="17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307</Words>
  <Application>Microsoft Office PowerPoint</Application>
  <PresentationFormat>Diavoorstelling (4:3)</PresentationFormat>
  <Paragraphs>68</Paragraphs>
  <Slides>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Kantoorthema</vt:lpstr>
      <vt:lpstr>Inlijsten van figuren</vt:lpstr>
      <vt:lpstr>Hoe lijst je in ?</vt:lpstr>
      <vt:lpstr>Voorbeeld van inlijsten driehoek</vt:lpstr>
      <vt:lpstr>Oefenen: inlijsten van figuren</vt:lpstr>
      <vt:lpstr>Uitwerking figuur 1</vt:lpstr>
      <vt:lpstr>Uitwerking figuur 2</vt:lpstr>
    </vt:vector>
  </TitlesOfParts>
  <Company>SMC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Inlijsten van figuren</dc:title>
  <dc:creator>Kees Vleeming</dc:creator>
  <cp:lastModifiedBy>Gebruiker</cp:lastModifiedBy>
  <cp:revision>16</cp:revision>
  <dcterms:created xsi:type="dcterms:W3CDTF">2012-04-17T13:19:01Z</dcterms:created>
  <dcterms:modified xsi:type="dcterms:W3CDTF">2016-02-17T22:12:59Z</dcterms:modified>
</cp:coreProperties>
</file>