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  <p:sldMasterId id="2147483673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an Uiterwijk" initials="MU" lastIdx="1" clrIdx="0">
    <p:extLst>
      <p:ext uri="{19B8F6BF-5375-455C-9EA6-DF929625EA0E}">
        <p15:presenceInfo xmlns:p15="http://schemas.microsoft.com/office/powerpoint/2012/main" userId="3915aa6f-a791-41c8-922c-9e632bb963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24979A-42F8-4835-BDF1-FFCF6E378EC7}">
  <a:tblStyle styleId="{D924979A-42F8-4835-BDF1-FFCF6E378E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4"/>
    <p:restoredTop sz="94669"/>
  </p:normalViewPr>
  <p:slideViewPr>
    <p:cSldViewPr snapToGrid="0" snapToObjects="1">
      <p:cViewPr varScale="1">
        <p:scale>
          <a:sx n="98" d="100"/>
          <a:sy n="98" d="100"/>
        </p:scale>
        <p:origin x="21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Repetitie </a:t>
            </a:r>
            <a:r>
              <a:rPr lang="en-GB" noProof="0" dirty="0"/>
              <a:t>Theme 12</a:t>
            </a:r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96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65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THEME 12</a:t>
            </a:r>
            <a:endParaRPr sz="4800" b="1">
              <a:solidFill>
                <a:schemeClr val="lt1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609600" y="23622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TOPIC 1</a:t>
            </a:r>
            <a:endParaRPr sz="4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THEME 12</a:t>
            </a:r>
            <a:endParaRPr sz="4800" b="1">
              <a:solidFill>
                <a:schemeClr val="lt1"/>
              </a:solidFill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609600" y="23622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TOPIC 4</a:t>
            </a:r>
            <a:endParaRPr sz="48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(extra repetition)</a:t>
            </a:r>
            <a:endParaRPr sz="4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971325" y="797975"/>
            <a:ext cx="6934200" cy="21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72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Tijden </a:t>
            </a:r>
            <a:r>
              <a:rPr lang="en-US" sz="48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(ovt - vtt)</a:t>
            </a:r>
            <a:endParaRPr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405425" y="2009100"/>
            <a:ext cx="7901400" cy="14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Ik speel al 5 jaar piano.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play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piano for 5 years. (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already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played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the piano for 5 years.</a:t>
            </a:r>
            <a:endParaRPr sz="2800" b="1" i="0" u="none" strike="noStrike" cap="none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323850" y="354000"/>
            <a:ext cx="8569200" cy="14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Ik </a:t>
            </a:r>
            <a: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heb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gisteren een heel eind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gewandeld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walked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quite a distance yesterday.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walked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quite a distance yesterday.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Shape 187"/>
          <p:cNvCxnSpPr/>
          <p:nvPr/>
        </p:nvCxnSpPr>
        <p:spPr>
          <a:xfrm>
            <a:off x="620475" y="1074725"/>
            <a:ext cx="2142600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8" name="Shape 188"/>
          <p:cNvCxnSpPr/>
          <p:nvPr/>
        </p:nvCxnSpPr>
        <p:spPr>
          <a:xfrm>
            <a:off x="700703" y="2748754"/>
            <a:ext cx="711600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9" name="Shape 189"/>
          <p:cNvCxnSpPr/>
          <p:nvPr/>
        </p:nvCxnSpPr>
        <p:spPr>
          <a:xfrm>
            <a:off x="5301262" y="2748762"/>
            <a:ext cx="1308900" cy="540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90" name="Shape 190"/>
          <p:cNvSpPr txBox="1"/>
          <p:nvPr/>
        </p:nvSpPr>
        <p:spPr>
          <a:xfrm>
            <a:off x="400100" y="3660764"/>
            <a:ext cx="8569200" cy="22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>
                <a:solidFill>
                  <a:srgbClr val="FFFF00"/>
                </a:solidFill>
              </a:rPr>
              <a:t>NL: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Ik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heb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10 jaar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gevoetbald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niet meer dus</a:t>
            </a:r>
            <a:endParaRPr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>
                <a:solidFill>
                  <a:srgbClr val="FFFF00"/>
                </a:solidFill>
              </a:rPr>
              <a:t>EN: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played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football for 10 years =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nog steeds</a:t>
            </a:r>
            <a:endParaRPr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C8914B3-D7DB-514E-B391-7B01CA8FD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693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REGEL 1 (O.V.T.)</a:t>
            </a:r>
            <a:endParaRPr/>
          </a:p>
        </p:txBody>
      </p:sp>
      <p:sp>
        <p:nvSpPr>
          <p:cNvPr id="196" name="Shape 196"/>
          <p:cNvSpPr txBox="1"/>
          <p:nvPr/>
        </p:nvSpPr>
        <p:spPr>
          <a:xfrm>
            <a:off x="323850" y="1268412"/>
            <a:ext cx="8569200" cy="29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Als iets echt </a:t>
            </a:r>
            <a:r>
              <a:rPr lang="en-US" sz="2800" b="1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afgesloten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is gebruik je: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nooit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have”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 “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has”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Je gebruikt dan gewoon: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	   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verleden tijd van het werkwoord. </a:t>
            </a:r>
            <a:endParaRPr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Noto Symbol"/>
              <a:buChar char="➢"/>
            </a:pPr>
            <a:r>
              <a:rPr lang="en-US"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Eén woord dus maar: Ww + ED / 2e uit rijtje Onr. Ww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Font typeface="Arial"/>
              <a:buNone/>
            </a:pPr>
            <a:r>
              <a:rPr lang="en-US" sz="28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Yesterday </a:t>
            </a:r>
            <a:r>
              <a:rPr lang="en-US" sz="2800" b="1" i="0" u="sng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8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found </a:t>
            </a:r>
            <a:r>
              <a:rPr lang="en-US" sz="2800" b="1" i="0" u="sng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your keys.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693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REGEL 1 (O.V.T.)</a:t>
            </a:r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323850" y="1268392"/>
            <a:ext cx="8569200" cy="4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</a:rPr>
              <a:t>Let dus op: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Yesterday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Two days ago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Last week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When I was young</a:t>
            </a:r>
            <a:endParaRPr sz="2800" b="1" u="sng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>
                <a:solidFill>
                  <a:srgbClr val="FFFF00"/>
                </a:solidFill>
              </a:rPr>
              <a:t>Dan altijd: OVT (geen HAVE/HAS)</a:t>
            </a:r>
            <a:endParaRPr sz="2800" b="1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693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REGEL 2 (V.T.T.)</a:t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323850" y="1268400"/>
            <a:ext cx="8569200" cy="37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Als iets in het 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verleden begonnen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is en 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nog steeds bezig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is gebruik je: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altijd “have” of “has”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(met daarna het voltooid deelwoord)</a:t>
            </a: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Volt. Dw. = Ww + ED / 3e uit rijtje Onr. Ww.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She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played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volleyball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since she was 7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693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REGEL </a:t>
            </a:r>
            <a:r>
              <a:rPr lang="en-US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(V.T.T.)</a:t>
            </a:r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323850" y="1268400"/>
            <a:ext cx="8569200" cy="3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Als iets in het 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verleden gebeurd is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en 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het resultaat is nog merkbaar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gebruik je: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altijd “have” of “has”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(met daarna het voltooid deelwoord)</a:t>
            </a: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She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lost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her keys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(re</a:t>
            </a:r>
            <a:r>
              <a:rPr lang="en-US" sz="2800" b="1">
                <a:solidFill>
                  <a:schemeClr val="lt1"/>
                </a:solidFill>
              </a:rPr>
              <a:t>sultaat: geen sleutel)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2800" b="1">
                <a:solidFill>
                  <a:srgbClr val="FFFF00"/>
                </a:solidFill>
              </a:rPr>
              <a:t>John</a:t>
            </a:r>
            <a:r>
              <a:rPr lang="en-US" sz="2800" b="1">
                <a:solidFill>
                  <a:schemeClr val="lt1"/>
                </a:solidFill>
              </a:rPr>
              <a:t> has found</a:t>
            </a:r>
            <a:r>
              <a:rPr lang="en-US" sz="2800" b="1">
                <a:solidFill>
                  <a:srgbClr val="FFFF00"/>
                </a:solidFill>
              </a:rPr>
              <a:t> his iPhone. </a:t>
            </a:r>
            <a:r>
              <a:rPr lang="en-US" sz="2800" b="1">
                <a:solidFill>
                  <a:schemeClr val="lt1"/>
                </a:solidFill>
              </a:rPr>
              <a:t>(res: wel een iPhone)</a:t>
            </a:r>
            <a:endParaRPr sz="28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693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REGEL 1 (</a:t>
            </a:r>
            <a:r>
              <a:rPr lang="en-US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4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.T.) Present Perfec</a:t>
            </a:r>
            <a:r>
              <a:rPr lang="en-US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 (Have/has)</a:t>
            </a:r>
            <a:endParaRPr/>
          </a:p>
        </p:txBody>
      </p:sp>
      <p:sp>
        <p:nvSpPr>
          <p:cNvPr id="220" name="Shape 220"/>
          <p:cNvSpPr txBox="1"/>
          <p:nvPr/>
        </p:nvSpPr>
        <p:spPr>
          <a:xfrm>
            <a:off x="323850" y="1268392"/>
            <a:ext cx="8569200" cy="4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</a:rPr>
              <a:t>Let dus op: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Since (1920)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For (two years) now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So far …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never/ever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not yet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just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Noto Symbol"/>
              <a:buChar char="➢"/>
            </a:pPr>
            <a:r>
              <a:rPr lang="en-US" sz="2800" b="1">
                <a:solidFill>
                  <a:srgbClr val="FFFF00"/>
                </a:solidFill>
              </a:rPr>
              <a:t>already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</a:rPr>
              <a:t>(fyne jas)</a:t>
            </a:r>
            <a:endParaRPr sz="2800" b="1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>
                <a:solidFill>
                  <a:srgbClr val="FFFF00"/>
                </a:solidFill>
              </a:rPr>
              <a:t>Dan (bijna) altijd: VVT (HAVE/HAS)</a:t>
            </a:r>
            <a:endParaRPr sz="2800" b="1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ctrTitle"/>
          </p:nvPr>
        </p:nvSpPr>
        <p:spPr>
          <a:xfrm>
            <a:off x="609600" y="232925"/>
            <a:ext cx="7848600" cy="62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Irregular Verbs</a:t>
            </a:r>
            <a:endParaRPr sz="48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(onregelmatige werkwoorden)</a:t>
            </a:r>
            <a:endParaRPr sz="48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 sz="48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 sz="48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 sz="4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 descr="Schermafbeelding 2016-01-17 om 20.40.1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075" y="582275"/>
            <a:ext cx="3805975" cy="5292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 descr="Schermafbeelding 2016-01-17 om 20.40.39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2850" y="582275"/>
            <a:ext cx="3805975" cy="5962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6231350" y="342675"/>
            <a:ext cx="9363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35550" y="412975"/>
            <a:ext cx="7360500" cy="8760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</a:rPr>
              <a:t>The Imperative (gebiedende wijs)</a:t>
            </a:r>
            <a:endParaRPr sz="3600">
              <a:solidFill>
                <a:srgbClr val="FFFFFF"/>
              </a:solidFill>
            </a:endParaRPr>
          </a:p>
        </p:txBody>
      </p:sp>
      <p:graphicFrame>
        <p:nvGraphicFramePr>
          <p:cNvPr id="113" name="Shape 113"/>
          <p:cNvGraphicFramePr/>
          <p:nvPr/>
        </p:nvGraphicFramePr>
        <p:xfrm>
          <a:off x="353900" y="1713700"/>
          <a:ext cx="3610450" cy="4302600"/>
        </p:xfrm>
        <a:graphic>
          <a:graphicData uri="http://schemas.openxmlformats.org/drawingml/2006/table">
            <a:tbl>
              <a:tblPr>
                <a:noFill/>
                <a:tableStyleId>{D924979A-42F8-4835-BDF1-FFCF6E378EC7}</a:tableStyleId>
              </a:tblPr>
              <a:tblGrid>
                <a:gridCol w="361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565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Bevestigende zinnen</a:t>
                      </a:r>
                      <a:endParaRPr sz="24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6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Open your book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6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Give me the details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6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Take the first street right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4" name="Shape 114"/>
          <p:cNvGraphicFramePr/>
          <p:nvPr/>
        </p:nvGraphicFramePr>
        <p:xfrm>
          <a:off x="4728800" y="1728500"/>
          <a:ext cx="4031750" cy="4243500"/>
        </p:xfrm>
        <a:graphic>
          <a:graphicData uri="http://schemas.openxmlformats.org/drawingml/2006/table">
            <a:tbl>
              <a:tblPr>
                <a:noFill/>
                <a:tableStyleId>{D924979A-42F8-4835-BDF1-FFCF6E378EC7}</a:tableStyleId>
              </a:tblPr>
              <a:tblGrid>
                <a:gridCol w="403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08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Ontkennende zinnen</a:t>
                      </a:r>
                      <a:endParaRPr sz="24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8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Don’t open your book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8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Don’t give me the details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8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Don’t take the first street right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ctrTitle"/>
          </p:nvPr>
        </p:nvSpPr>
        <p:spPr>
          <a:xfrm>
            <a:off x="577000" y="3363050"/>
            <a:ext cx="7318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/>
          </a:p>
        </p:txBody>
      </p:sp>
      <p:sp>
        <p:nvSpPr>
          <p:cNvPr id="237" name="Shape 237"/>
          <p:cNvSpPr txBox="1"/>
          <p:nvPr/>
        </p:nvSpPr>
        <p:spPr>
          <a:xfrm>
            <a:off x="323850" y="1268400"/>
            <a:ext cx="8569200" cy="3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/>
          </a:p>
        </p:txBody>
      </p:sp>
      <p:pic>
        <p:nvPicPr>
          <p:cNvPr id="238" name="Shape 2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300" y="958150"/>
            <a:ext cx="4125925" cy="532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5025" y="2125025"/>
            <a:ext cx="4348024" cy="4159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60402" y="1219517"/>
            <a:ext cx="4517251" cy="905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155B-9445-FB48-B968-E701840F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>
              <a:buNone/>
            </a:pPr>
            <a:r>
              <a:rPr lang="nl-NL" sz="2800" b="1" dirty="0">
                <a:solidFill>
                  <a:srgbClr val="FFFF00"/>
                </a:solidFill>
              </a:rPr>
              <a:t>Woorden voor Has/Have of normale verleden tijd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99FA78-DBD6-C847-9DA7-1E2E845A6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r>
              <a:rPr lang="nl-NL" sz="2400" b="1" dirty="0">
                <a:solidFill>
                  <a:srgbClr val="FFFF00"/>
                </a:solidFill>
              </a:rPr>
              <a:t>Has/have:                             Verleden tijd:</a:t>
            </a:r>
          </a:p>
          <a:p>
            <a:pPr marL="139700" indent="0">
              <a:buNone/>
            </a:pPr>
            <a:r>
              <a:rPr lang="nl-NL" sz="2400" b="1" dirty="0">
                <a:solidFill>
                  <a:srgbClr val="FFFF00"/>
                </a:solidFill>
              </a:rPr>
              <a:t>For                                                Last</a:t>
            </a:r>
          </a:p>
          <a:p>
            <a:pPr marL="139700" indent="0">
              <a:buNone/>
            </a:pPr>
            <a:r>
              <a:rPr lang="nl-NL" sz="2400" b="1" dirty="0" err="1">
                <a:solidFill>
                  <a:srgbClr val="FFFF00"/>
                </a:solidFill>
              </a:rPr>
              <a:t>yet</a:t>
            </a:r>
            <a:r>
              <a:rPr lang="nl-NL" sz="2400" b="1" dirty="0">
                <a:solidFill>
                  <a:srgbClr val="FFFF00"/>
                </a:solidFill>
              </a:rPr>
              <a:t>                                                  </a:t>
            </a:r>
            <a:r>
              <a:rPr lang="nl-NL" sz="2400" b="1" dirty="0" err="1">
                <a:solidFill>
                  <a:srgbClr val="FFFF00"/>
                </a:solidFill>
              </a:rPr>
              <a:t>Ago</a:t>
            </a:r>
            <a:r>
              <a:rPr lang="nl-NL" sz="2400" b="1" dirty="0">
                <a:solidFill>
                  <a:srgbClr val="FFFF00"/>
                </a:solidFill>
              </a:rPr>
              <a:t>                                           </a:t>
            </a:r>
            <a:r>
              <a:rPr lang="en-GB" sz="2400" b="1" dirty="0">
                <a:solidFill>
                  <a:srgbClr val="FFFF00"/>
                </a:solidFill>
              </a:rPr>
              <a:t>                                                                                                  </a:t>
            </a:r>
            <a:r>
              <a:rPr lang="nl-NL" sz="2400" b="1" dirty="0">
                <a:solidFill>
                  <a:srgbClr val="FFFF00"/>
                </a:solidFill>
              </a:rPr>
              <a:t>Never                                            Day (Datum)                                                      </a:t>
            </a:r>
          </a:p>
          <a:p>
            <a:pPr marL="139700" indent="0">
              <a:buNone/>
            </a:pPr>
            <a:r>
              <a:rPr lang="nl-NL" sz="2400" b="1" dirty="0">
                <a:solidFill>
                  <a:srgbClr val="FFFF00"/>
                </a:solidFill>
              </a:rPr>
              <a:t>Ever                                               </a:t>
            </a:r>
            <a:r>
              <a:rPr lang="nl-NL" sz="2400" b="1" dirty="0" err="1">
                <a:solidFill>
                  <a:srgbClr val="FFFF00"/>
                </a:solidFill>
              </a:rPr>
              <a:t>Yesterday</a:t>
            </a:r>
            <a:r>
              <a:rPr lang="nl-NL" sz="2400" b="1" dirty="0">
                <a:solidFill>
                  <a:srgbClr val="FFFF00"/>
                </a:solidFill>
              </a:rPr>
              <a:t>                                     </a:t>
            </a:r>
            <a:endParaRPr lang="en-US" sz="2400" b="1" dirty="0">
              <a:solidFill>
                <a:srgbClr val="FFFF00"/>
              </a:solidFill>
            </a:endParaRPr>
          </a:p>
          <a:p>
            <a:pPr marL="139700" indent="0">
              <a:buNone/>
            </a:pPr>
            <a:r>
              <a:rPr lang="en-GB" sz="2400" b="1" dirty="0">
                <a:solidFill>
                  <a:srgbClr val="FFFF00"/>
                </a:solidFill>
              </a:rPr>
              <a:t>Just</a:t>
            </a:r>
          </a:p>
          <a:p>
            <a:pPr marL="139700" indent="0">
              <a:buNone/>
            </a:pPr>
            <a:r>
              <a:rPr lang="en-GB" sz="2400" b="1" dirty="0">
                <a:solidFill>
                  <a:srgbClr val="FFFF00"/>
                </a:solidFill>
              </a:rPr>
              <a:t>Already</a:t>
            </a:r>
          </a:p>
          <a:p>
            <a:pPr marL="139700" indent="0">
              <a:buNone/>
            </a:pPr>
            <a:r>
              <a:rPr lang="en-GB" sz="2400" b="1" dirty="0">
                <a:solidFill>
                  <a:srgbClr val="FFFF00"/>
                </a:solidFill>
              </a:rPr>
              <a:t>Since</a:t>
            </a:r>
          </a:p>
          <a:p>
            <a:pPr marL="139700" indent="0">
              <a:buNone/>
            </a:pPr>
            <a:r>
              <a:rPr lang="en-GB" sz="2400" b="1" dirty="0">
                <a:solidFill>
                  <a:srgbClr val="FFFF00"/>
                </a:solidFill>
              </a:rPr>
              <a:t>So far</a:t>
            </a:r>
          </a:p>
          <a:p>
            <a:pPr marL="139700" indent="0">
              <a:buNone/>
            </a:pPr>
            <a:endParaRPr lang="en-GB" sz="2400" b="1" dirty="0">
              <a:solidFill>
                <a:srgbClr val="FFFF00"/>
              </a:solidFill>
            </a:endParaRPr>
          </a:p>
          <a:p>
            <a:pPr marL="139700" indent="0">
              <a:buNone/>
            </a:pPr>
            <a:r>
              <a:rPr lang="en-GB" sz="2400" b="1" dirty="0">
                <a:solidFill>
                  <a:srgbClr val="FFFF00"/>
                </a:solidFill>
              </a:rPr>
              <a:t>Fyne </a:t>
            </a:r>
            <a:r>
              <a:rPr lang="en-GB" sz="2400" b="1" dirty="0" err="1">
                <a:solidFill>
                  <a:srgbClr val="FFFF00"/>
                </a:solidFill>
              </a:rPr>
              <a:t>Jass</a:t>
            </a:r>
            <a:r>
              <a:rPr lang="en-GB" sz="2400" b="1">
                <a:solidFill>
                  <a:srgbClr val="FFFF00"/>
                </a:solidFill>
              </a:rPr>
              <a:t>                                      Lady</a:t>
            </a:r>
            <a:endParaRPr lang="en-GB" sz="2400" b="1" dirty="0">
              <a:solidFill>
                <a:srgbClr val="FFFF00"/>
              </a:solidFill>
            </a:endParaRPr>
          </a:p>
          <a:p>
            <a:pPr marL="139700" indent="0">
              <a:buNone/>
            </a:pP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1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848600" cy="11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3600" b="1">
                <a:solidFill>
                  <a:schemeClr val="lt1"/>
                </a:solidFill>
              </a:rPr>
              <a:t>Oefenzinnen gebiedende wijs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87825" y="1676950"/>
            <a:ext cx="8547600" cy="25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. . .  home (to go)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. . . football in the street (not/ to play)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. . .  the light (switch off)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. . .  volume up (not turn up)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. . .  a bit faster (to drive)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. . .  give it another try (let op, je betrekt ook jezelf)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287825" y="4348275"/>
            <a:ext cx="8334600" cy="23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Go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Don’t play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Switch off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Don’t turn up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Drive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Let’s </a:t>
            </a:r>
            <a:endParaRPr sz="24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THEME 12</a:t>
            </a:r>
            <a:endParaRPr sz="4800" b="1">
              <a:solidFill>
                <a:schemeClr val="lt1"/>
              </a:solidFill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609600" y="23622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TOPIC 2</a:t>
            </a:r>
            <a:endParaRPr sz="4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1589175" y="162575"/>
            <a:ext cx="6144900" cy="7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3600" b="1">
                <a:solidFill>
                  <a:schemeClr val="lt1"/>
                </a:solidFill>
              </a:rPr>
              <a:t>Gerund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18250" y="1005050"/>
            <a:ext cx="8717100" cy="13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De Gerund is een werkwoord eindigend op -ing dat gebruikt wordt als zelfstandig naamwoord. Herken het gebruik in de volgende situaties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50525" y="2394350"/>
            <a:ext cx="8422200" cy="11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Gerund als onderwerp</a:t>
            </a:r>
            <a:endParaRPr sz="2400" b="1">
              <a:solidFill>
                <a:srgbClr val="FFFF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Losing</a:t>
            </a:r>
            <a:r>
              <a:rPr lang="en-US" sz="2400" b="1">
                <a:solidFill>
                  <a:srgbClr val="FFFFFF"/>
                </a:solidFill>
              </a:rPr>
              <a:t> the match made me feel really bad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450525" y="3798500"/>
            <a:ext cx="8134500" cy="1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Gerund na de werkwoorden: like - enjoy - stop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I </a:t>
            </a:r>
            <a:r>
              <a:rPr lang="en-US" sz="2400" b="1">
                <a:solidFill>
                  <a:srgbClr val="FFFF00"/>
                </a:solidFill>
              </a:rPr>
              <a:t>enjoy</a:t>
            </a:r>
            <a:r>
              <a:rPr lang="en-US" sz="2400" b="1">
                <a:solidFill>
                  <a:schemeClr val="lt1"/>
                </a:solidFill>
              </a:rPr>
              <a:t> listening to house music</a:t>
            </a:r>
            <a:endParaRPr sz="24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450525" y="5291300"/>
            <a:ext cx="8181000" cy="11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Gerund na alle voorzetsels</a:t>
            </a:r>
            <a:endParaRPr sz="2400">
              <a:solidFill>
                <a:srgbClr val="FFFF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</a:rPr>
              <a:t>Are you thinking </a:t>
            </a:r>
            <a:r>
              <a:rPr lang="en-US" sz="2400">
                <a:solidFill>
                  <a:srgbClr val="FFFF00"/>
                </a:solidFill>
              </a:rPr>
              <a:t>of </a:t>
            </a:r>
            <a:r>
              <a:rPr lang="en-US" sz="2400">
                <a:solidFill>
                  <a:schemeClr val="lt1"/>
                </a:solidFill>
              </a:rPr>
              <a:t>visiting London?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248475" y="2969725"/>
            <a:ext cx="3660000" cy="24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FFF2CC"/>
              </a:solidFill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275325" y="251275"/>
            <a:ext cx="83472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</a:rPr>
              <a:t>Oefenzinnen Gerund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250375" y="1276500"/>
            <a:ext cx="8634900" cy="3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My friend is good at . . . volleyball (to play)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We are looking forward to . . . from you soon (to hear)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Stop . . . time (to waste)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I’ve got an idea. What about . . .  to the movies tonight (to go)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. . . English is child’s play (to learn)</a:t>
            </a:r>
            <a:endParaRPr sz="2400" b="1">
              <a:solidFill>
                <a:srgbClr val="FFFFFF"/>
              </a:solidFill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rabicPeriod"/>
            </a:pPr>
            <a:r>
              <a:rPr lang="en-US" sz="2400" b="1">
                <a:solidFill>
                  <a:srgbClr val="FFFFFF"/>
                </a:solidFill>
              </a:rPr>
              <a:t>I can’t stand . . . laughed at (to be)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275325" y="4301025"/>
            <a:ext cx="8609700" cy="23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playing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hearing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wasting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going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learning</a:t>
            </a:r>
            <a:endParaRPr sz="2400" b="1">
              <a:solidFill>
                <a:schemeClr val="lt1"/>
              </a:solidFill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r>
              <a:rPr lang="en-US" sz="2400" b="1">
                <a:solidFill>
                  <a:schemeClr val="lt1"/>
                </a:solidFill>
              </a:rPr>
              <a:t>being</a:t>
            </a:r>
            <a:endParaRPr sz="24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THEME 12</a:t>
            </a:r>
            <a:endParaRPr sz="4800" b="1">
              <a:solidFill>
                <a:schemeClr val="lt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ctrTitle"/>
          </p:nvPr>
        </p:nvSpPr>
        <p:spPr>
          <a:xfrm>
            <a:off x="609600" y="2362200"/>
            <a:ext cx="7848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r>
              <a:rPr lang="en-US" sz="4800" b="1">
                <a:solidFill>
                  <a:schemeClr val="lt1"/>
                </a:solidFill>
              </a:rPr>
              <a:t>TOPIC 3</a:t>
            </a:r>
            <a:endParaRPr sz="4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082925" y="1096962"/>
            <a:ext cx="2978100" cy="11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350400" y="266050"/>
            <a:ext cx="8522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FFFF"/>
                </a:solidFill>
              </a:rPr>
              <a:t>Live - life - lives</a:t>
            </a:r>
            <a:endParaRPr sz="3600" b="1">
              <a:solidFill>
                <a:srgbClr val="FFFFFF"/>
              </a:solidFill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464225" y="1047825"/>
            <a:ext cx="8034300" cy="27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 (to live)</a:t>
            </a:r>
            <a:r>
              <a:rPr lang="en-US" sz="2400" b="1">
                <a:solidFill>
                  <a:schemeClr val="lt1"/>
                </a:solidFill>
              </a:rPr>
              <a:t> is a verb (werkwoord)</a:t>
            </a:r>
            <a:endParaRPr sz="24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Lives</a:t>
            </a:r>
            <a:r>
              <a:rPr lang="en-US" sz="2400" b="1">
                <a:solidFill>
                  <a:schemeClr val="lt1"/>
                </a:solidFill>
              </a:rPr>
              <a:t> is third person verb form (3e persoon enkelvoud in ott - HE/SHE/IT)</a:t>
            </a:r>
            <a:endParaRPr sz="24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</a:t>
            </a:r>
            <a:r>
              <a:rPr lang="en-US" sz="2400" b="1">
                <a:solidFill>
                  <a:srgbClr val="FFFFFF"/>
                </a:solidFill>
              </a:rPr>
              <a:t> is an adjective (bijvoeglijk naamwoord)</a:t>
            </a:r>
            <a:endParaRPr sz="24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Life</a:t>
            </a:r>
            <a:r>
              <a:rPr lang="en-US" sz="2400" b="1">
                <a:solidFill>
                  <a:srgbClr val="FFFFFF"/>
                </a:solidFill>
              </a:rPr>
              <a:t> is a noun (zelfstandig naamwoord) </a:t>
            </a:r>
            <a:r>
              <a:rPr lang="en-US" sz="2400" b="1">
                <a:solidFill>
                  <a:srgbClr val="FFFF00"/>
                </a:solidFill>
              </a:rPr>
              <a:t>Plural form </a:t>
            </a:r>
            <a:r>
              <a:rPr lang="en-US" sz="2400" b="1">
                <a:solidFill>
                  <a:srgbClr val="FFFFFF"/>
                </a:solidFill>
              </a:rPr>
              <a:t>is </a:t>
            </a:r>
            <a:r>
              <a:rPr lang="en-US" sz="2400" b="1">
                <a:solidFill>
                  <a:srgbClr val="FFFF00"/>
                </a:solidFill>
              </a:rPr>
              <a:t>lives</a:t>
            </a:r>
            <a:r>
              <a:rPr lang="en-US" sz="2400" b="1">
                <a:solidFill>
                  <a:srgbClr val="FFFFFF"/>
                </a:solidFill>
              </a:rPr>
              <a:t>. One life and many lives </a:t>
            </a:r>
            <a:endParaRPr sz="24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47800" y="4004675"/>
            <a:ext cx="1276500" cy="14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FFFF00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FF00"/>
                </a:solidFill>
              </a:rPr>
              <a:t>DUS</a:t>
            </a:r>
            <a:endParaRPr sz="3600" b="1">
              <a:solidFill>
                <a:srgbClr val="FFFF00"/>
              </a:solidFill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1315425" y="4373225"/>
            <a:ext cx="7828500" cy="22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</a:rPr>
              <a:t>LIVE                          	Do you LIVE in London?</a:t>
            </a:r>
            <a:endParaRPr sz="2000" b="1">
              <a:solidFill>
                <a:schemeClr val="lt1"/>
              </a:solidFill>
            </a:endParaRPr>
          </a:p>
          <a:p>
            <a:pPr marL="22860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</a:rPr>
              <a:t>He watched Jochem Meyer’s LIVE show</a:t>
            </a:r>
            <a:endParaRPr sz="20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</a:rPr>
              <a:t>LIFE                           I want to make the most of my life</a:t>
            </a:r>
            <a:endParaRPr sz="2000" b="1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</a:rPr>
              <a:t>LIVES                         My grandfather now lives in Spain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2369775" y="4525613"/>
            <a:ext cx="1276500" cy="50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2369775" y="5269500"/>
            <a:ext cx="1276500" cy="50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369775" y="5858875"/>
            <a:ext cx="1276500" cy="50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3082925" y="1096962"/>
            <a:ext cx="2978100" cy="11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Arial"/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50400" y="266050"/>
            <a:ext cx="8522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FFFF"/>
                </a:solidFill>
              </a:rPr>
              <a:t>Live - life - lives (2)</a:t>
            </a:r>
            <a:endParaRPr sz="3600" b="1">
              <a:solidFill>
                <a:srgbClr val="FFFFFF"/>
              </a:solidFill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64225" y="1047825"/>
            <a:ext cx="8034300" cy="50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 = WW (rijmt met GIVE-i)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I live in Manchester</a:t>
            </a:r>
            <a:endParaRPr sz="24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 = Bijv Nw (rijmt met DRIVE-aai)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It was a great live show</a:t>
            </a:r>
            <a:endParaRPr sz="24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LIVES = He-she-it vorm van WW (rijmt met GIVES-i)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He lives in Manchester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LIVES = meervoud van LIFE (rijmt met KNIVES-aai)</a:t>
            </a:r>
            <a:endParaRPr sz="2400" b="1">
              <a:solidFill>
                <a:srgbClr val="FFFF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Many lives were lost on 9/11</a:t>
            </a:r>
            <a:endParaRPr sz="2400" b="1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ardontwerp">
  <a:themeElements>
    <a:clrScheme name="Standaardontwerp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691</Words>
  <Application>Microsoft Macintosh PowerPoint</Application>
  <PresentationFormat>Diavoorstelling (4:3)</PresentationFormat>
  <Paragraphs>149</Paragraphs>
  <Slides>21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Noto Symbol</vt:lpstr>
      <vt:lpstr>Times New Roman</vt:lpstr>
      <vt:lpstr>Standaardontwerp</vt:lpstr>
      <vt:lpstr>Standaardontwerp</vt:lpstr>
      <vt:lpstr>Standaardontwerp</vt:lpstr>
      <vt:lpstr>THEME 12</vt:lpstr>
      <vt:lpstr>PowerPoint-presentatie</vt:lpstr>
      <vt:lpstr>Oefenzinnen gebiedende wijs</vt:lpstr>
      <vt:lpstr>THEME 12</vt:lpstr>
      <vt:lpstr>Gerund</vt:lpstr>
      <vt:lpstr>PowerPoint-presentatie</vt:lpstr>
      <vt:lpstr>THEME 12</vt:lpstr>
      <vt:lpstr>PowerPoint-presentatie</vt:lpstr>
      <vt:lpstr>PowerPoint-presentatie</vt:lpstr>
      <vt:lpstr>THEME 12</vt:lpstr>
      <vt:lpstr>Tijden (ovt - vtt)</vt:lpstr>
      <vt:lpstr>PowerPoint-presentatie</vt:lpstr>
      <vt:lpstr>REGEL 1 (O.V.T.)</vt:lpstr>
      <vt:lpstr>REGEL 1 (O.V.T.)</vt:lpstr>
      <vt:lpstr>REGEL 2 (V.T.T.)</vt:lpstr>
      <vt:lpstr>REGEL 3 (V.T.T.)</vt:lpstr>
      <vt:lpstr>REGEL 1 (V.T.T.) Present Perfect (Have/has)</vt:lpstr>
      <vt:lpstr>Irregular Verbs (onregelmatige werkwoorden)   </vt:lpstr>
      <vt:lpstr>PowerPoint-presentatie</vt:lpstr>
      <vt:lpstr>PowerPoint-presentatie</vt:lpstr>
      <vt:lpstr>Woorden voor Has/Have of normale verleden tijd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12</dc:title>
  <cp:lastModifiedBy>Milan Uiterwijk</cp:lastModifiedBy>
  <cp:revision>4</cp:revision>
  <dcterms:modified xsi:type="dcterms:W3CDTF">2018-05-17T18:06:52Z</dcterms:modified>
</cp:coreProperties>
</file>