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61" r:id="rId6"/>
    <p:sldId id="257" r:id="rId7"/>
    <p:sldId id="263" r:id="rId8"/>
    <p:sldId id="264" r:id="rId9"/>
    <p:sldId id="268" r:id="rId10"/>
    <p:sldId id="269" r:id="rId11"/>
    <p:sldId id="267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62" autoAdjust="0"/>
  </p:normalViewPr>
  <p:slideViewPr>
    <p:cSldViewPr snapToGrid="0">
      <p:cViewPr>
        <p:scale>
          <a:sx n="76" d="100"/>
          <a:sy n="76" d="100"/>
        </p:scale>
        <p:origin x="288" y="2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3D777-7E3F-42C4-A3D6-02969BD97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13659F-D2BC-447B-AA43-8632260BD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4A7BB5-837E-4FEF-BFCC-9804475A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10200B-8FC2-46E7-ABC2-6D540DFE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7F44E-BEC3-488D-87AD-C64CD9E1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21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42FC-B144-4947-8866-3965FDAC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A63159-ACDD-4630-AB58-CD4135129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0A3DA6-A7E1-40DD-8A10-FCEB02FA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D9F646-3F38-40F2-83DB-F5BAF4DD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18CAA3-6FA2-4813-A10A-F55C9151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6A04E6-4B60-4F8D-A1A6-17EFC05D9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5250B0-1A51-47F6-82E7-84E855F4C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83AFD0-0645-49C2-84FA-17D1073D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54172A-82C7-4536-BE08-856C7D58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C55FA3-CB38-45B2-83B0-B0D77FA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04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03292-A171-413F-84B8-E350B28A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157FA2-1419-429E-89B3-69FD7617A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2005012"/>
            <a:ext cx="10515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A25034-604E-45C4-81D9-758C6A2C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54E581-D318-4C54-B0D6-014156BF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D6B9F-3780-4D33-A5CB-F21433F0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08E1E3-F292-45A0-9BD1-543E83EFC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60800" cy="687130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5AAA11D-66A5-494E-929E-CEE4C2A31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0" y="0"/>
            <a:ext cx="3860800" cy="68713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3A81F7-805D-4B51-97C2-3E9F280F0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20" y="0"/>
            <a:ext cx="3860800" cy="68713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395DED-BFCE-4F64-A51E-CD84911CD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80" y="-13305"/>
            <a:ext cx="3860800" cy="6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7B88A-D703-4355-BD2D-584BBC93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1776F6-C731-44E2-9862-1CF6CBE4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6E5AC6-1B3C-4FC2-82B7-9B4AB02A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3F4AB9-842A-4F03-BAEC-1104245F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7497FB-4684-4C83-8A10-36E662FE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22AFBC-06DF-48DD-85D4-2DD79FCAF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106"/>
            <a:ext cx="1257300" cy="7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328A7-21F5-409D-B792-ECF9AC52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BEFA97-789F-4626-8AB0-E87F442D2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292320-F3A6-4497-ABC2-0F447E638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7746B4-5689-4CBF-BAFF-E2C0C244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A534DB-7802-46EE-926C-258B9C7D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2CDC52-02D1-47DC-B62A-E8869E68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77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59C2C-B58D-45C6-A4E0-F60347F8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3370D7-BD49-4D95-A493-DE23BD43F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808D07-CC6D-4B06-B9E1-63194E8E1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362745-6515-408E-8867-A37E415D2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DEE902-67CD-469C-A47B-1B77A0211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E00B0CE-65DE-4442-867C-9FE84313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EDFBBE-80E5-443F-8700-609314D3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33FC50-6524-46F0-A926-A8ECD2C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83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F4F6F-827D-40EA-9DB3-0D079B9A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A60995-1B14-4D2D-AF4B-8503ADF4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55F52D-8149-4A05-800C-55D27313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38416E-8D0F-4E00-A2BF-F74FC8FA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3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A6FC82-6DE0-451A-B882-FB1D0475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C5A28F-BFF7-4D04-B679-E53BA7D6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7B158D-9121-42A2-9EEF-CF766FEB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7BC73-D484-4919-8EF3-E71E8C58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E649D9-A85A-4B95-9D7B-4FDA9B3F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C50D6D-F779-4FB8-B7CE-32CB9E4BC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B3009A-A8CD-4692-8330-D0CE4ED2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9D05A4-FF2E-4C8E-87E7-58729A0E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5EE068-AF64-461F-97DB-6B56C6A2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28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47B20-626C-4F48-A7CF-0CBA846E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B8BF6B-8663-4298-BE37-CA9B4508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CA4475-73E2-44C2-9C4D-B0BDDAF1A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FFC9C1-4761-432C-97B1-DFBF83F2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BD5AB8-4EA6-4B4E-9597-610F0043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FCB435-2AAB-4AF1-903F-FC8879F2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8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322F01-0755-44E5-B669-BE4A442D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296176-40EA-4137-8A17-9708540B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C29BEE-7222-4E3E-A41E-109E52D31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F05F-F317-4BAD-BA26-5B977C16967C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5565AE-CB69-4425-A2CF-B82219783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194B3-CF8F-4001-A18A-6CDAC3DA7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3CF9-A554-4E37-81EC-F3C12F182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687EF-C49F-42FD-B5BD-0EC2A29FC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084C70-5C36-410C-B389-C4476E0696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60AD8F3-C062-4D70-801B-639BB299F665}"/>
              </a:ext>
            </a:extLst>
          </p:cNvPr>
          <p:cNvSpPr txBox="1"/>
          <p:nvPr/>
        </p:nvSpPr>
        <p:spPr>
          <a:xfrm>
            <a:off x="10750164" y="5838591"/>
            <a:ext cx="4500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Britt Smit </a:t>
            </a:r>
          </a:p>
          <a:p>
            <a:r>
              <a:rPr lang="nl-NL" dirty="0"/>
              <a:t>Nederlands </a:t>
            </a:r>
          </a:p>
          <a:p>
            <a:r>
              <a:rPr lang="nl-NL" dirty="0"/>
              <a:t>H4E</a:t>
            </a:r>
          </a:p>
        </p:txBody>
      </p:sp>
      <p:pic>
        <p:nvPicPr>
          <p:cNvPr id="11" name="Afbeelding 10" descr="Afbeelding met vrouw, tennis, racket, persoon&#10;&#10;Beschrijving is gegenereerd met zeer hoge betrouwbaarheid">
            <a:extLst>
              <a:ext uri="{FF2B5EF4-FFF2-40B4-BE49-F238E27FC236}">
                <a16:creationId xmlns:a16="http://schemas.microsoft.com/office/drawing/2014/main" id="{22C03E5A-FD5A-4130-816D-60D36C1E1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04" y="1446213"/>
            <a:ext cx="2886171" cy="43148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E165DD-4DFE-452D-8247-C64C0C99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057276"/>
            <a:ext cx="8052618" cy="5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BC250-ACBD-468C-BC53-CE4E71AC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persoon, kleding, vrouw, taart&#10;&#10;Beschrijving is gegenereerd met zeer hoge betrouwbaarheid">
            <a:extLst>
              <a:ext uri="{FF2B5EF4-FFF2-40B4-BE49-F238E27FC236}">
                <a16:creationId xmlns:a16="http://schemas.microsoft.com/office/drawing/2014/main" id="{2D58420E-1F81-4CA0-B192-96C0F6B3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t="1" b="-5123"/>
          <a:stretch/>
        </p:blipFill>
        <p:spPr>
          <a:xfrm>
            <a:off x="8600848" y="4221705"/>
            <a:ext cx="3852481" cy="1998123"/>
          </a:xfrm>
        </p:spPr>
      </p:pic>
      <p:pic>
        <p:nvPicPr>
          <p:cNvPr id="7" name="Afbeelding 6" descr="Afbeelding met persoon, water, vrouw, kleding&#10;&#10;Beschrijving is gegenereerd met zeer hoge betrouwbaarheid">
            <a:extLst>
              <a:ext uri="{FF2B5EF4-FFF2-40B4-BE49-F238E27FC236}">
                <a16:creationId xmlns:a16="http://schemas.microsoft.com/office/drawing/2014/main" id="{FFBB6001-B5EB-4FDF-8B97-D4EB47743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8" y="93935"/>
            <a:ext cx="2040578" cy="3193505"/>
          </a:xfrm>
          <a:prstGeom prst="rect">
            <a:avLst/>
          </a:prstGeom>
        </p:spPr>
      </p:pic>
      <p:pic>
        <p:nvPicPr>
          <p:cNvPr id="21" name="Afbeelding 20" descr="Afbeelding met persoon, kleding, groen, buiten&#10;&#10;Beschrijving is gegenereerd met zeer hoge betrouwbaarheid">
            <a:extLst>
              <a:ext uri="{FF2B5EF4-FFF2-40B4-BE49-F238E27FC236}">
                <a16:creationId xmlns:a16="http://schemas.microsoft.com/office/drawing/2014/main" id="{DF9FCF17-D4BD-4FFB-9E26-3E9EFAC32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98" y="161832"/>
            <a:ext cx="1917119" cy="2813372"/>
          </a:xfrm>
          <a:prstGeom prst="rect">
            <a:avLst/>
          </a:prstGeom>
        </p:spPr>
      </p:pic>
      <p:pic>
        <p:nvPicPr>
          <p:cNvPr id="31" name="Afbeelding 30" descr="Afbeelding met persoon, tafel, binnen, vrouw&#10;&#10;Beschrijving is gegenereerd met zeer hoge betrouwbaarheid">
            <a:extLst>
              <a:ext uri="{FF2B5EF4-FFF2-40B4-BE49-F238E27FC236}">
                <a16:creationId xmlns:a16="http://schemas.microsoft.com/office/drawing/2014/main" id="{C3C8380A-EF76-4DDA-BB5B-E85A1EC2B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17" y="2969436"/>
            <a:ext cx="3296039" cy="2060024"/>
          </a:xfrm>
          <a:prstGeom prst="rect">
            <a:avLst/>
          </a:prstGeom>
        </p:spPr>
      </p:pic>
      <p:pic>
        <p:nvPicPr>
          <p:cNvPr id="35" name="Afbeelding 34" descr="Afbeelding met kleding, persoon, vrouw, gordijn&#10;&#10;Beschrijving is gegenereerd met zeer hoge betrouwbaarheid">
            <a:extLst>
              <a:ext uri="{FF2B5EF4-FFF2-40B4-BE49-F238E27FC236}">
                <a16:creationId xmlns:a16="http://schemas.microsoft.com/office/drawing/2014/main" id="{1B1692E2-CC31-487F-8A20-68AA9DD04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0" y="4040793"/>
            <a:ext cx="3296039" cy="2199068"/>
          </a:xfrm>
          <a:prstGeom prst="rect">
            <a:avLst/>
          </a:prstGeom>
        </p:spPr>
      </p:pic>
      <p:sp>
        <p:nvSpPr>
          <p:cNvPr id="42" name="Tekstvak 41">
            <a:extLst>
              <a:ext uri="{FF2B5EF4-FFF2-40B4-BE49-F238E27FC236}">
                <a16:creationId xmlns:a16="http://schemas.microsoft.com/office/drawing/2014/main" id="{D5C32182-2A7A-41D9-AA14-E512B535A733}"/>
              </a:ext>
            </a:extLst>
          </p:cNvPr>
          <p:cNvSpPr txBox="1"/>
          <p:nvPr/>
        </p:nvSpPr>
        <p:spPr>
          <a:xfrm>
            <a:off x="1140881" y="6239861"/>
            <a:ext cx="27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2014- 2 miljoen per stuk  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AB1B2D4B-D652-4910-8A16-2B96C8D3AC48}"/>
              </a:ext>
            </a:extLst>
          </p:cNvPr>
          <p:cNvSpPr txBox="1"/>
          <p:nvPr/>
        </p:nvSpPr>
        <p:spPr>
          <a:xfrm>
            <a:off x="9565645" y="6211607"/>
            <a:ext cx="311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2017- 2 miljoen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0200734-AABB-418B-9187-520DFF6440F7}"/>
              </a:ext>
            </a:extLst>
          </p:cNvPr>
          <p:cNvSpPr txBox="1"/>
          <p:nvPr/>
        </p:nvSpPr>
        <p:spPr>
          <a:xfrm>
            <a:off x="1054598" y="3235464"/>
            <a:ext cx="225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2001 – 12,5 miljoen 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09237BE6-5708-4641-A3EA-784B2F912B57}"/>
              </a:ext>
            </a:extLst>
          </p:cNvPr>
          <p:cNvSpPr txBox="1"/>
          <p:nvPr/>
        </p:nvSpPr>
        <p:spPr>
          <a:xfrm>
            <a:off x="9190798" y="3042634"/>
            <a:ext cx="222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2007- 4,5 miljoen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701B00C9-85AA-47AB-997F-AB370FCD7A2E}"/>
              </a:ext>
            </a:extLst>
          </p:cNvPr>
          <p:cNvSpPr txBox="1"/>
          <p:nvPr/>
        </p:nvSpPr>
        <p:spPr>
          <a:xfrm>
            <a:off x="5320312" y="5212150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2012-  2,5 miljoen </a:t>
            </a:r>
          </a:p>
        </p:txBody>
      </p:sp>
    </p:spTree>
    <p:extLst>
      <p:ext uri="{BB962C8B-B14F-4D97-AF65-F5344CB8AC3E}">
        <p14:creationId xmlns:p14="http://schemas.microsoft.com/office/powerpoint/2010/main" val="204484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5A312-8B57-40F6-AC13-9910973E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uitdagingen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D13C0F-EE9C-44D4-87A3-AE22EAF68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Onrealistisch schoonheidsideaal</a:t>
            </a:r>
          </a:p>
          <a:p>
            <a:r>
              <a:rPr lang="nl-NL" dirty="0"/>
              <a:t>Minder marktvertrouwen</a:t>
            </a:r>
          </a:p>
          <a:p>
            <a:r>
              <a:rPr lang="nl-NL" dirty="0"/>
              <a:t>Te duur</a:t>
            </a:r>
          </a:p>
          <a:p>
            <a:r>
              <a:rPr lang="nl-NL" dirty="0" err="1"/>
              <a:t>Aerie</a:t>
            </a: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4F621C-47C8-4ECB-81F5-C357EED1F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03" y="688801"/>
            <a:ext cx="3483481" cy="23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9A744-5477-4269-9CF7-5F0FDD5A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B721B8-AA6F-46F6-B858-E5BE2E6F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3F5B057-431D-4245-9F6E-93C977A20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2600" y="3030049"/>
            <a:ext cx="4494059" cy="3051522"/>
          </a:xfrm>
          <a:prstGeom prst="rect">
            <a:avLst/>
          </a:prstGeom>
        </p:spPr>
      </p:pic>
      <p:pic>
        <p:nvPicPr>
          <p:cNvPr id="8" name="Afbeelding 7" descr="Afbeelding met kleding&#10;&#10;Beschrijving is gegenereerd met hoge betrouwbaarheid">
            <a:extLst>
              <a:ext uri="{FF2B5EF4-FFF2-40B4-BE49-F238E27FC236}">
                <a16:creationId xmlns:a16="http://schemas.microsoft.com/office/drawing/2014/main" id="{6344C533-B5EB-4108-B8B0-7B8AE1A8B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98" y="665651"/>
            <a:ext cx="2076241" cy="27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9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11149-644F-4877-AFCA-EF1AAB6F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6600" dirty="0"/>
              <a:t>Inleiding</a:t>
            </a:r>
            <a:r>
              <a:rPr lang="nl-NL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45DAD6-6DDA-4C3D-97B1-2EC0BA69DA0D}"/>
              </a:ext>
            </a:extLst>
          </p:cNvPr>
          <p:cNvSpPr txBox="1"/>
          <p:nvPr/>
        </p:nvSpPr>
        <p:spPr>
          <a:xfrm>
            <a:off x="2392680" y="2136338"/>
            <a:ext cx="7406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nl-NL" dirty="0"/>
              <a:t>Wat is Victoria’s </a:t>
            </a:r>
            <a:r>
              <a:rPr lang="nl-NL" dirty="0" err="1"/>
              <a:t>Secret</a:t>
            </a:r>
            <a:r>
              <a:rPr lang="nl-NL" dirty="0"/>
              <a:t>?</a:t>
            </a:r>
          </a:p>
          <a:p>
            <a:pPr marL="342900" indent="-342900" algn="ctr">
              <a:buAutoNum type="arabicPeriod"/>
            </a:pPr>
            <a:r>
              <a:rPr lang="nl-NL" dirty="0"/>
              <a:t>De geschiedenis</a:t>
            </a:r>
          </a:p>
          <a:p>
            <a:pPr marL="342900" indent="-342900" algn="ctr">
              <a:buAutoNum type="arabicPeriod"/>
            </a:pPr>
            <a:r>
              <a:rPr lang="nl-NL" dirty="0"/>
              <a:t>De Angels</a:t>
            </a:r>
          </a:p>
          <a:p>
            <a:pPr marL="342900" indent="-342900" algn="ctr">
              <a:buFontTx/>
              <a:buAutoNum type="arabicPeriod"/>
            </a:pPr>
            <a:r>
              <a:rPr lang="nl-NL" dirty="0"/>
              <a:t>Victoria's </a:t>
            </a:r>
            <a:r>
              <a:rPr lang="nl-NL" dirty="0" err="1"/>
              <a:t>Secret</a:t>
            </a:r>
            <a:r>
              <a:rPr lang="nl-NL" dirty="0"/>
              <a:t> in Nederland</a:t>
            </a:r>
          </a:p>
          <a:p>
            <a:pPr marL="342900" indent="-342900" algn="ctr">
              <a:buAutoNum type="arabicPeriod"/>
            </a:pPr>
            <a:r>
              <a:rPr lang="nl-NL" dirty="0"/>
              <a:t>Waarom zo bekend</a:t>
            </a:r>
          </a:p>
          <a:p>
            <a:pPr marL="342900" indent="-342900" algn="ctr">
              <a:buAutoNum type="arabicPeriod"/>
            </a:pPr>
            <a:r>
              <a:rPr lang="nl-NL" dirty="0"/>
              <a:t>De Victoria’s </a:t>
            </a:r>
            <a:r>
              <a:rPr lang="nl-NL" dirty="0" err="1"/>
              <a:t>Secret</a:t>
            </a:r>
            <a:r>
              <a:rPr lang="nl-NL" dirty="0"/>
              <a:t> show</a:t>
            </a:r>
          </a:p>
          <a:p>
            <a:pPr marL="342900" indent="-342900" algn="ctr">
              <a:buFontTx/>
              <a:buAutoNum type="arabicPeriod"/>
            </a:pPr>
            <a:r>
              <a:rPr lang="nl-NL" dirty="0"/>
              <a:t>De uitdagingen</a:t>
            </a:r>
          </a:p>
          <a:p>
            <a:pPr marL="342900" indent="-342900" algn="ctr">
              <a:buAutoNum type="arabicPeriod"/>
            </a:pPr>
            <a:r>
              <a:rPr lang="nl-NL" dirty="0"/>
              <a:t>Weetjes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CF94B1-DAA1-4686-A5D1-96CE8A2B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94125" y="439578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15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3A8C-5B31-45D5-A79D-B4D5CBB4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Victoria’s </a:t>
            </a:r>
            <a:r>
              <a:rPr lang="nl-NL" dirty="0" err="1"/>
              <a:t>Secret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9DAAB-08E7-4AB6-863D-A44DFE00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Lingerie, kleding en schoonheidsproducten</a:t>
            </a:r>
          </a:p>
          <a:p>
            <a:r>
              <a:rPr lang="nl-NL" dirty="0"/>
              <a:t>Amerikaans bedrijf</a:t>
            </a:r>
          </a:p>
          <a:p>
            <a:r>
              <a:rPr lang="nl-NL" dirty="0"/>
              <a:t>400 miljoen exemplaren </a:t>
            </a:r>
          </a:p>
          <a:p>
            <a:r>
              <a:rPr lang="nl-NL" dirty="0"/>
              <a:t>Love PINK, Victoria Sport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A6C364-03B5-451B-8A5F-B246B30B9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25" y="431799"/>
            <a:ext cx="2552700" cy="17907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5F1A7C-7FC7-4A74-9011-3637F5E77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27241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7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9D964E-DFA0-40A6-A12F-E82D4E382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72" y="-13306"/>
            <a:ext cx="3860800" cy="68713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17550C9-3A8C-403A-9D27-31AA48547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80" y="0"/>
            <a:ext cx="3860800" cy="68713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497F76F-504F-475B-BAEB-88CD15BCD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80" y="-13305"/>
            <a:ext cx="3860800" cy="68713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313C7A-B1D6-41E2-AC2D-1EE80AF04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05"/>
            <a:ext cx="3860800" cy="68713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9E49FA-3AB3-4904-A089-B50CBC7D3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3280" y="-950277"/>
            <a:ext cx="9144000" cy="2387600"/>
          </a:xfrm>
        </p:spPr>
        <p:txBody>
          <a:bodyPr/>
          <a:lstStyle/>
          <a:p>
            <a:r>
              <a:rPr lang="nl-NL" dirty="0"/>
              <a:t>De geschiedenis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3CC815-20BF-41D6-94F5-D9CB36562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1012E38-9173-493B-8803-27A1CF7B547D}"/>
              </a:ext>
            </a:extLst>
          </p:cNvPr>
          <p:cNvSpPr txBox="1"/>
          <p:nvPr/>
        </p:nvSpPr>
        <p:spPr>
          <a:xfrm>
            <a:off x="777240" y="1870559"/>
            <a:ext cx="6830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1977 Roy Raymond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de mannen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Catalogus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1998 eigen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1990 supermodellen  </a:t>
            </a:r>
          </a:p>
        </p:txBody>
      </p:sp>
      <p:pic>
        <p:nvPicPr>
          <p:cNvPr id="24" name="Afbeelding 23" descr="Afbeelding met krant, tekst&#10;&#10;Beschrijving is gegenereerd met zeer hoge betrouwbaarheid">
            <a:extLst>
              <a:ext uri="{FF2B5EF4-FFF2-40B4-BE49-F238E27FC236}">
                <a16:creationId xmlns:a16="http://schemas.microsoft.com/office/drawing/2014/main" id="{1A792AF1-55BA-424C-8A01-9E0FF9498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82" y="4582296"/>
            <a:ext cx="1641139" cy="2376620"/>
          </a:xfrm>
          <a:prstGeom prst="rect">
            <a:avLst/>
          </a:prstGeom>
        </p:spPr>
      </p:pic>
      <p:pic>
        <p:nvPicPr>
          <p:cNvPr id="28" name="Afbeelding 27" descr="Afbeelding met persoon, binnen, kleding, zitten&#10;&#10;Beschrijving is gegenereerd met zeer hoge betrouwbaarheid">
            <a:extLst>
              <a:ext uri="{FF2B5EF4-FFF2-40B4-BE49-F238E27FC236}">
                <a16:creationId xmlns:a16="http://schemas.microsoft.com/office/drawing/2014/main" id="{DBAF6519-4A61-4AC1-BF65-E97C182841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33" r="826" b="12260"/>
          <a:stretch/>
        </p:blipFill>
        <p:spPr>
          <a:xfrm>
            <a:off x="9674716" y="3089599"/>
            <a:ext cx="2494649" cy="2507653"/>
          </a:xfrm>
          <a:prstGeom prst="rect">
            <a:avLst/>
          </a:prstGeom>
        </p:spPr>
      </p:pic>
      <p:pic>
        <p:nvPicPr>
          <p:cNvPr id="34" name="Afbeelding 33" descr="Afbeelding met persoon, tekst, man&#10;&#10;Beschrijving is gegenereerd met zeer hoge betrouwbaarheid">
            <a:extLst>
              <a:ext uri="{FF2B5EF4-FFF2-40B4-BE49-F238E27FC236}">
                <a16:creationId xmlns:a16="http://schemas.microsoft.com/office/drawing/2014/main" id="{CAD48595-6B1C-4831-B28B-F9EF5CF9A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33" y="4582296"/>
            <a:ext cx="1734294" cy="2311213"/>
          </a:xfrm>
          <a:prstGeom prst="rect">
            <a:avLst/>
          </a:prstGeom>
        </p:spPr>
      </p:pic>
      <p:pic>
        <p:nvPicPr>
          <p:cNvPr id="38" name="Afbeelding 37" descr="Afbeelding met persoon, zitten, muur, vrouw&#10;&#10;Beschrijving is gegenereerd met zeer hoge betrouwbaarheid">
            <a:extLst>
              <a:ext uri="{FF2B5EF4-FFF2-40B4-BE49-F238E27FC236}">
                <a16:creationId xmlns:a16="http://schemas.microsoft.com/office/drawing/2014/main" id="{13E28B34-2D8A-4BEF-BF01-ADEA5B26C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845" y="569247"/>
            <a:ext cx="2673155" cy="2335418"/>
          </a:xfrm>
          <a:prstGeom prst="rect">
            <a:avLst/>
          </a:prstGeom>
        </p:spPr>
      </p:pic>
      <p:pic>
        <p:nvPicPr>
          <p:cNvPr id="40" name="Afbeelding 39" descr="Afbeelding met persoon, buiten, man, boom&#10;&#10;Beschrijving is gegenereerd met zeer hoge betrouwbaarheid">
            <a:extLst>
              <a:ext uri="{FF2B5EF4-FFF2-40B4-BE49-F238E27FC236}">
                <a16:creationId xmlns:a16="http://schemas.microsoft.com/office/drawing/2014/main" id="{B928BB31-9706-4170-85E1-65B641E39C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74" y="517520"/>
            <a:ext cx="1620626" cy="2520352"/>
          </a:xfrm>
          <a:prstGeom prst="rect">
            <a:avLst/>
          </a:prstGeom>
        </p:spPr>
      </p:pic>
      <p:pic>
        <p:nvPicPr>
          <p:cNvPr id="12" name="Afbeelding 11" descr="Afbeelding met kleding, persoon, haarstukje&#10;&#10;Beschrijving is gegenereerd met zeer hoge betrouwbaarheid">
            <a:extLst>
              <a:ext uri="{FF2B5EF4-FFF2-40B4-BE49-F238E27FC236}">
                <a16:creationId xmlns:a16="http://schemas.microsoft.com/office/drawing/2014/main" id="{D3C4987C-06E2-44E6-9B62-A84D443271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87" y="4582296"/>
            <a:ext cx="1693977" cy="22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1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dier, vogel&#10;&#10;Beschrijving is gegenereerd met zeer hoge betrouwbaarheid">
            <a:extLst>
              <a:ext uri="{FF2B5EF4-FFF2-40B4-BE49-F238E27FC236}">
                <a16:creationId xmlns:a16="http://schemas.microsoft.com/office/drawing/2014/main" id="{159F13FC-93E3-48F9-8C9B-762D32A1A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6" t="7827" r="1570" b="5174"/>
          <a:stretch/>
        </p:blipFill>
        <p:spPr>
          <a:xfrm>
            <a:off x="9935291" y="1257610"/>
            <a:ext cx="2311120" cy="2813539"/>
          </a:xfrm>
          <a:prstGeom prst="cloud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D77677-D453-4EF9-80C2-DA64603A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Angels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BC52D5-6DC1-4D91-B553-8CCE3447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86" y="1690688"/>
            <a:ext cx="10515600" cy="4351338"/>
          </a:xfrm>
        </p:spPr>
        <p:txBody>
          <a:bodyPr/>
          <a:lstStyle/>
          <a:p>
            <a:r>
              <a:rPr lang="nl-NL" dirty="0"/>
              <a:t>1990</a:t>
            </a:r>
          </a:p>
          <a:p>
            <a:r>
              <a:rPr lang="nl-NL" dirty="0"/>
              <a:t>13 Angels </a:t>
            </a:r>
          </a:p>
          <a:p>
            <a:r>
              <a:rPr lang="nl-NL" dirty="0"/>
              <a:t>Andere modellen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D52281-0998-4FFD-8784-6B1E8FB1236A}"/>
              </a:ext>
            </a:extLst>
          </p:cNvPr>
          <p:cNvSpPr txBox="1"/>
          <p:nvPr/>
        </p:nvSpPr>
        <p:spPr>
          <a:xfrm>
            <a:off x="7848116" y="679220"/>
            <a:ext cx="27266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Adriana Lima - 2000</a:t>
            </a:r>
          </a:p>
          <a:p>
            <a:pPr lvl="0"/>
            <a:r>
              <a:rPr lang="nl-NL" dirty="0" err="1"/>
              <a:t>Behati</a:t>
            </a:r>
            <a:r>
              <a:rPr lang="nl-NL" dirty="0"/>
              <a:t> </a:t>
            </a:r>
            <a:r>
              <a:rPr lang="nl-NL" dirty="0" err="1"/>
              <a:t>Prinsloo</a:t>
            </a:r>
            <a:r>
              <a:rPr lang="nl-NL" dirty="0"/>
              <a:t> - 2009</a:t>
            </a:r>
          </a:p>
          <a:p>
            <a:pPr lvl="0"/>
            <a:r>
              <a:rPr lang="nl-NL" dirty="0"/>
              <a:t>Candice </a:t>
            </a:r>
            <a:r>
              <a:rPr lang="nl-NL" dirty="0" err="1"/>
              <a:t>Swanepoel</a:t>
            </a:r>
            <a:r>
              <a:rPr lang="nl-NL" dirty="0"/>
              <a:t> - 2010 </a:t>
            </a:r>
          </a:p>
          <a:p>
            <a:pPr lvl="0"/>
            <a:r>
              <a:rPr lang="nl-NL" dirty="0"/>
              <a:t>Lily </a:t>
            </a:r>
            <a:r>
              <a:rPr lang="nl-NL" dirty="0" err="1"/>
              <a:t>Aldridge</a:t>
            </a:r>
            <a:r>
              <a:rPr lang="nl-NL" dirty="0"/>
              <a:t> - 2010</a:t>
            </a:r>
          </a:p>
          <a:p>
            <a:pPr lvl="0"/>
            <a:r>
              <a:rPr lang="nl-NL" dirty="0"/>
              <a:t>Elsa </a:t>
            </a:r>
            <a:r>
              <a:rPr lang="nl-NL" dirty="0" err="1"/>
              <a:t>Hosk</a:t>
            </a:r>
            <a:r>
              <a:rPr lang="nl-NL" dirty="0"/>
              <a:t> - 2015</a:t>
            </a:r>
          </a:p>
          <a:p>
            <a:pPr lvl="0"/>
            <a:r>
              <a:rPr lang="nl-NL" dirty="0"/>
              <a:t>Jasmine </a:t>
            </a:r>
            <a:r>
              <a:rPr lang="nl-NL" dirty="0" err="1"/>
              <a:t>Tookes</a:t>
            </a:r>
            <a:r>
              <a:rPr lang="nl-NL" dirty="0"/>
              <a:t> - 2015</a:t>
            </a:r>
          </a:p>
          <a:p>
            <a:pPr lvl="0"/>
            <a:r>
              <a:rPr lang="nl-NL" dirty="0" err="1"/>
              <a:t>Lais</a:t>
            </a:r>
            <a:r>
              <a:rPr lang="nl-NL" dirty="0"/>
              <a:t> </a:t>
            </a:r>
            <a:r>
              <a:rPr lang="nl-NL" dirty="0" err="1"/>
              <a:t>Riberio</a:t>
            </a:r>
            <a:r>
              <a:rPr lang="nl-NL" dirty="0"/>
              <a:t> - 2015</a:t>
            </a:r>
          </a:p>
          <a:p>
            <a:pPr lvl="0"/>
            <a:r>
              <a:rPr lang="nl-NL" dirty="0"/>
              <a:t>Martha Hunt - 2015</a:t>
            </a:r>
          </a:p>
          <a:p>
            <a:pPr lvl="0"/>
            <a:r>
              <a:rPr lang="nl-NL" dirty="0">
                <a:solidFill>
                  <a:srgbClr val="FF3300"/>
                </a:solidFill>
              </a:rPr>
              <a:t>Romee Strijd - 2015</a:t>
            </a:r>
          </a:p>
          <a:p>
            <a:pPr lvl="0"/>
            <a:r>
              <a:rPr lang="nl-NL" dirty="0"/>
              <a:t>Sara </a:t>
            </a:r>
            <a:r>
              <a:rPr lang="nl-NL" dirty="0" err="1"/>
              <a:t>Sampaio</a:t>
            </a:r>
            <a:r>
              <a:rPr lang="nl-NL" dirty="0"/>
              <a:t> - 2015</a:t>
            </a:r>
          </a:p>
          <a:p>
            <a:pPr lvl="0"/>
            <a:r>
              <a:rPr lang="nl-NL" dirty="0"/>
              <a:t>Stella Maxwell - 2015</a:t>
            </a:r>
          </a:p>
          <a:p>
            <a:pPr lvl="0"/>
            <a:r>
              <a:rPr lang="nl-NL" dirty="0"/>
              <a:t>Taylor Hill - 2015</a:t>
            </a:r>
          </a:p>
          <a:p>
            <a:r>
              <a:rPr lang="nl-NL" dirty="0"/>
              <a:t>Josephine </a:t>
            </a:r>
            <a:r>
              <a:rPr lang="nl-NL" dirty="0" err="1"/>
              <a:t>Skriver</a:t>
            </a:r>
            <a:r>
              <a:rPr lang="nl-NL" dirty="0"/>
              <a:t> - 2016</a:t>
            </a:r>
          </a:p>
          <a:p>
            <a:endParaRPr lang="nl-NL" dirty="0"/>
          </a:p>
        </p:txBody>
      </p:sp>
      <p:pic>
        <p:nvPicPr>
          <p:cNvPr id="9" name="Afbeelding 8" descr="Afbeelding met dier, vogel&#10;&#10;Beschrijving is gegenereerd met zeer hoge betrouwbaarheid">
            <a:extLst>
              <a:ext uri="{FF2B5EF4-FFF2-40B4-BE49-F238E27FC236}">
                <a16:creationId xmlns:a16="http://schemas.microsoft.com/office/drawing/2014/main" id="{031D8C7F-09ED-4372-A2AA-84D117A7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462954" y="1027906"/>
            <a:ext cx="2385162" cy="3134291"/>
          </a:xfrm>
          <a:prstGeom prst="cloud">
            <a:avLst/>
          </a:prstGeom>
        </p:spPr>
      </p:pic>
      <p:pic>
        <p:nvPicPr>
          <p:cNvPr id="8" name="Afbeelding 7" descr="Afbeelding met persoon, kleding, bruiloft, vrouw&#10;&#10;Beschrijving is gegenereerd met zeer hoge betrouwbaarheid">
            <a:extLst>
              <a:ext uri="{FF2B5EF4-FFF2-40B4-BE49-F238E27FC236}">
                <a16:creationId xmlns:a16="http://schemas.microsoft.com/office/drawing/2014/main" id="{BBBBD7E3-9D2A-4992-9631-F923B37D4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57" y="4420794"/>
            <a:ext cx="1681843" cy="22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0203D-E8B2-464A-AC5C-EDEA8BE8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Victoria’s </a:t>
            </a:r>
            <a:r>
              <a:rPr lang="nl-NL" dirty="0" err="1"/>
              <a:t>Secret</a:t>
            </a:r>
            <a:r>
              <a:rPr lang="nl-NL" dirty="0"/>
              <a:t> 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880692-7141-4C42-8AE0-352C1408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Schiphol Amsterdam</a:t>
            </a:r>
          </a:p>
          <a:p>
            <a:r>
              <a:rPr lang="nl-NL" dirty="0"/>
              <a:t>London, Bond Street</a:t>
            </a:r>
          </a:p>
          <a:p>
            <a:r>
              <a:rPr lang="nl-NL" dirty="0" err="1"/>
              <a:t>Doutzen</a:t>
            </a:r>
            <a:r>
              <a:rPr lang="nl-NL" dirty="0"/>
              <a:t> Kroes</a:t>
            </a:r>
          </a:p>
        </p:txBody>
      </p:sp>
      <p:pic>
        <p:nvPicPr>
          <p:cNvPr id="6" name="Afbeelding 5" descr="Afbeelding met persoon, kleding, buiten&#10;&#10;Beschrijving is gegenereerd met zeer hoge betrouwbaarheid">
            <a:extLst>
              <a:ext uri="{FF2B5EF4-FFF2-40B4-BE49-F238E27FC236}">
                <a16:creationId xmlns:a16="http://schemas.microsoft.com/office/drawing/2014/main" id="{6F370C92-E627-44A7-ACCE-2C4AD4860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30" y="1516880"/>
            <a:ext cx="2712787" cy="3436197"/>
          </a:xfrm>
          <a:prstGeom prst="rect">
            <a:avLst/>
          </a:prstGeom>
        </p:spPr>
      </p:pic>
      <p:pic>
        <p:nvPicPr>
          <p:cNvPr id="10" name="Afbeelding 9" descr="Afbeelding met persoon, kleding, buiten, zwempak&#10;&#10;Beschrijving is gegenereerd met zeer hoge betrouwbaarheid">
            <a:extLst>
              <a:ext uri="{FF2B5EF4-FFF2-40B4-BE49-F238E27FC236}">
                <a16:creationId xmlns:a16="http://schemas.microsoft.com/office/drawing/2014/main" id="{7377C17B-1B2B-45CD-9F6B-F5278F3DB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55" y="3474733"/>
            <a:ext cx="2160575" cy="32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1BDFC-343F-4077-A70C-48C8E67D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zo bekend?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C536D8-E100-43FC-8F16-1C37677E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76" y="1844238"/>
            <a:ext cx="10515600" cy="4351338"/>
          </a:xfrm>
        </p:spPr>
        <p:txBody>
          <a:bodyPr/>
          <a:lstStyle/>
          <a:p>
            <a:r>
              <a:rPr lang="nl-NL" dirty="0"/>
              <a:t>De casting</a:t>
            </a:r>
          </a:p>
          <a:p>
            <a:r>
              <a:rPr lang="nl-NL" dirty="0"/>
              <a:t>Sociaal media </a:t>
            </a:r>
          </a:p>
          <a:p>
            <a:r>
              <a:rPr lang="nl-NL" dirty="0"/>
              <a:t>De show</a:t>
            </a:r>
          </a:p>
          <a:p>
            <a:r>
              <a:rPr lang="nl-NL" dirty="0"/>
              <a:t>Klant community </a:t>
            </a:r>
          </a:p>
          <a:p>
            <a:r>
              <a:rPr lang="nl-NL" dirty="0"/>
              <a:t>De collectie</a:t>
            </a:r>
          </a:p>
        </p:txBody>
      </p:sp>
      <p:pic>
        <p:nvPicPr>
          <p:cNvPr id="6" name="Afbeelding 5" descr="Afbeelding met foto, verschillend, weergeven&#10;&#10;Beschrijving is gegenereerd met zeer hoge betrouwbaarheid">
            <a:extLst>
              <a:ext uri="{FF2B5EF4-FFF2-40B4-BE49-F238E27FC236}">
                <a16:creationId xmlns:a16="http://schemas.microsoft.com/office/drawing/2014/main" id="{18321CFF-DB9D-4585-A7E1-8DE48773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32" y="3945234"/>
            <a:ext cx="2849296" cy="2547641"/>
          </a:xfrm>
          <a:prstGeom prst="rect">
            <a:avLst/>
          </a:prstGeom>
        </p:spPr>
      </p:pic>
      <p:pic>
        <p:nvPicPr>
          <p:cNvPr id="8" name="Afbeelding 7" descr="Afbeelding met foto, schermafbeelding, vrouw, weergeven&#10;&#10;Beschrijving is gegenereerd met hoge betrouwbaarheid">
            <a:extLst>
              <a:ext uri="{FF2B5EF4-FFF2-40B4-BE49-F238E27FC236}">
                <a16:creationId xmlns:a16="http://schemas.microsoft.com/office/drawing/2014/main" id="{EF288A5F-C066-4BDF-BAB7-1B468D97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55" y="985315"/>
            <a:ext cx="2984025" cy="26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9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, poseren, groep, staand&#10;&#10;Beschrijving is gegenereerd met zeer hoge betrouwbaarheid">
            <a:extLst>
              <a:ext uri="{FF2B5EF4-FFF2-40B4-BE49-F238E27FC236}">
                <a16:creationId xmlns:a16="http://schemas.microsoft.com/office/drawing/2014/main" id="{0D4443EB-AF6A-4162-910A-6594DA2C5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160" y="1006537"/>
            <a:ext cx="1829441" cy="18081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E1B8E8-C73A-428E-A221-595BF753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Victoria’s </a:t>
            </a:r>
            <a:r>
              <a:rPr lang="nl-NL" dirty="0" err="1"/>
              <a:t>Secret</a:t>
            </a:r>
            <a:r>
              <a:rPr lang="nl-NL" dirty="0"/>
              <a:t> show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1BB82-308D-4B39-88FE-AFB2DF41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1995 </a:t>
            </a:r>
          </a:p>
          <a:p>
            <a:r>
              <a:rPr lang="nl-NL" dirty="0"/>
              <a:t>Nieuwste collectie en Fantasy </a:t>
            </a:r>
            <a:r>
              <a:rPr lang="nl-NL" dirty="0" err="1"/>
              <a:t>Bra</a:t>
            </a:r>
            <a:endParaRPr lang="nl-NL" dirty="0"/>
          </a:p>
          <a:p>
            <a:r>
              <a:rPr lang="nl-NL" dirty="0"/>
              <a:t>Bekende artiesten </a:t>
            </a:r>
          </a:p>
        </p:txBody>
      </p:sp>
      <p:pic>
        <p:nvPicPr>
          <p:cNvPr id="5" name="Afbeelding 4" descr="Afbeelding met persoon, binnen, kleding, vrouw&#10;&#10;Beschrijving is gegenereerd met zeer hoge betrouwbaarheid">
            <a:extLst>
              <a:ext uri="{FF2B5EF4-FFF2-40B4-BE49-F238E27FC236}">
                <a16:creationId xmlns:a16="http://schemas.microsoft.com/office/drawing/2014/main" id="{E6B32464-E979-4B5A-835E-0AD46EFB1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24" y="3543646"/>
            <a:ext cx="1966152" cy="2949229"/>
          </a:xfrm>
          <a:prstGeom prst="rect">
            <a:avLst/>
          </a:prstGeom>
        </p:spPr>
      </p:pic>
      <p:pic>
        <p:nvPicPr>
          <p:cNvPr id="6" name="Afbeelding 5" descr="Afbeelding met vrouw, kleding, muur, persoon&#10;&#10;Beschrijving is gegenereerd met zeer hoge betrouwbaarheid">
            <a:extLst>
              <a:ext uri="{FF2B5EF4-FFF2-40B4-BE49-F238E27FC236}">
                <a16:creationId xmlns:a16="http://schemas.microsoft.com/office/drawing/2014/main" id="{C22A11CF-0F22-46D8-8F1F-811A418D6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49" y="3543645"/>
            <a:ext cx="1886470" cy="2949229"/>
          </a:xfrm>
          <a:prstGeom prst="rect">
            <a:avLst/>
          </a:prstGeom>
        </p:spPr>
      </p:pic>
      <p:pic>
        <p:nvPicPr>
          <p:cNvPr id="7" name="Afbeelding 6" descr="Afbeelding met persoon&#10;&#10;Beschrijving is gegenereerd met zeer hoge betrouwbaarheid">
            <a:extLst>
              <a:ext uri="{FF2B5EF4-FFF2-40B4-BE49-F238E27FC236}">
                <a16:creationId xmlns:a16="http://schemas.microsoft.com/office/drawing/2014/main" id="{1C96A326-8D0B-426D-9524-0BAE201F6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79" y="3543645"/>
            <a:ext cx="1876498" cy="29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FF1AE-FF7D-4FE6-B93C-48F995D7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fbeelding met kleding, tekst&#10;&#10;Beschrijving is gegenereerd met hoge betrouwbaarheid">
            <a:extLst>
              <a:ext uri="{FF2B5EF4-FFF2-40B4-BE49-F238E27FC236}">
                <a16:creationId xmlns:a16="http://schemas.microsoft.com/office/drawing/2014/main" id="{4654B771-3923-4141-B86F-6966E8C9C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12"/>
            <a:ext cx="3999839" cy="3003014"/>
          </a:xfrm>
          <a:prstGeom prst="rect">
            <a:avLst/>
          </a:prstGeom>
        </p:spPr>
      </p:pic>
      <p:pic>
        <p:nvPicPr>
          <p:cNvPr id="11" name="Afbeelding 10" descr="Afbeelding met tekst, kleding&#10;&#10;Beschrijving is gegenereerd met hoge betrouwbaarheid">
            <a:extLst>
              <a:ext uri="{FF2B5EF4-FFF2-40B4-BE49-F238E27FC236}">
                <a16:creationId xmlns:a16="http://schemas.microsoft.com/office/drawing/2014/main" id="{03F79EB2-3CB1-4985-AADC-D29446EE8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45" y="1861936"/>
            <a:ext cx="3947945" cy="3003014"/>
          </a:xfrm>
          <a:prstGeom prst="rect">
            <a:avLst/>
          </a:prstGeom>
        </p:spPr>
      </p:pic>
      <p:pic>
        <p:nvPicPr>
          <p:cNvPr id="13" name="Afbeelding 12" descr="Afbeelding met kleding, persoon, binnen, wit&#10;&#10;Beschrijving is gegenereerd met zeer hoge betrouwbaarheid">
            <a:extLst>
              <a:ext uri="{FF2B5EF4-FFF2-40B4-BE49-F238E27FC236}">
                <a16:creationId xmlns:a16="http://schemas.microsoft.com/office/drawing/2014/main" id="{362EEFC2-79CA-424A-801A-D5F55B469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27" y="1861937"/>
            <a:ext cx="2098217" cy="3003013"/>
          </a:xfrm>
          <a:prstGeom prst="rect">
            <a:avLst/>
          </a:prstGeom>
        </p:spPr>
      </p:pic>
      <p:pic>
        <p:nvPicPr>
          <p:cNvPr id="15" name="Afbeelding 14" descr="Afbeelding met kleding&#10;&#10;Beschrijving is gegenereerd met hoge betrouwbaarheid">
            <a:extLst>
              <a:ext uri="{FF2B5EF4-FFF2-40B4-BE49-F238E27FC236}">
                <a16:creationId xmlns:a16="http://schemas.microsoft.com/office/drawing/2014/main" id="{AD3AD2C3-D35D-4483-9DD3-B898CD74C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4" y="3672107"/>
            <a:ext cx="3999838" cy="3003013"/>
          </a:xfrm>
          <a:prstGeom prst="rect">
            <a:avLst/>
          </a:prstGeom>
        </p:spPr>
      </p:pic>
      <p:sp>
        <p:nvSpPr>
          <p:cNvPr id="109" name="Tijdelijke aanduiding voor inhoud 108">
            <a:extLst>
              <a:ext uri="{FF2B5EF4-FFF2-40B4-BE49-F238E27FC236}">
                <a16:creationId xmlns:a16="http://schemas.microsoft.com/office/drawing/2014/main" id="{53401F22-19E2-4A0E-9A68-475070419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514" y="1319515"/>
            <a:ext cx="3588232" cy="156824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4948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187</Words>
  <Application>Microsoft Office PowerPoint</Application>
  <PresentationFormat>Breedbeeld</PresentationFormat>
  <Paragraphs>67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 </vt:lpstr>
      <vt:lpstr>Inleiding </vt:lpstr>
      <vt:lpstr>Wat is Victoria’s Secret</vt:lpstr>
      <vt:lpstr>De geschiedenis</vt:lpstr>
      <vt:lpstr>De Angels </vt:lpstr>
      <vt:lpstr>Victoria’s Secret in Nederland</vt:lpstr>
      <vt:lpstr>Waarom zo bekend?</vt:lpstr>
      <vt:lpstr>Victoria’s Secret show </vt:lpstr>
      <vt:lpstr>PowerPoint-presentatie</vt:lpstr>
      <vt:lpstr>PowerPoint-presentatie</vt:lpstr>
      <vt:lpstr>De uitdagingen</vt:lpstr>
      <vt:lpstr>weetjes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Britt Smit</dc:creator>
  <cp:lastModifiedBy>Britt Smit</cp:lastModifiedBy>
  <cp:revision>36</cp:revision>
  <dcterms:created xsi:type="dcterms:W3CDTF">2018-05-11T08:05:26Z</dcterms:created>
  <dcterms:modified xsi:type="dcterms:W3CDTF">2018-05-18T07:40:16Z</dcterms:modified>
</cp:coreProperties>
</file>