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65" d="100"/>
          <a:sy n="165" d="100"/>
        </p:scale>
        <p:origin x="6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5176499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-3832" y="12039"/>
            <a:ext cx="10925833" cy="516506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 flipH="1">
            <a:off x="14659" y="660"/>
            <a:ext cx="10500940" cy="516506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-846666" y="-661"/>
            <a:ext cx="2167466" cy="5176308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/>
          <p:nvPr/>
        </p:nvSpPr>
        <p:spPr>
          <a:xfrm rot="10800000" flipH="1">
            <a:off x="-524933" y="131"/>
            <a:ext cx="1403434" cy="5176308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 algn="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3pPr>
            <a:lvl4pPr lvl="3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2800"/>
            </a:lvl1pPr>
            <a:lvl2pPr lvl="1">
              <a:spcBef>
                <a:spcPts val="0"/>
              </a:spcBef>
              <a:defRPr sz="2400"/>
            </a:lvl2pPr>
            <a:lvl3pPr lvl="2">
              <a:spcBef>
                <a:spcPts val="0"/>
              </a:spcBef>
              <a:defRPr sz="2000"/>
            </a:lvl3pPr>
            <a:lvl4pPr lvl="3">
              <a:spcBef>
                <a:spcPts val="0"/>
              </a:spcBef>
              <a:defRPr sz="1800"/>
            </a:lvl4pPr>
            <a:lvl5pPr lvl="4">
              <a:spcBef>
                <a:spcPts val="0"/>
              </a:spcBef>
              <a:defRPr sz="1800"/>
            </a:lvl5pPr>
            <a:lvl6pPr lvl="5">
              <a:spcBef>
                <a:spcPts val="0"/>
              </a:spcBef>
              <a:defRPr sz="1800"/>
            </a:lvl6pPr>
            <a:lvl7pPr lvl="6">
              <a:spcBef>
                <a:spcPts val="0"/>
              </a:spcBef>
              <a:defRPr sz="1800"/>
            </a:lvl7pPr>
            <a:lvl8pPr lvl="7">
              <a:spcBef>
                <a:spcPts val="0"/>
              </a:spcBef>
              <a:defRPr sz="1800"/>
            </a:lvl8pPr>
            <a:lvl9pPr lvl="8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648200" y="1244242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2800"/>
            </a:lvl1pPr>
            <a:lvl2pPr lvl="1">
              <a:spcBef>
                <a:spcPts val="0"/>
              </a:spcBef>
              <a:defRPr sz="2400"/>
            </a:lvl2pPr>
            <a:lvl3pPr lvl="2">
              <a:spcBef>
                <a:spcPts val="0"/>
              </a:spcBef>
              <a:defRPr sz="2000"/>
            </a:lvl3pPr>
            <a:lvl4pPr lvl="3">
              <a:spcBef>
                <a:spcPts val="0"/>
              </a:spcBef>
              <a:defRPr sz="1800"/>
            </a:lvl4pPr>
            <a:lvl5pPr lvl="4">
              <a:spcBef>
                <a:spcPts val="0"/>
              </a:spcBef>
              <a:defRPr sz="1800"/>
            </a:lvl5pPr>
            <a:lvl6pPr lvl="5">
              <a:spcBef>
                <a:spcPts val="0"/>
              </a:spcBef>
              <a:defRPr sz="1800"/>
            </a:lvl6pPr>
            <a:lvl7pPr lvl="6">
              <a:spcBef>
                <a:spcPts val="0"/>
              </a:spcBef>
              <a:defRPr sz="1800"/>
            </a:lvl7pPr>
            <a:lvl8pPr lvl="7">
              <a:spcBef>
                <a:spcPts val="0"/>
              </a:spcBef>
              <a:defRPr sz="1800"/>
            </a:lvl8pPr>
            <a:lvl9pPr lvl="8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Shape 40"/>
          <p:cNvGrpSpPr/>
          <p:nvPr/>
        </p:nvGrpSpPr>
        <p:grpSpPr>
          <a:xfrm>
            <a:off x="-6264" y="3700039"/>
            <a:ext cx="9150267" cy="2325488"/>
            <a:chOff x="-6264" y="4933386"/>
            <a:chExt cx="9150267" cy="3100650"/>
          </a:xfrm>
        </p:grpSpPr>
        <p:sp>
          <p:nvSpPr>
            <p:cNvPr id="41" name="Shape 41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None/>
              <a:defRPr sz="2400"/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560"/>
              </a:spcBef>
              <a:buClr>
                <a:schemeClr val="dk2"/>
              </a:buClr>
              <a:buSzPct val="100000"/>
              <a:buFont typeface="Trebuchet MS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nl" sz="13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nl" sz="1300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ctrTitle"/>
          </p:nvPr>
        </p:nvSpPr>
        <p:spPr>
          <a:xfrm>
            <a:off x="1046540" y="664410"/>
            <a:ext cx="7050900" cy="110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nl"/>
              <a:t>E-nummers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subTitle" idx="1"/>
          </p:nvPr>
        </p:nvSpPr>
        <p:spPr>
          <a:xfrm rot="879">
            <a:off x="311108" y="4104988"/>
            <a:ext cx="7035900" cy="694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nl" dirty="0"/>
              <a:t>XXXX, XXXX, XXXX </a:t>
            </a:r>
            <a:r>
              <a:rPr lang="nl"/>
              <a:t>en XXXX</a:t>
            </a:r>
            <a:endParaRPr lang="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nl"/>
              <a:t>Meelverbeteraars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/>
              <a:t>- </a:t>
            </a:r>
            <a:r>
              <a:rPr lang="nl" sz="2400"/>
              <a:t>E920 tot E930</a:t>
            </a:r>
          </a:p>
          <a:p>
            <a:pPr lvl="0" rtl="0">
              <a:spcBef>
                <a:spcPts val="0"/>
              </a:spcBef>
              <a:buNone/>
            </a:pPr>
            <a:r>
              <a:rPr lang="nl"/>
              <a:t>- </a:t>
            </a:r>
            <a:r>
              <a:rPr lang="nl" sz="2400"/>
              <a:t>dit wordt onder andere gebruikt voor kauwgom.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2400"/>
              <a:t>- VB. Ereum CH</a:t>
            </a:r>
            <a:r>
              <a:rPr lang="nl" sz="2400" baseline="-25000"/>
              <a:t>4</a:t>
            </a:r>
            <a:r>
              <a:rPr lang="nl" sz="2400"/>
              <a:t>N</a:t>
            </a:r>
            <a:r>
              <a:rPr lang="nl" sz="2400" baseline="-25000"/>
              <a:t>2</a:t>
            </a:r>
            <a:r>
              <a:rPr lang="nl" sz="2400"/>
              <a:t>O</a:t>
            </a:r>
          </a:p>
          <a:p>
            <a:pPr lvl="0" rtl="0">
              <a:spcBef>
                <a:spcPts val="0"/>
              </a:spcBef>
              <a:buNone/>
            </a:pPr>
            <a:r>
              <a:rPr lang="nl"/>
              <a:t>-</a:t>
            </a:r>
            <a:r>
              <a:rPr lang="nl" sz="2600"/>
              <a:t>Toepassing(en)</a:t>
            </a:r>
          </a:p>
          <a:p>
            <a:pPr lvl="0" rtl="0">
              <a:spcBef>
                <a:spcPts val="0"/>
              </a:spcBef>
              <a:buNone/>
            </a:pPr>
            <a:r>
              <a:rPr lang="nl"/>
              <a:t>-</a:t>
            </a:r>
            <a:r>
              <a:rPr lang="nl" sz="2600"/>
              <a:t>Bijwerking(en)</a:t>
            </a:r>
          </a:p>
        </p:txBody>
      </p:sp>
      <p:pic>
        <p:nvPicPr>
          <p:cNvPr id="119" name="Shape 1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81750" y="3514712"/>
            <a:ext cx="2762250" cy="1628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nl"/>
              <a:t>Zoetstoffen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nl" sz="2400"/>
              <a:t>E950 tot E967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nl" sz="2400"/>
              <a:t>een vervangende stof voor suiker met dezelfde eigenschappen.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nl"/>
              <a:t>VB. Mannitol C</a:t>
            </a:r>
            <a:r>
              <a:rPr lang="nl" baseline="-25000"/>
              <a:t>6</a:t>
            </a:r>
            <a:r>
              <a:rPr lang="nl"/>
              <a:t>H</a:t>
            </a:r>
            <a:r>
              <a:rPr lang="nl" baseline="-25000"/>
              <a:t>14</a:t>
            </a:r>
            <a:r>
              <a:rPr lang="nl"/>
              <a:t>O</a:t>
            </a:r>
            <a:r>
              <a:rPr lang="nl" baseline="-25000"/>
              <a:t>6</a:t>
            </a:r>
          </a:p>
          <a:p>
            <a:pPr lvl="0" rtl="0">
              <a:spcBef>
                <a:spcPts val="0"/>
              </a:spcBef>
              <a:buNone/>
            </a:pPr>
            <a:r>
              <a:rPr lang="nl"/>
              <a:t>-</a:t>
            </a:r>
            <a:r>
              <a:rPr lang="nl" sz="2600"/>
              <a:t>Toepassing(en)</a:t>
            </a:r>
          </a:p>
          <a:p>
            <a:pPr lvl="0" rtl="0">
              <a:spcBef>
                <a:spcPts val="0"/>
              </a:spcBef>
              <a:buNone/>
            </a:pPr>
            <a:r>
              <a:rPr lang="nl"/>
              <a:t>-</a:t>
            </a:r>
            <a:r>
              <a:rPr lang="nl" sz="2600"/>
              <a:t>Bijwerking(en)</a:t>
            </a:r>
          </a:p>
        </p:txBody>
      </p:sp>
      <p:pic>
        <p:nvPicPr>
          <p:cNvPr id="126" name="Shape 1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34000" y="3581400"/>
            <a:ext cx="3810000" cy="1562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nl"/>
              <a:t>Gemodificeerde zetmelen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nl" sz="2400"/>
              <a:t>wordt gebruikt als verbeterde vervanger van normaal motief zetmeel.</a:t>
            </a:r>
          </a:p>
          <a:p>
            <a:pPr lvl="0" rtl="0">
              <a:spcBef>
                <a:spcPts val="0"/>
              </a:spcBef>
              <a:buNone/>
            </a:pPr>
            <a:r>
              <a:rPr lang="nl"/>
              <a:t>- VB. Dextrine, C</a:t>
            </a:r>
            <a:r>
              <a:rPr lang="nl" baseline="-25000"/>
              <a:t>6</a:t>
            </a:r>
            <a:r>
              <a:rPr lang="nl"/>
              <a:t>H</a:t>
            </a:r>
            <a:r>
              <a:rPr lang="nl" baseline="-25000"/>
              <a:t>10</a:t>
            </a:r>
            <a:r>
              <a:rPr lang="nl"/>
              <a:t>O</a:t>
            </a:r>
            <a:r>
              <a:rPr lang="nl" baseline="-25000"/>
              <a:t>5</a:t>
            </a:r>
            <a:r>
              <a:rPr lang="nl"/>
              <a:t>)</a:t>
            </a:r>
            <a:r>
              <a:rPr lang="nl" baseline="-25000"/>
              <a:t>n</a:t>
            </a:r>
            <a:r>
              <a:rPr lang="nl"/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rPr lang="nl"/>
              <a:t>-</a:t>
            </a:r>
            <a:r>
              <a:rPr lang="nl" sz="2600"/>
              <a:t>Toepassing(en)</a:t>
            </a:r>
          </a:p>
          <a:p>
            <a:pPr lvl="0" rtl="0">
              <a:spcBef>
                <a:spcPts val="0"/>
              </a:spcBef>
              <a:buNone/>
            </a:pPr>
            <a:r>
              <a:rPr lang="nl"/>
              <a:t>-</a:t>
            </a:r>
            <a:r>
              <a:rPr lang="nl" sz="2600"/>
              <a:t>Bijwerking(en)</a:t>
            </a:r>
          </a:p>
        </p:txBody>
      </p:sp>
      <p:pic>
        <p:nvPicPr>
          <p:cNvPr id="133" name="Shape 1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76700" y="3533762"/>
            <a:ext cx="5067300" cy="1609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nl" sz="3000"/>
              <a:t>Oplosmiddelen voor kuntmatige aroma’s en kunstmatige smaakstoffen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nl" sz="2400"/>
              <a:t>Aroma’s zijn geur en smaakstoffen die de smaak versterken.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nl" sz="2400"/>
              <a:t>oplosmiddelen voor aroma’s en smaakstoffen zorgen dat ze oplossen.</a:t>
            </a:r>
          </a:p>
          <a:p>
            <a:pPr lvl="0" rtl="0">
              <a:spcBef>
                <a:spcPts val="0"/>
              </a:spcBef>
              <a:buNone/>
            </a:pPr>
            <a:r>
              <a:rPr lang="nl"/>
              <a:t>- VB. Ethylacetaat, C</a:t>
            </a:r>
            <a:r>
              <a:rPr lang="nl" baseline="-25000"/>
              <a:t>4</a:t>
            </a:r>
            <a:r>
              <a:rPr lang="nl"/>
              <a:t>H</a:t>
            </a:r>
            <a:r>
              <a:rPr lang="nl" baseline="-25000"/>
              <a:t>8</a:t>
            </a:r>
            <a:r>
              <a:rPr lang="nl"/>
              <a:t>O</a:t>
            </a:r>
            <a:r>
              <a:rPr lang="nl" baseline="-25000"/>
              <a:t>2</a:t>
            </a:r>
          </a:p>
          <a:p>
            <a:pPr lvl="0" rtl="0">
              <a:spcBef>
                <a:spcPts val="0"/>
              </a:spcBef>
              <a:buNone/>
            </a:pPr>
            <a:r>
              <a:rPr lang="nl"/>
              <a:t>-</a:t>
            </a:r>
            <a:r>
              <a:rPr lang="nl" sz="2600"/>
              <a:t>Toepassing(en)</a:t>
            </a:r>
          </a:p>
          <a:p>
            <a:pPr lvl="0" rtl="0">
              <a:spcBef>
                <a:spcPts val="0"/>
              </a:spcBef>
              <a:buNone/>
            </a:pPr>
            <a:r>
              <a:rPr lang="nl"/>
              <a:t>-</a:t>
            </a:r>
            <a:r>
              <a:rPr lang="nl" sz="2600"/>
              <a:t>Bijwerking(en)</a:t>
            </a:r>
          </a:p>
        </p:txBody>
      </p:sp>
      <p:pic>
        <p:nvPicPr>
          <p:cNvPr id="140" name="Shape 1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34000" y="3629012"/>
            <a:ext cx="3810000" cy="1514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nl"/>
              <a:t>Conserveermiddelen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 sz="2400"/>
              <a:t>-conserveermiddelen zij er om de houdbaarheid van producten te verhogen.</a:t>
            </a:r>
          </a:p>
          <a:p>
            <a:pPr lvl="0" rtl="0">
              <a:spcBef>
                <a:spcPts val="0"/>
              </a:spcBef>
              <a:buNone/>
            </a:pPr>
            <a:r>
              <a:rPr lang="nl"/>
              <a:t>-</a:t>
            </a:r>
            <a:r>
              <a:rPr lang="nl" sz="2400"/>
              <a:t>VB. Natriumsorbaat, C</a:t>
            </a:r>
            <a:r>
              <a:rPr lang="nl" sz="2400" baseline="-25000"/>
              <a:t>6</a:t>
            </a:r>
            <a:r>
              <a:rPr lang="nl" sz="2400"/>
              <a:t>H</a:t>
            </a:r>
            <a:r>
              <a:rPr lang="nl" sz="2400" baseline="-25000"/>
              <a:t>7</a:t>
            </a:r>
            <a:r>
              <a:rPr lang="nl" sz="2400"/>
              <a:t>NaO</a:t>
            </a:r>
            <a:r>
              <a:rPr lang="nl" sz="2400" baseline="-25000"/>
              <a:t>2</a:t>
            </a:r>
            <a:r>
              <a:rPr lang="nl"/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rPr lang="nl"/>
              <a:t>-</a:t>
            </a:r>
            <a:r>
              <a:rPr lang="nl" sz="2600"/>
              <a:t>Toepassing(en)</a:t>
            </a:r>
          </a:p>
          <a:p>
            <a:pPr lvl="0" rtl="0">
              <a:spcBef>
                <a:spcPts val="0"/>
              </a:spcBef>
              <a:buNone/>
            </a:pPr>
            <a:r>
              <a:rPr lang="nl"/>
              <a:t>-</a:t>
            </a:r>
            <a:r>
              <a:rPr lang="nl" sz="2600"/>
              <a:t>Bijwerking(en)</a:t>
            </a:r>
          </a:p>
        </p:txBody>
      </p:sp>
      <p:pic>
        <p:nvPicPr>
          <p:cNvPr id="147" name="Shape 1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62500" y="3943350"/>
            <a:ext cx="4381500" cy="120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nl"/>
              <a:t>Antioxidanten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 sz="2400"/>
              <a:t>-zijn stoffen zoals vitaminen A,E en C die er voorkomen dat er schade komt in je cellen wat bij oxidatie gebeurt.</a:t>
            </a:r>
          </a:p>
          <a:p>
            <a:pPr lvl="0" rtl="0">
              <a:spcBef>
                <a:spcPts val="0"/>
              </a:spcBef>
              <a:buNone/>
            </a:pPr>
            <a:r>
              <a:rPr lang="nl"/>
              <a:t>-</a:t>
            </a:r>
            <a:r>
              <a:rPr lang="nl" sz="2400"/>
              <a:t>VB. Octylgallaat, C</a:t>
            </a:r>
            <a:r>
              <a:rPr lang="nl" sz="2400" baseline="-25000"/>
              <a:t>15</a:t>
            </a:r>
            <a:r>
              <a:rPr lang="nl" sz="2400"/>
              <a:t>H</a:t>
            </a:r>
            <a:r>
              <a:rPr lang="nl" sz="2400" baseline="-25000"/>
              <a:t>22</a:t>
            </a:r>
            <a:r>
              <a:rPr lang="nl" sz="2400"/>
              <a:t>O</a:t>
            </a:r>
            <a:r>
              <a:rPr lang="nl" sz="2400" baseline="-25000"/>
              <a:t>5</a:t>
            </a:r>
          </a:p>
          <a:p>
            <a:pPr lvl="0" rtl="0">
              <a:spcBef>
                <a:spcPts val="0"/>
              </a:spcBef>
              <a:buNone/>
            </a:pPr>
            <a:r>
              <a:rPr lang="nl"/>
              <a:t>-</a:t>
            </a:r>
            <a:r>
              <a:rPr lang="nl" sz="2600"/>
              <a:t>Toepassing(en)</a:t>
            </a:r>
          </a:p>
          <a:p>
            <a:pPr lvl="0" rtl="0">
              <a:spcBef>
                <a:spcPts val="0"/>
              </a:spcBef>
              <a:buNone/>
            </a:pPr>
            <a:r>
              <a:rPr lang="nl"/>
              <a:t>-</a:t>
            </a:r>
            <a:r>
              <a:rPr lang="nl" sz="2600"/>
              <a:t>Bijwerking(en)</a:t>
            </a:r>
          </a:p>
        </p:txBody>
      </p:sp>
      <p:pic>
        <p:nvPicPr>
          <p:cNvPr id="154" name="Shape 1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81500" y="3343262"/>
            <a:ext cx="4762500" cy="180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nl"/>
              <a:t>Smaakversterkers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 sz="2400"/>
              <a:t>-stoffen die worden gebruikt om smaak te intensiveren of een nare smaak te maskeren.</a:t>
            </a:r>
          </a:p>
          <a:p>
            <a:pPr lvl="0" rtl="0">
              <a:spcBef>
                <a:spcPts val="0"/>
              </a:spcBef>
              <a:buNone/>
            </a:pPr>
            <a:r>
              <a:rPr lang="nl"/>
              <a:t>-</a:t>
            </a:r>
            <a:r>
              <a:rPr lang="nl" sz="2400"/>
              <a:t>VB. Ethylmatol, C</a:t>
            </a:r>
            <a:r>
              <a:rPr lang="nl" sz="2400" baseline="-25000"/>
              <a:t>7</a:t>
            </a:r>
            <a:r>
              <a:rPr lang="nl" sz="2400"/>
              <a:t>H</a:t>
            </a:r>
            <a:r>
              <a:rPr lang="nl" sz="2400" baseline="-25000"/>
              <a:t>8</a:t>
            </a:r>
            <a:r>
              <a:rPr lang="nl" sz="2400"/>
              <a:t>O</a:t>
            </a:r>
            <a:r>
              <a:rPr lang="nl" sz="2400" baseline="-25000"/>
              <a:t>3</a:t>
            </a:r>
            <a:r>
              <a:rPr lang="nl" sz="2400"/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rPr lang="nl"/>
              <a:t>-</a:t>
            </a:r>
            <a:r>
              <a:rPr lang="nl" sz="2600"/>
              <a:t>Toepassing(en)</a:t>
            </a:r>
          </a:p>
          <a:p>
            <a:pPr lvl="0" rtl="0">
              <a:spcBef>
                <a:spcPts val="0"/>
              </a:spcBef>
              <a:buNone/>
            </a:pPr>
            <a:r>
              <a:rPr lang="nl"/>
              <a:t>-</a:t>
            </a:r>
            <a:r>
              <a:rPr lang="nl" sz="2600"/>
              <a:t>Bijwerking(en)</a:t>
            </a:r>
          </a:p>
        </p:txBody>
      </p:sp>
      <p:pic>
        <p:nvPicPr>
          <p:cNvPr id="161" name="Shape 1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6000" y="2143112"/>
            <a:ext cx="3048000" cy="3000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nl"/>
              <a:t>Verpakkingsgassen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 sz="2400"/>
              <a:t>-zorgen er voor dat een stof minder snel bederf</a:t>
            </a:r>
          </a:p>
          <a:p>
            <a:pPr lvl="0" rtl="0">
              <a:spcBef>
                <a:spcPts val="0"/>
              </a:spcBef>
              <a:buNone/>
            </a:pPr>
            <a:r>
              <a:rPr lang="nl"/>
              <a:t>-</a:t>
            </a:r>
            <a:r>
              <a:rPr lang="nl" sz="2400"/>
              <a:t>VB. Distikstof</a:t>
            </a:r>
          </a:p>
          <a:p>
            <a:pPr lvl="0" rtl="0">
              <a:spcBef>
                <a:spcPts val="0"/>
              </a:spcBef>
              <a:buNone/>
            </a:pPr>
            <a:r>
              <a:rPr lang="nl"/>
              <a:t>-</a:t>
            </a:r>
            <a:r>
              <a:rPr lang="nl" sz="2600"/>
              <a:t>Toepassing(en)</a:t>
            </a:r>
          </a:p>
          <a:p>
            <a:pPr lvl="0" rtl="0">
              <a:spcBef>
                <a:spcPts val="0"/>
              </a:spcBef>
              <a:buNone/>
            </a:pPr>
            <a:r>
              <a:rPr lang="nl"/>
              <a:t>-</a:t>
            </a:r>
            <a:r>
              <a:rPr lang="nl" sz="2600"/>
              <a:t>Bijwerking(en)</a:t>
            </a:r>
          </a:p>
        </p:txBody>
      </p:sp>
      <p:pic>
        <p:nvPicPr>
          <p:cNvPr id="168" name="Shape 1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86500" y="3009900"/>
            <a:ext cx="2857500" cy="213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nl"/>
              <a:t>Diverse hulpstoffen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/>
              <a:t>-</a:t>
            </a:r>
          </a:p>
          <a:p>
            <a:pPr lvl="0" rtl="0">
              <a:spcBef>
                <a:spcPts val="0"/>
              </a:spcBef>
              <a:buNone/>
            </a:pPr>
            <a:r>
              <a:rPr lang="nl"/>
              <a:t>-</a:t>
            </a:r>
            <a:r>
              <a:rPr lang="nl" sz="2400"/>
              <a:t>VB. Polydextrose, C</a:t>
            </a:r>
            <a:r>
              <a:rPr lang="nl" sz="2400" baseline="-25000"/>
              <a:t>6</a:t>
            </a:r>
            <a:r>
              <a:rPr lang="nl" sz="2400"/>
              <a:t>H</a:t>
            </a:r>
            <a:r>
              <a:rPr lang="nl" sz="2400" baseline="-25000"/>
              <a:t>12</a:t>
            </a:r>
            <a:r>
              <a:rPr lang="nl" sz="2400"/>
              <a:t>O</a:t>
            </a:r>
            <a:r>
              <a:rPr lang="nl" sz="2400" baseline="-25000"/>
              <a:t>6</a:t>
            </a:r>
          </a:p>
          <a:p>
            <a:pPr lvl="0" rtl="0">
              <a:spcBef>
                <a:spcPts val="0"/>
              </a:spcBef>
              <a:buNone/>
            </a:pPr>
            <a:r>
              <a:rPr lang="nl"/>
              <a:t>-</a:t>
            </a:r>
            <a:r>
              <a:rPr lang="nl" sz="2600"/>
              <a:t>Toepassing(en)</a:t>
            </a:r>
          </a:p>
          <a:p>
            <a:pPr lvl="0" rtl="0">
              <a:spcBef>
                <a:spcPts val="0"/>
              </a:spcBef>
              <a:buNone/>
            </a:pPr>
            <a:r>
              <a:rPr lang="nl"/>
              <a:t>-</a:t>
            </a:r>
            <a:r>
              <a:rPr lang="nl" sz="2600"/>
              <a:t>Bijwerking(en)</a:t>
            </a:r>
          </a:p>
        </p:txBody>
      </p:sp>
      <p:pic>
        <p:nvPicPr>
          <p:cNvPr id="175" name="Shape 1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15000" y="1428750"/>
            <a:ext cx="3429000" cy="3714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nl" sz="3200" b="0">
                <a:solidFill>
                  <a:schemeClr val="dk2"/>
                </a:solidFill>
              </a:rPr>
              <a:t>Slot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502219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nl"/>
              <a:t>Wat zijn E-nummers ?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nl"/>
              <a:t>Soorten E-nummers ?/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nl"/>
              <a:t>Wat doen E-nummers ?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nl"/>
              <a:t>Slot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nl"/>
              <a:t>Inhoudsopgave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nl"/>
              <a:t>extra toegevoegde stoffen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nl"/>
              <a:t>alledaags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nl"/>
              <a:t>vele soorten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nl" sz="3200">
                <a:solidFill>
                  <a:schemeClr val="dk2"/>
                </a:solidFill>
              </a:rPr>
              <a:t>Wat zijn E-nummers?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0" y="789599"/>
            <a:ext cx="9144000" cy="4430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 sz="2800">
                <a:solidFill>
                  <a:srgbClr val="F3F3F3"/>
                </a:solidFill>
              </a:rPr>
              <a:t>-Kleurstoffen						-Conserveermiddelen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2800">
                <a:solidFill>
                  <a:srgbClr val="F3F3F3"/>
                </a:solidFill>
              </a:rPr>
              <a:t>-Voedingszuren					-Emulgatoren                                                                                                                              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2800">
                <a:solidFill>
                  <a:srgbClr val="F3F3F3"/>
                </a:solidFill>
              </a:rPr>
              <a:t>-Stabilatoren                       	-Anti-Schuimmiddelen                     -Antioxidanten					-Glansmiddelen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2800">
                <a:solidFill>
                  <a:srgbClr val="F3F3F3"/>
                </a:solidFill>
              </a:rPr>
              <a:t>-Geleermiddelen                	-Meelverbeteraars			                                         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2800">
                <a:solidFill>
                  <a:srgbClr val="F3F3F3"/>
                </a:solidFill>
              </a:rPr>
              <a:t>-Zuurteregelaars	                 -Zoetstoffen                         -Verdikkingsmiddelen			-Verpakkingsgassen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2800">
                <a:solidFill>
                  <a:srgbClr val="F3F3F3"/>
                </a:solidFill>
              </a:rPr>
              <a:t>-Antiklontermiddelen			-Diverse hulpstoffen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2800">
                <a:solidFill>
                  <a:srgbClr val="F3F3F3"/>
                </a:solidFill>
              </a:rPr>
              <a:t>-Smaakversterkers   			-Gemodificeerde zetmelen 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2800">
                <a:solidFill>
                  <a:srgbClr val="F3F3F3"/>
                </a:solidFill>
              </a:rPr>
              <a:t>-Rijsmiddelen			             -Kunstmatige smaakstoffen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2800">
                <a:solidFill>
                  <a:srgbClr val="F3F3F3"/>
                </a:solidFill>
              </a:rPr>
              <a:t>             </a:t>
            </a:r>
            <a:r>
              <a:rPr lang="nl" sz="2800" u="sng">
                <a:solidFill>
                  <a:srgbClr val="F3F3F3"/>
                </a:solidFill>
              </a:rPr>
              <a:t>	</a:t>
            </a:r>
            <a:r>
              <a:rPr lang="nl" sz="2800">
                <a:solidFill>
                  <a:srgbClr val="F3F3F3"/>
                </a:solidFill>
              </a:rPr>
              <a:t>			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2800">
                <a:solidFill>
                  <a:srgbClr val="F3F3F3"/>
                </a:solidFill>
              </a:rPr>
              <a:t>				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2800">
                <a:solidFill>
                  <a:srgbClr val="F3F3F3"/>
                </a:solidFill>
              </a:rPr>
              <a:t>							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0" y="162300"/>
            <a:ext cx="4243499" cy="713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nl" sz="3200" b="0">
                <a:solidFill>
                  <a:schemeClr val="dk2"/>
                </a:solidFill>
              </a:rPr>
              <a:t>Soorten E-nummers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4576775" y="324600"/>
            <a:ext cx="4766100" cy="38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 sz="2600">
                <a:solidFill>
                  <a:srgbClr val="FFFFFF"/>
                </a:solidFill>
              </a:rPr>
              <a:t>-Oplosmiddelen voor aroma’s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 sz="2600"/>
              <a:t>- Kleur geven of de kleur versterken</a:t>
            </a:r>
          </a:p>
          <a:p>
            <a:pPr lvl="0" rtl="0">
              <a:spcBef>
                <a:spcPts val="0"/>
              </a:spcBef>
              <a:buNone/>
            </a:pPr>
            <a:r>
              <a:rPr lang="nl"/>
              <a:t> </a:t>
            </a:r>
          </a:p>
          <a:p>
            <a:pPr lvl="0" rtl="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nl"/>
              <a:t>-</a:t>
            </a:r>
            <a:r>
              <a:rPr lang="nl" sz="2600"/>
              <a:t> </a:t>
            </a:r>
            <a:r>
              <a:rPr lang="nl" sz="2400"/>
              <a:t>VB. Erytrosine B, C</a:t>
            </a:r>
            <a:r>
              <a:rPr lang="nl" sz="2400" baseline="-25000"/>
              <a:t>20</a:t>
            </a:r>
            <a:r>
              <a:rPr lang="nl" sz="2400"/>
              <a:t>H</a:t>
            </a:r>
            <a:r>
              <a:rPr lang="nl" sz="2400" baseline="-25000"/>
              <a:t>6</a:t>
            </a:r>
            <a:r>
              <a:rPr lang="nl" sz="2400"/>
              <a:t>I</a:t>
            </a:r>
            <a:r>
              <a:rPr lang="nl" sz="2400" baseline="-25000"/>
              <a:t>4</a:t>
            </a:r>
            <a:r>
              <a:rPr lang="nl" sz="2400"/>
              <a:t>Na</a:t>
            </a:r>
            <a:r>
              <a:rPr lang="nl" sz="2400" baseline="-25000"/>
              <a:t>2</a:t>
            </a:r>
            <a:r>
              <a:rPr lang="nl" sz="2400"/>
              <a:t>O</a:t>
            </a:r>
            <a:r>
              <a:rPr lang="nl" sz="2400" baseline="-25000"/>
              <a:t>5</a:t>
            </a:r>
            <a:r>
              <a:rPr lang="nl" sz="2600" baseline="-25000"/>
              <a:t>   </a:t>
            </a:r>
          </a:p>
          <a:p>
            <a:pPr lvl="0" rtl="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nl" sz="2600"/>
              <a:t>- Toepassing(en)</a:t>
            </a:r>
          </a:p>
          <a:p>
            <a:pPr lvl="0" rtl="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nl"/>
              <a:t>-</a:t>
            </a:r>
            <a:r>
              <a:rPr lang="nl" sz="2600"/>
              <a:t> Bijwerking(en) 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nl"/>
              <a:t>Kleurstoffen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56625" y="3009900"/>
            <a:ext cx="2143125" cy="213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56625" y="1344319"/>
            <a:ext cx="2143124" cy="16655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511367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 sz="2600"/>
              <a:t>- </a:t>
            </a:r>
            <a:r>
              <a:rPr lang="nl" sz="2200"/>
              <a:t>Verlagen de zuurgraad, versterken de werking van antioxidanten en conserveermiddelen en kunnen soms de kleur langer vasthouden</a:t>
            </a:r>
            <a:r>
              <a:rPr lang="nl" sz="2600"/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2600"/>
              <a:t>- </a:t>
            </a:r>
            <a:r>
              <a:rPr lang="nl" sz="2400"/>
              <a:t>VB. Citroenzuur, C</a:t>
            </a:r>
            <a:r>
              <a:rPr lang="nl" sz="2400" baseline="-25000"/>
              <a:t>6</a:t>
            </a:r>
            <a:r>
              <a:rPr lang="nl" sz="2400"/>
              <a:t>H</a:t>
            </a:r>
            <a:r>
              <a:rPr lang="nl" sz="2400" baseline="-25000"/>
              <a:t>8</a:t>
            </a:r>
            <a:r>
              <a:rPr lang="nl" sz="2400"/>
              <a:t>O</a:t>
            </a:r>
            <a:r>
              <a:rPr lang="nl" sz="2400" baseline="-25000"/>
              <a:t>7</a:t>
            </a:r>
          </a:p>
          <a:p>
            <a:pPr lvl="0" rtl="0">
              <a:spcBef>
                <a:spcPts val="0"/>
              </a:spcBef>
              <a:buNone/>
            </a:pPr>
            <a:endParaRPr sz="2600"/>
          </a:p>
          <a:p>
            <a:pPr lvl="0" rtl="0">
              <a:spcBef>
                <a:spcPts val="0"/>
              </a:spcBef>
              <a:buNone/>
            </a:pPr>
            <a:r>
              <a:rPr lang="nl" sz="2600"/>
              <a:t>- Toepassing(en)</a:t>
            </a:r>
          </a:p>
          <a:p>
            <a:pPr lvl="0" rtl="0">
              <a:spcBef>
                <a:spcPts val="0"/>
              </a:spcBef>
              <a:buNone/>
            </a:pPr>
            <a:endParaRPr sz="2600"/>
          </a:p>
          <a:p>
            <a:pPr lvl="0">
              <a:spcBef>
                <a:spcPts val="0"/>
              </a:spcBef>
              <a:buNone/>
            </a:pPr>
            <a:r>
              <a:rPr lang="nl" sz="2600"/>
              <a:t>- Bijwerking(en)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58575"/>
            <a:ext cx="3790199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nl"/>
              <a:t>Voedingszuren</a:t>
            </a:r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81449" y="2932375"/>
            <a:ext cx="3336324" cy="221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81450" y="-9"/>
            <a:ext cx="3336324" cy="15113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/>
              <a:t>- </a:t>
            </a:r>
            <a:r>
              <a:rPr lang="nl" sz="2400"/>
              <a:t>verbetert de textuur van een product</a:t>
            </a:r>
          </a:p>
          <a:p>
            <a:pPr lvl="0" rtl="0">
              <a:spcBef>
                <a:spcPts val="0"/>
              </a:spcBef>
              <a:buNone/>
            </a:pPr>
            <a:r>
              <a:rPr lang="nl"/>
              <a:t>- </a:t>
            </a:r>
            <a:r>
              <a:rPr lang="nl" sz="2400"/>
              <a:t>VB. Propyleenglycol, C</a:t>
            </a:r>
            <a:r>
              <a:rPr lang="nl" sz="2400" baseline="-25000"/>
              <a:t>3</a:t>
            </a:r>
            <a:r>
              <a:rPr lang="nl" sz="2400"/>
              <a:t>H</a:t>
            </a:r>
            <a:r>
              <a:rPr lang="nl" sz="2400" baseline="-25000"/>
              <a:t>8</a:t>
            </a:r>
            <a:r>
              <a:rPr lang="nl" sz="2400"/>
              <a:t>O</a:t>
            </a:r>
            <a:r>
              <a:rPr lang="nl" sz="2400" baseline="-25000"/>
              <a:t>2</a:t>
            </a:r>
          </a:p>
          <a:p>
            <a:pPr lvl="0" rtl="0">
              <a:spcBef>
                <a:spcPts val="0"/>
              </a:spcBef>
              <a:buNone/>
            </a:pPr>
            <a:r>
              <a:rPr lang="nl"/>
              <a:t>- </a:t>
            </a:r>
            <a:r>
              <a:rPr lang="nl" sz="2600"/>
              <a:t>Toepassing(en)</a:t>
            </a:r>
          </a:p>
          <a:p>
            <a:pPr lvl="0">
              <a:spcBef>
                <a:spcPts val="0"/>
              </a:spcBef>
              <a:buNone/>
            </a:pPr>
            <a:r>
              <a:rPr lang="nl"/>
              <a:t>- </a:t>
            </a:r>
            <a:r>
              <a:rPr lang="nl" sz="2600"/>
              <a:t>Bijwerking(en)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nl" sz="3000"/>
              <a:t>Geleermiddelen, emulgatoren,stabilisatoren en verdikkingsmiddelen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4163925" y="3447750"/>
            <a:ext cx="7768200" cy="906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39000" y="1797287"/>
            <a:ext cx="1904999" cy="1053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39000" y="2850637"/>
            <a:ext cx="1905000" cy="1647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/>
              <a:t>-</a:t>
            </a:r>
            <a:r>
              <a:rPr lang="nl" sz="2400" b="1"/>
              <a:t>D</a:t>
            </a:r>
            <a:r>
              <a:rPr lang="nl" sz="2400"/>
              <a:t>eze middelen beïnvloeden de zuurtegraad, </a:t>
            </a:r>
            <a:r>
              <a:rPr lang="nl" sz="2400" b="1"/>
              <a:t>H</a:t>
            </a:r>
            <a:r>
              <a:rPr lang="nl" sz="2400"/>
              <a:t>oudt klontering tegen en </a:t>
            </a:r>
            <a:r>
              <a:rPr lang="nl" sz="2400" b="1"/>
              <a:t>L</a:t>
            </a:r>
            <a:r>
              <a:rPr lang="nl" sz="2400"/>
              <a:t>aat brood sneller rijzen</a:t>
            </a:r>
          </a:p>
          <a:p>
            <a:pPr lvl="0" rtl="0">
              <a:lnSpc>
                <a:spcPct val="130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nl"/>
              <a:t>- </a:t>
            </a:r>
            <a:r>
              <a:rPr lang="nl" sz="2400"/>
              <a:t>VB. Calciumchloride CaCl</a:t>
            </a:r>
            <a:r>
              <a:rPr lang="nl" sz="2400" baseline="-25000"/>
              <a:t>2</a:t>
            </a:r>
            <a:r>
              <a:rPr lang="nl" sz="2400"/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rPr lang="nl"/>
              <a:t>-</a:t>
            </a:r>
            <a:r>
              <a:rPr lang="nl" sz="2600"/>
              <a:t>Toepassing(en)</a:t>
            </a:r>
          </a:p>
          <a:p>
            <a:pPr lvl="0" rtl="0">
              <a:spcBef>
                <a:spcPts val="0"/>
              </a:spcBef>
              <a:buNone/>
            </a:pPr>
            <a:r>
              <a:rPr lang="nl"/>
              <a:t>-</a:t>
            </a:r>
            <a:r>
              <a:rPr lang="nl" sz="2600"/>
              <a:t>Bijwerking(en)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nl" sz="3000"/>
              <a:t>Z</a:t>
            </a:r>
            <a:r>
              <a:rPr lang="nl" sz="3000" b="0"/>
              <a:t>uurteregelaars</a:t>
            </a:r>
            <a:r>
              <a:rPr lang="nl" sz="3000"/>
              <a:t>, A</a:t>
            </a:r>
            <a:r>
              <a:rPr lang="nl" sz="3000" b="0"/>
              <a:t>ntiklontermiddelen</a:t>
            </a:r>
            <a:r>
              <a:rPr lang="nl" sz="3000"/>
              <a:t> en R</a:t>
            </a:r>
            <a:r>
              <a:rPr lang="nl" sz="3000" b="0"/>
              <a:t>ijsmiddelen</a:t>
            </a:r>
          </a:p>
        </p:txBody>
      </p:sp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17925" y="1937631"/>
            <a:ext cx="2126075" cy="1594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17925" y="3532175"/>
            <a:ext cx="2126074" cy="12479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nl" sz="3600"/>
              <a:t>G</a:t>
            </a:r>
            <a:r>
              <a:rPr lang="nl" sz="3600" b="0"/>
              <a:t>lansmiddelen</a:t>
            </a:r>
            <a:r>
              <a:rPr lang="nl" sz="3600"/>
              <a:t>, </a:t>
            </a:r>
            <a:r>
              <a:rPr lang="nl" sz="3600">
                <a:solidFill>
                  <a:schemeClr val="dk2"/>
                </a:solidFill>
              </a:rPr>
              <a:t>A</a:t>
            </a:r>
            <a:r>
              <a:rPr lang="nl" sz="3600" b="0">
                <a:solidFill>
                  <a:schemeClr val="dk2"/>
                </a:solidFill>
              </a:rPr>
              <a:t>nti-schuimmiddelen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nl" sz="2400"/>
              <a:t>E900 tot E914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nl" sz="2400" b="1"/>
              <a:t>G</a:t>
            </a:r>
            <a:r>
              <a:rPr lang="nl" sz="2400"/>
              <a:t>even voedsel een glanzende kleur, </a:t>
            </a:r>
            <a:r>
              <a:rPr lang="nl" sz="2400" b="1"/>
              <a:t>Z</a:t>
            </a:r>
            <a:r>
              <a:rPr lang="nl" sz="2400"/>
              <a:t>orgen dat voedsel niet schuimt</a:t>
            </a:r>
          </a:p>
          <a:p>
            <a:pPr marL="0" lvl="0" indent="-152400" rtl="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nl" sz="2400" b="1"/>
              <a:t>VB</a:t>
            </a:r>
            <a:r>
              <a:rPr lang="nl" sz="2400"/>
              <a:t>. Polydimethylsiloxaan, (CH</a:t>
            </a:r>
            <a:r>
              <a:rPr lang="nl" sz="2400" baseline="-25000"/>
              <a:t>3</a:t>
            </a:r>
            <a:r>
              <a:rPr lang="nl" sz="2400"/>
              <a:t>)</a:t>
            </a:r>
            <a:r>
              <a:rPr lang="nl" sz="2400" baseline="-25000"/>
              <a:t>3</a:t>
            </a:r>
            <a:r>
              <a:rPr lang="nl" sz="2400"/>
              <a:t>-Si[O-Si(CH</a:t>
            </a:r>
            <a:r>
              <a:rPr lang="nl" sz="2400" baseline="-25000"/>
              <a:t>3</a:t>
            </a:r>
            <a:r>
              <a:rPr lang="nl" sz="2400"/>
              <a:t>)</a:t>
            </a:r>
            <a:r>
              <a:rPr lang="nl" sz="2400" baseline="-25000"/>
              <a:t>2</a:t>
            </a:r>
            <a:r>
              <a:rPr lang="nl" sz="2400"/>
              <a:t>]n-O-Si(CH</a:t>
            </a:r>
            <a:r>
              <a:rPr lang="nl" sz="2400" baseline="-25000"/>
              <a:t>3</a:t>
            </a:r>
            <a:r>
              <a:rPr lang="nl" sz="2400"/>
              <a:t>)</a:t>
            </a:r>
            <a:r>
              <a:rPr lang="nl" sz="2400" baseline="-25000"/>
              <a:t>3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2400"/>
              <a:t>-Toepassing(en)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2400"/>
              <a:t>-Bijwerking(en)</a:t>
            </a:r>
          </a:p>
        </p:txBody>
      </p:sp>
      <p:pic>
        <p:nvPicPr>
          <p:cNvPr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86875" y="3239900"/>
            <a:ext cx="4346374" cy="190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485</Words>
  <Application>Microsoft Macintosh PowerPoint</Application>
  <PresentationFormat>On-screen Show (16:9)</PresentationFormat>
  <Paragraphs>102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Trebuchet MS</vt:lpstr>
      <vt:lpstr>wave</vt:lpstr>
      <vt:lpstr>E-nummers</vt:lpstr>
      <vt:lpstr>Inhoudsopgave</vt:lpstr>
      <vt:lpstr>Wat zijn E-nummers?</vt:lpstr>
      <vt:lpstr>Soorten E-nummers</vt:lpstr>
      <vt:lpstr>Kleurstoffen</vt:lpstr>
      <vt:lpstr>Voedingszuren</vt:lpstr>
      <vt:lpstr>Geleermiddelen, emulgatoren,stabilisatoren en verdikkingsmiddelen</vt:lpstr>
      <vt:lpstr>Zuurteregelaars, Antiklontermiddelen en Rijsmiddelen</vt:lpstr>
      <vt:lpstr>Glansmiddelen, Anti-schuimmiddelen</vt:lpstr>
      <vt:lpstr>Meelverbeteraars</vt:lpstr>
      <vt:lpstr>Zoetstoffen</vt:lpstr>
      <vt:lpstr>Gemodificeerde zetmelen</vt:lpstr>
      <vt:lpstr>Oplosmiddelen voor kuntmatige aroma’s en kunstmatige smaakstoffen</vt:lpstr>
      <vt:lpstr>Conserveermiddelen</vt:lpstr>
      <vt:lpstr>Antioxidanten</vt:lpstr>
      <vt:lpstr>Smaakversterkers</vt:lpstr>
      <vt:lpstr>Verpakkingsgassen</vt:lpstr>
      <vt:lpstr>Diverse hulpstoffen</vt:lpstr>
      <vt:lpstr>Slot</vt:lpstr>
    </vt:vector>
  </TitlesOfParts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E-nummers</dc:title>
  <cp:lastModifiedBy>Leo Schechtman</cp:lastModifiedBy>
  <cp:revision>1</cp:revision>
  <dcterms:modified xsi:type="dcterms:W3CDTF">2018-06-19T15:19:31Z</dcterms:modified>
</cp:coreProperties>
</file>