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60" r:id="rId6"/>
    <p:sldId id="261" r:id="rId7"/>
    <p:sldId id="259" r:id="rId8"/>
    <p:sldId id="262" r:id="rId9"/>
    <p:sldId id="263" r:id="rId10"/>
    <p:sldId id="264" r:id="rId11"/>
    <p:sldId id="265" r:id="rId12"/>
    <p:sldId id="268" r:id="rId13"/>
    <p:sldId id="267" r:id="rId14"/>
    <p:sldId id="266" r:id="rId15"/>
    <p:sldId id="269" r:id="rId16"/>
    <p:sldId id="271" r:id="rId17"/>
    <p:sldId id="27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8E260A2-750B-483C-9D26-DD152DD5DDAC}" type="datetimeFigureOut">
              <a:rPr lang="nl-NL" smtClean="0"/>
              <a:t>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164967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8E260A2-750B-483C-9D26-DD152DD5DDAC}" type="datetimeFigureOut">
              <a:rPr lang="nl-NL" smtClean="0"/>
              <a:t>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399108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8E260A2-750B-483C-9D26-DD152DD5DDAC}" type="datetimeFigureOut">
              <a:rPr lang="nl-NL" smtClean="0"/>
              <a:t>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367028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8E260A2-750B-483C-9D26-DD152DD5DDAC}" type="datetimeFigureOut">
              <a:rPr lang="nl-NL" smtClean="0"/>
              <a:t>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181424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A8E260A2-750B-483C-9D26-DD152DD5DDAC}" type="datetimeFigureOut">
              <a:rPr lang="nl-NL" smtClean="0"/>
              <a:t>11-1-2018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346879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8E260A2-750B-483C-9D26-DD152DD5DDAC}" type="datetimeFigureOut">
              <a:rPr lang="nl-NL" smtClean="0"/>
              <a:t>11-1-2018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168134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8E260A2-750B-483C-9D26-DD152DD5DDAC}" type="datetimeFigureOut">
              <a:rPr lang="nl-NL" smtClean="0"/>
              <a:t>11-1-2018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382227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8E260A2-750B-483C-9D26-DD152DD5DDAC}" type="datetimeFigureOut">
              <a:rPr lang="nl-NL" smtClean="0"/>
              <a:t>11-1-2018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216118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8E260A2-750B-483C-9D26-DD152DD5DDAC}" type="datetimeFigureOut">
              <a:rPr lang="nl-NL" smtClean="0"/>
              <a:t>11-1-2018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101142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8E260A2-750B-483C-9D26-DD152DD5DDAC}" type="datetimeFigureOut">
              <a:rPr lang="nl-NL" smtClean="0"/>
              <a:t>11-1-2018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302674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8E260A2-750B-483C-9D26-DD152DD5DDAC}" type="datetimeFigureOut">
              <a:rPr lang="nl-NL" smtClean="0"/>
              <a:t>11-1-2018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09A10EE-9275-41A8-86C1-4DE1A9904A7B}" type="slidenum">
              <a:rPr lang="nl-NL" smtClean="0"/>
              <a:t>‹nr.›</a:t>
            </a:fld>
            <a:endParaRPr lang="nl-NL"/>
          </a:p>
        </p:txBody>
      </p:sp>
    </p:spTree>
    <p:extLst>
      <p:ext uri="{BB962C8B-B14F-4D97-AF65-F5344CB8AC3E}">
        <p14:creationId xmlns:p14="http://schemas.microsoft.com/office/powerpoint/2010/main" val="187294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260A2-750B-483C-9D26-DD152DD5DDAC}" type="datetimeFigureOut">
              <a:rPr lang="nl-NL" smtClean="0"/>
              <a:t>11-1-2018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A10EE-9275-41A8-86C1-4DE1A9904A7B}" type="slidenum">
              <a:rPr lang="nl-NL" smtClean="0"/>
              <a:t>‹nr.›</a:t>
            </a:fld>
            <a:endParaRPr lang="nl-NL"/>
          </a:p>
        </p:txBody>
      </p:sp>
    </p:spTree>
    <p:extLst>
      <p:ext uri="{BB962C8B-B14F-4D97-AF65-F5344CB8AC3E}">
        <p14:creationId xmlns:p14="http://schemas.microsoft.com/office/powerpoint/2010/main" val="239480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solidFill>
                  <a:schemeClr val="bg1"/>
                </a:solidFill>
              </a:rPr>
              <a:t>Hoofdstuk 1</a:t>
            </a:r>
          </a:p>
        </p:txBody>
      </p:sp>
      <p:sp>
        <p:nvSpPr>
          <p:cNvPr id="3" name="Ondertitel 2"/>
          <p:cNvSpPr>
            <a:spLocks noGrp="1"/>
          </p:cNvSpPr>
          <p:nvPr>
            <p:ph type="subTitle" idx="1"/>
          </p:nvPr>
        </p:nvSpPr>
        <p:spPr/>
        <p:txBody>
          <a:bodyPr/>
          <a:lstStyle/>
          <a:p>
            <a:r>
              <a:rPr lang="nl-NL" dirty="0">
                <a:solidFill>
                  <a:schemeClr val="bg1"/>
                </a:solidFill>
              </a:rPr>
              <a:t>Paragraaf 1 t/m 3</a:t>
            </a:r>
          </a:p>
          <a:p>
            <a:r>
              <a:rPr lang="nl-NL" dirty="0">
                <a:solidFill>
                  <a:schemeClr val="bg1"/>
                </a:solidFill>
              </a:rPr>
              <a:t>Leerjaar 4</a:t>
            </a:r>
          </a:p>
        </p:txBody>
      </p:sp>
    </p:spTree>
    <p:extLst>
      <p:ext uri="{BB962C8B-B14F-4D97-AF65-F5344CB8AC3E}">
        <p14:creationId xmlns:p14="http://schemas.microsoft.com/office/powerpoint/2010/main" val="395342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3259" y="306959"/>
            <a:ext cx="10515600" cy="1325563"/>
          </a:xfrm>
        </p:spPr>
        <p:txBody>
          <a:bodyPr/>
          <a:lstStyle/>
          <a:p>
            <a:r>
              <a:rPr lang="nl-NL" b="1" dirty="0"/>
              <a:t>De mol(chemische hoeveelheid)	</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173259" y="2408318"/>
                <a:ext cx="12018741" cy="4351338"/>
              </a:xfrm>
            </p:spPr>
            <p:txBody>
              <a:bodyPr/>
              <a:lstStyle/>
              <a:p>
                <a:r>
                  <a:rPr lang="nl-NL" dirty="0"/>
                  <a:t>In het dagelijks leven maak je vaak gebruik van de eenheid gram of kg.</a:t>
                </a:r>
              </a:p>
              <a:p>
                <a:r>
                  <a:rPr lang="nl-NL" dirty="0"/>
                  <a:t>Maar in de chemie vinden we deze hoeveelheid moeilijk, omdat ze allemaal heel klein zijn.</a:t>
                </a:r>
              </a:p>
              <a:p>
                <a:r>
                  <a:rPr lang="nl-NL" dirty="0"/>
                  <a:t>Daarom gebruiken wij n. dit is een grootheid om het aantal atomen en moleculen in uit te drukken.</a:t>
                </a:r>
              </a:p>
              <a:p>
                <a:r>
                  <a:rPr lang="nl-NL" dirty="0"/>
                  <a:t>Het gaat om een hoeveelheid deeltjes. Bijv. 1 mol=6,02∙</a:t>
                </a:r>
                <a14:m>
                  <m:oMath xmlns:m="http://schemas.openxmlformats.org/officeDocument/2006/math">
                    <m:sSup>
                      <m:sSupPr>
                        <m:ctrlPr>
                          <a:rPr lang="nl-NL" i="1" smtClean="0">
                            <a:latin typeface="Cambria Math" panose="02040503050406030204" pitchFamily="18" charset="0"/>
                          </a:rPr>
                        </m:ctrlPr>
                      </m:sSupPr>
                      <m:e>
                        <m:r>
                          <a:rPr lang="nl-NL" b="0" i="1" smtClean="0">
                            <a:latin typeface="Cambria Math" panose="02040503050406030204" pitchFamily="18" charset="0"/>
                          </a:rPr>
                          <m:t>10</m:t>
                        </m:r>
                      </m:e>
                      <m:sup>
                        <m:r>
                          <a:rPr lang="nl-NL" b="0" i="1" smtClean="0">
                            <a:latin typeface="Cambria Math" panose="02040503050406030204" pitchFamily="18" charset="0"/>
                          </a:rPr>
                          <m:t>23</m:t>
                        </m:r>
                      </m:sup>
                    </m:sSup>
                  </m:oMath>
                </a14:m>
                <a:endParaRPr lang="nl-NL" dirty="0"/>
              </a:p>
              <a:p>
                <a:r>
                  <a:rPr lang="nl-NL" dirty="0"/>
                  <a:t>de formules zijn: 1. n=N:N</a:t>
                </a:r>
                <a:r>
                  <a:rPr lang="nl-NL" sz="1600" dirty="0"/>
                  <a:t>A</a:t>
                </a:r>
              </a:p>
              <a:p>
                <a:pPr marL="0" indent="0">
                  <a:buNone/>
                </a:pPr>
                <a:r>
                  <a:rPr lang="nl-NL" sz="1600" dirty="0"/>
                  <a:t>                                                           </a:t>
                </a:r>
                <a:r>
                  <a:rPr lang="nl-NL" dirty="0"/>
                  <a:t>2. n=</a:t>
                </a:r>
                <a:r>
                  <a:rPr lang="nl-NL" dirty="0" err="1"/>
                  <a:t>m:M</a:t>
                </a:r>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173259" y="2408318"/>
                <a:ext cx="12018741" cy="4351338"/>
              </a:xfrm>
              <a:blipFill>
                <a:blip r:embed="rId2"/>
                <a:stretch>
                  <a:fillRect l="-913" t="-2241" r="-1572"/>
                </a:stretch>
              </a:blipFill>
            </p:spPr>
            <p:txBody>
              <a:bodyPr/>
              <a:lstStyle/>
              <a:p>
                <a:r>
                  <a:rPr lang="nl-NL">
                    <a:noFill/>
                  </a:rPr>
                  <a:t> </a:t>
                </a:r>
              </a:p>
            </p:txBody>
          </p:sp>
        </mc:Fallback>
      </mc:AlternateContent>
      <p:pic>
        <p:nvPicPr>
          <p:cNvPr id="5" name="Afbeelding 4"/>
          <p:cNvPicPr>
            <a:picLocks noChangeAspect="1"/>
          </p:cNvPicPr>
          <p:nvPr/>
        </p:nvPicPr>
        <p:blipFill>
          <a:blip r:embed="rId3"/>
          <a:stretch>
            <a:fillRect/>
          </a:stretch>
        </p:blipFill>
        <p:spPr>
          <a:xfrm>
            <a:off x="10252517" y="0"/>
            <a:ext cx="1939483" cy="1939483"/>
          </a:xfrm>
          <a:prstGeom prst="rect">
            <a:avLst/>
          </a:prstGeom>
        </p:spPr>
      </p:pic>
    </p:spTree>
    <p:extLst>
      <p:ext uri="{BB962C8B-B14F-4D97-AF65-F5344CB8AC3E}">
        <p14:creationId xmlns:p14="http://schemas.microsoft.com/office/powerpoint/2010/main" val="276899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768" y="73024"/>
            <a:ext cx="10515600" cy="1325563"/>
          </a:xfrm>
        </p:spPr>
        <p:txBody>
          <a:bodyPr/>
          <a:lstStyle/>
          <a:p>
            <a:r>
              <a:rPr lang="nl-NL" b="1" dirty="0"/>
              <a:t>Constante van Avogadro(Avocado)</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15768" y="1398587"/>
                <a:ext cx="10515600" cy="4351338"/>
              </a:xfrm>
            </p:spPr>
            <p:txBody>
              <a:bodyPr/>
              <a:lstStyle/>
              <a:p>
                <a:r>
                  <a:rPr lang="nl-NL" dirty="0"/>
                  <a:t>De eenheid is N</a:t>
                </a:r>
                <a:r>
                  <a:rPr lang="nl-NL" sz="1600" dirty="0"/>
                  <a:t>A</a:t>
                </a:r>
              </a:p>
              <a:p>
                <a:r>
                  <a:rPr lang="nl-NL" dirty="0"/>
                  <a:t>N</a:t>
                </a:r>
                <a:r>
                  <a:rPr lang="nl-NL" sz="1800" dirty="0"/>
                  <a:t>A </a:t>
                </a:r>
                <a:r>
                  <a:rPr lang="nl-NL" dirty="0"/>
                  <a:t>is 6,02∙</a:t>
                </a:r>
                <a14:m>
                  <m:oMath xmlns:m="http://schemas.openxmlformats.org/officeDocument/2006/math">
                    <m:sSup>
                      <m:sSupPr>
                        <m:ctrlPr>
                          <a:rPr lang="nl-NL" b="0" i="1" smtClean="0">
                            <a:latin typeface="Cambria Math" panose="02040503050406030204" pitchFamily="18" charset="0"/>
                          </a:rPr>
                        </m:ctrlPr>
                      </m:sSupPr>
                      <m:e>
                        <m:r>
                          <a:rPr lang="nl-NL" b="0" i="1" smtClean="0">
                            <a:latin typeface="Cambria Math" panose="02040503050406030204" pitchFamily="18" charset="0"/>
                          </a:rPr>
                          <m:t>10</m:t>
                        </m:r>
                      </m:e>
                      <m:sup>
                        <m:r>
                          <a:rPr lang="nl-NL" b="0" i="1" smtClean="0">
                            <a:latin typeface="Cambria Math" panose="02040503050406030204" pitchFamily="18" charset="0"/>
                          </a:rPr>
                          <m:t>23</m:t>
                        </m:r>
                      </m:sup>
                    </m:sSup>
                  </m:oMath>
                </a14:m>
                <a:endParaRPr lang="nl-NL" b="0" dirty="0"/>
              </a:p>
              <a:p>
                <a:r>
                  <a:rPr lang="nl-NL" dirty="0"/>
                  <a:t>Dit getal is een grootheid waar geen formules voor zijn! Je kan dit dus bij een toets altijd opschrijven.</a:t>
                </a:r>
              </a:p>
              <a:p>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15768" y="1398587"/>
                <a:ext cx="10515600" cy="4351338"/>
              </a:xfrm>
              <a:blipFill>
                <a:blip r:embed="rId2"/>
                <a:stretch>
                  <a:fillRect l="-1043" t="-2241" r="-1101"/>
                </a:stretch>
              </a:blipFill>
            </p:spPr>
            <p:txBody>
              <a:bodyPr/>
              <a:lstStyle/>
              <a:p>
                <a:r>
                  <a:rPr lang="nl-NL">
                    <a:noFill/>
                  </a:rPr>
                  <a:t> </a:t>
                </a:r>
              </a:p>
            </p:txBody>
          </p:sp>
        </mc:Fallback>
      </mc:AlternateContent>
      <p:pic>
        <p:nvPicPr>
          <p:cNvPr id="4" name="Afbeelding 3"/>
          <p:cNvPicPr>
            <a:picLocks noChangeAspect="1"/>
          </p:cNvPicPr>
          <p:nvPr/>
        </p:nvPicPr>
        <p:blipFill>
          <a:blip r:embed="rId3"/>
          <a:stretch>
            <a:fillRect/>
          </a:stretch>
        </p:blipFill>
        <p:spPr>
          <a:xfrm>
            <a:off x="8732847" y="73024"/>
            <a:ext cx="3459154" cy="2322935"/>
          </a:xfrm>
          <a:prstGeom prst="rect">
            <a:avLst/>
          </a:prstGeom>
        </p:spPr>
      </p:pic>
      <mc:AlternateContent xmlns:mc="http://schemas.openxmlformats.org/markup-compatibility/2006" xmlns:a14="http://schemas.microsoft.com/office/drawing/2010/main">
        <mc:Choice Requires="a14">
          <p:sp>
            <p:nvSpPr>
              <p:cNvPr id="5" name="Tekstvak 4"/>
              <p:cNvSpPr txBox="1"/>
              <p:nvPr/>
            </p:nvSpPr>
            <p:spPr>
              <a:xfrm>
                <a:off x="671332" y="3692324"/>
                <a:ext cx="11100121" cy="2766848"/>
              </a:xfrm>
              <a:prstGeom prst="rect">
                <a:avLst/>
              </a:prstGeom>
              <a:noFill/>
            </p:spPr>
            <p:txBody>
              <a:bodyPr wrap="square" rtlCol="0">
                <a:spAutoFit/>
              </a:bodyPr>
              <a:lstStyle/>
              <a:p>
                <a:r>
                  <a:rPr lang="nl-NL" sz="2400" i="1" dirty="0"/>
                  <a:t>Voorbeeldopgave:</a:t>
                </a:r>
              </a:p>
              <a:p>
                <a:r>
                  <a:rPr lang="nl-NL" sz="2400" dirty="0"/>
                  <a:t>De atoommassa van een bepaald element is 1,71∙</a:t>
                </a:r>
                <a14:m>
                  <m:oMath xmlns:m="http://schemas.openxmlformats.org/officeDocument/2006/math">
                    <m:sSup>
                      <m:sSupPr>
                        <m:ctrlPr>
                          <a:rPr lang="nl-NL" sz="2400" i="1" smtClean="0">
                            <a:latin typeface="Cambria Math" panose="02040503050406030204" pitchFamily="18" charset="0"/>
                          </a:rPr>
                        </m:ctrlPr>
                      </m:sSupPr>
                      <m:e>
                        <m:r>
                          <a:rPr lang="nl-NL" sz="2400" b="0" i="1" smtClean="0">
                            <a:latin typeface="Cambria Math" panose="02040503050406030204" pitchFamily="18" charset="0"/>
                          </a:rPr>
                          <m:t>10</m:t>
                        </m:r>
                      </m:e>
                      <m:sup>
                        <m:r>
                          <a:rPr lang="nl-NL" sz="2400" b="0" i="1" smtClean="0">
                            <a:latin typeface="Cambria Math" panose="02040503050406030204" pitchFamily="18" charset="0"/>
                          </a:rPr>
                          <m:t>−22</m:t>
                        </m:r>
                      </m:sup>
                    </m:sSup>
                  </m:oMath>
                </a14:m>
                <a:r>
                  <a:rPr lang="nl-NL" sz="2400" dirty="0"/>
                  <a:t>. Hoe groot is de molaire massa van dit element?</a:t>
                </a:r>
              </a:p>
              <a:p>
                <a:endParaRPr lang="nl-NL" sz="2400" dirty="0"/>
              </a:p>
              <a:p>
                <a:r>
                  <a:rPr lang="nl-NL" sz="2400" dirty="0"/>
                  <a:t>Uitwerking:</a:t>
                </a:r>
              </a:p>
              <a:p>
                <a:r>
                  <a:rPr lang="nl-NL" sz="2400" dirty="0"/>
                  <a:t>We kunnen de molaire massa niet opzoeken. Dus M= A∙N</a:t>
                </a:r>
                <a:r>
                  <a:rPr lang="nl-NL" sz="1200" dirty="0"/>
                  <a:t>A..</a:t>
                </a:r>
              </a:p>
              <a:p>
                <a:r>
                  <a:rPr lang="nl-NL" sz="2400" dirty="0"/>
                  <a:t>Dat wordt dus 102,942 g </a:t>
                </a:r>
                <a14:m>
                  <m:oMath xmlns:m="http://schemas.openxmlformats.org/officeDocument/2006/math">
                    <m:sSup>
                      <m:sSupPr>
                        <m:ctrlPr>
                          <a:rPr lang="nl-NL" sz="2400" i="1" smtClean="0">
                            <a:latin typeface="Cambria Math" panose="02040503050406030204" pitchFamily="18" charset="0"/>
                          </a:rPr>
                        </m:ctrlPr>
                      </m:sSupPr>
                      <m:e>
                        <m:r>
                          <a:rPr lang="nl-NL" sz="2400" b="0" i="1" smtClean="0">
                            <a:latin typeface="Cambria Math" panose="02040503050406030204" pitchFamily="18" charset="0"/>
                          </a:rPr>
                          <m:t>𝑚𝑜𝑙</m:t>
                        </m:r>
                      </m:e>
                      <m:sup>
                        <m:r>
                          <a:rPr lang="nl-NL" sz="2400" b="0" i="1" smtClean="0">
                            <a:latin typeface="Cambria Math" panose="02040503050406030204" pitchFamily="18" charset="0"/>
                          </a:rPr>
                          <m:t>−1</m:t>
                        </m:r>
                      </m:sup>
                    </m:sSup>
                  </m:oMath>
                </a14:m>
                <a:endParaRPr lang="nl-NL" sz="2400" dirty="0"/>
              </a:p>
            </p:txBody>
          </p:sp>
        </mc:Choice>
        <mc:Fallback xmlns="">
          <p:sp>
            <p:nvSpPr>
              <p:cNvPr id="5" name="Tekstvak 4"/>
              <p:cNvSpPr txBox="1">
                <a:spLocks noRot="1" noChangeAspect="1" noMove="1" noResize="1" noEditPoints="1" noAdjustHandles="1" noChangeArrowheads="1" noChangeShapeType="1" noTextEdit="1"/>
              </p:cNvSpPr>
              <p:nvPr/>
            </p:nvSpPr>
            <p:spPr>
              <a:xfrm>
                <a:off x="671332" y="3692324"/>
                <a:ext cx="11100121" cy="2766848"/>
              </a:xfrm>
              <a:prstGeom prst="rect">
                <a:avLst/>
              </a:prstGeom>
              <a:blipFill>
                <a:blip r:embed="rId4"/>
                <a:stretch>
                  <a:fillRect l="-824" t="-1762" r="-165" b="-881"/>
                </a:stretch>
              </a:blipFill>
            </p:spPr>
            <p:txBody>
              <a:bodyPr/>
              <a:lstStyle/>
              <a:p>
                <a:r>
                  <a:rPr lang="nl-NL">
                    <a:noFill/>
                  </a:rPr>
                  <a:t> </a:t>
                </a:r>
              </a:p>
            </p:txBody>
          </p:sp>
        </mc:Fallback>
      </mc:AlternateContent>
    </p:spTree>
    <p:extLst>
      <p:ext uri="{BB962C8B-B14F-4D97-AF65-F5344CB8AC3E}">
        <p14:creationId xmlns:p14="http://schemas.microsoft.com/office/powerpoint/2010/main" val="45601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N(aantal deeltjes)</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p:txBody>
              <a:bodyPr/>
              <a:lstStyle/>
              <a:p>
                <a:r>
                  <a:rPr lang="nl-NL" dirty="0"/>
                  <a:t>Aantal deeltjes=aantal atomen/moleculen/elektronen. Dit mag alles zijn bijvoorbeeld:</a:t>
                </a:r>
              </a:p>
              <a:p>
                <a:endParaRPr lang="nl-NL" dirty="0"/>
              </a:p>
              <a:p>
                <a:pPr marL="0" indent="0">
                  <a:buNone/>
                </a:pPr>
                <a:r>
                  <a:rPr lang="nl-NL" i="1" dirty="0"/>
                  <a:t>Een voorwerp heeft een massa van 5 kg. Dit is puur ijzer. Er is vastgesteld dat dit 60 mol is. Hoeveel atomen van ijzer zijn dit?</a:t>
                </a:r>
              </a:p>
              <a:p>
                <a:pPr marL="0" indent="0">
                  <a:buNone/>
                </a:pPr>
                <a:r>
                  <a:rPr lang="nl-NL" i="1" dirty="0"/>
                  <a:t>N=</a:t>
                </a:r>
                <a:r>
                  <a:rPr lang="nl-NL" i="1" dirty="0" err="1"/>
                  <a:t>n∙Na</a:t>
                </a:r>
                <a:endParaRPr lang="nl-NL" i="1" dirty="0"/>
              </a:p>
              <a:p>
                <a:pPr marL="0" indent="0">
                  <a:buNone/>
                </a:pPr>
                <a:r>
                  <a:rPr lang="nl-NL" i="1" dirty="0"/>
                  <a:t>Dus 60 x het getal van </a:t>
                </a:r>
                <a:r>
                  <a:rPr lang="nl-NL" i="1" dirty="0" err="1"/>
                  <a:t>avrogado</a:t>
                </a:r>
                <a:r>
                  <a:rPr lang="nl-NL" i="1" dirty="0"/>
                  <a:t> = 60 ∙6,02 ∙</a:t>
                </a:r>
                <a14:m>
                  <m:oMath xmlns:m="http://schemas.openxmlformats.org/officeDocument/2006/math">
                    <m:sSup>
                      <m:sSupPr>
                        <m:ctrlPr>
                          <a:rPr lang="nl-NL" b="0" i="1" smtClean="0">
                            <a:latin typeface="Cambria Math" panose="02040503050406030204" pitchFamily="18" charset="0"/>
                          </a:rPr>
                        </m:ctrlPr>
                      </m:sSupPr>
                      <m:e>
                        <m:r>
                          <a:rPr lang="nl-NL" b="0" i="1" smtClean="0">
                            <a:latin typeface="Cambria Math" panose="02040503050406030204" pitchFamily="18" charset="0"/>
                          </a:rPr>
                          <m:t>10</m:t>
                        </m:r>
                      </m:e>
                      <m:sup>
                        <m:r>
                          <a:rPr lang="nl-NL" b="0" i="1" smtClean="0">
                            <a:latin typeface="Cambria Math" panose="02040503050406030204" pitchFamily="18" charset="0"/>
                          </a:rPr>
                          <m:t>23</m:t>
                        </m:r>
                      </m:sup>
                    </m:sSup>
                  </m:oMath>
                </a14:m>
                <a:r>
                  <a:rPr lang="nl-NL" i="1" dirty="0"/>
                  <a:t>=3,612 ∙</a:t>
                </a:r>
                <a14:m>
                  <m:oMath xmlns:m="http://schemas.openxmlformats.org/officeDocument/2006/math">
                    <m:sSup>
                      <m:sSupPr>
                        <m:ctrlPr>
                          <a:rPr lang="nl-NL" i="1" smtClean="0">
                            <a:latin typeface="Cambria Math" panose="02040503050406030204" pitchFamily="18" charset="0"/>
                          </a:rPr>
                        </m:ctrlPr>
                      </m:sSupPr>
                      <m:e>
                        <m:r>
                          <a:rPr lang="nl-NL" b="0" i="1" smtClean="0">
                            <a:latin typeface="Cambria Math" panose="02040503050406030204" pitchFamily="18" charset="0"/>
                          </a:rPr>
                          <m:t>10</m:t>
                        </m:r>
                      </m:e>
                      <m:sup>
                        <m:r>
                          <a:rPr lang="nl-NL" i="1" smtClean="0">
                            <a:latin typeface="Cambria Math" panose="02040503050406030204" pitchFamily="18" charset="0"/>
                          </a:rPr>
                          <m:t>2</m:t>
                        </m:r>
                        <m:r>
                          <a:rPr lang="nl-NL" b="0" i="1" smtClean="0">
                            <a:latin typeface="Cambria Math" panose="02040503050406030204" pitchFamily="18" charset="0"/>
                          </a:rPr>
                          <m:t>5</m:t>
                        </m:r>
                      </m:sup>
                    </m:sSup>
                  </m:oMath>
                </a14:m>
                <a:r>
                  <a:rPr lang="nl-NL" i="1" dirty="0"/>
                  <a:t> atomen</a:t>
                </a:r>
              </a:p>
              <a:p>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nl-NL">
                    <a:noFill/>
                  </a:rPr>
                  <a:t> </a:t>
                </a:r>
              </a:p>
            </p:txBody>
          </p:sp>
        </mc:Fallback>
      </mc:AlternateContent>
    </p:spTree>
    <p:extLst>
      <p:ext uri="{BB962C8B-B14F-4D97-AF65-F5344CB8AC3E}">
        <p14:creationId xmlns:p14="http://schemas.microsoft.com/office/powerpoint/2010/main" val="54822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Molaire massa</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838200" y="1825624"/>
                <a:ext cx="10515600" cy="4714071"/>
              </a:xfrm>
            </p:spPr>
            <p:txBody>
              <a:bodyPr>
                <a:normAutofit lnSpcReduction="10000"/>
              </a:bodyPr>
              <a:lstStyle/>
              <a:p>
                <a:r>
                  <a:rPr lang="nl-NL" dirty="0"/>
                  <a:t>Dit jaar wordt </a:t>
                </a:r>
                <a:r>
                  <a:rPr lang="nl-NL" dirty="0" err="1"/>
                  <a:t>m</a:t>
                </a:r>
                <a:r>
                  <a:rPr lang="nl-NL" sz="1800" dirty="0" err="1"/>
                  <a:t>w</a:t>
                </a:r>
                <a:r>
                  <a:rPr lang="nl-NL" sz="1800" dirty="0"/>
                  <a:t> </a:t>
                </a:r>
                <a:r>
                  <a:rPr lang="nl-NL" dirty="0">
                    <a:sym typeface="Wingdings" panose="05000000000000000000" pitchFamily="2" charset="2"/>
                  </a:rPr>
                  <a:t>M</a:t>
                </a:r>
              </a:p>
              <a:p>
                <a:r>
                  <a:rPr lang="nl-NL" dirty="0">
                    <a:sym typeface="Wingdings" panose="05000000000000000000" pitchFamily="2" charset="2"/>
                  </a:rPr>
                  <a:t>De molaire massa zoek je op in je periodiek systeem</a:t>
                </a:r>
              </a:p>
              <a:p>
                <a:endParaRPr lang="nl-NL" dirty="0">
                  <a:sym typeface="Wingdings" panose="05000000000000000000" pitchFamily="2" charset="2"/>
                </a:endParaRPr>
              </a:p>
              <a:p>
                <a:pPr marL="0" indent="0">
                  <a:buNone/>
                </a:pPr>
                <a:r>
                  <a:rPr lang="nl-NL" dirty="0">
                    <a:sym typeface="Wingdings" panose="05000000000000000000" pitchFamily="2" charset="2"/>
                  </a:rPr>
                  <a:t>Voorbeeld: er is 2 mol aanwezig en 10 gram van een bepaalde stof. Bereken de molaire massa.</a:t>
                </a:r>
              </a:p>
              <a:p>
                <a:pPr marL="0" indent="0">
                  <a:buNone/>
                </a:pPr>
                <a:r>
                  <a:rPr lang="nl-NL" dirty="0">
                    <a:sym typeface="Wingdings" panose="05000000000000000000" pitchFamily="2" charset="2"/>
                  </a:rPr>
                  <a:t>n=</a:t>
                </a:r>
                <a14:m>
                  <m:oMath xmlns:m="http://schemas.openxmlformats.org/officeDocument/2006/math">
                    <m:f>
                      <m:fPr>
                        <m:ctrlPr>
                          <a:rPr lang="nl-NL" i="1" smtClean="0">
                            <a:latin typeface="Cambria Math" panose="02040503050406030204" pitchFamily="18" charset="0"/>
                            <a:sym typeface="Wingdings" panose="05000000000000000000" pitchFamily="2" charset="2"/>
                          </a:rPr>
                        </m:ctrlPr>
                      </m:fPr>
                      <m:num>
                        <m:r>
                          <a:rPr lang="nl-NL" b="0" i="1" smtClean="0">
                            <a:latin typeface="Cambria Math" panose="02040503050406030204" pitchFamily="18" charset="0"/>
                            <a:sym typeface="Wingdings" panose="05000000000000000000" pitchFamily="2" charset="2"/>
                          </a:rPr>
                          <m:t>𝑚</m:t>
                        </m:r>
                      </m:num>
                      <m:den>
                        <m:r>
                          <a:rPr lang="nl-NL" b="0" i="1" smtClean="0">
                            <a:latin typeface="Cambria Math" panose="02040503050406030204" pitchFamily="18" charset="0"/>
                            <a:sym typeface="Wingdings" panose="05000000000000000000" pitchFamily="2" charset="2"/>
                          </a:rPr>
                          <m:t>𝑀</m:t>
                        </m:r>
                      </m:den>
                    </m:f>
                  </m:oMath>
                </a14:m>
                <a:endParaRPr lang="nl-NL" dirty="0">
                  <a:sym typeface="Wingdings" panose="05000000000000000000" pitchFamily="2" charset="2"/>
                </a:endParaRPr>
              </a:p>
              <a:p>
                <a:pPr marL="0" indent="0">
                  <a:buNone/>
                </a:pPr>
                <a:r>
                  <a:rPr lang="nl-NL" dirty="0"/>
                  <a:t>2=</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10</m:t>
                        </m:r>
                      </m:num>
                      <m:den>
                        <m:r>
                          <a:rPr lang="nl-NL" b="0" i="1" smtClean="0">
                            <a:latin typeface="Cambria Math" panose="02040503050406030204" pitchFamily="18" charset="0"/>
                          </a:rPr>
                          <m:t>𝑥</m:t>
                        </m:r>
                      </m:den>
                    </m:f>
                  </m:oMath>
                </a14:m>
                <a:endParaRPr lang="nl-NL" dirty="0"/>
              </a:p>
              <a:p>
                <a:pPr marL="0" indent="0">
                  <a:buNone/>
                </a:pPr>
                <a:r>
                  <a:rPr lang="nl-NL" dirty="0"/>
                  <a:t>2x=10</a:t>
                </a:r>
              </a:p>
              <a:p>
                <a:pPr marL="0" indent="0">
                  <a:buNone/>
                </a:pPr>
                <a:r>
                  <a:rPr lang="nl-NL" dirty="0"/>
                  <a:t>x=5, dus M=5</a:t>
                </a:r>
                <a14:m>
                  <m:oMath xmlns:m="http://schemas.openxmlformats.org/officeDocument/2006/math">
                    <m:sSup>
                      <m:sSupPr>
                        <m:ctrlPr>
                          <a:rPr lang="nl-NL" i="1" dirty="0" smtClean="0">
                            <a:latin typeface="Cambria Math" panose="02040503050406030204" pitchFamily="18" charset="0"/>
                          </a:rPr>
                        </m:ctrlPr>
                      </m:sSupPr>
                      <m:e>
                        <m:r>
                          <a:rPr lang="nl-NL" b="0" i="1" dirty="0" smtClean="0">
                            <a:latin typeface="Cambria Math" panose="02040503050406030204" pitchFamily="18" charset="0"/>
                          </a:rPr>
                          <m:t> </m:t>
                        </m:r>
                        <m:r>
                          <a:rPr lang="nl-NL" b="0" i="1" dirty="0" smtClean="0">
                            <a:latin typeface="Cambria Math" panose="02040503050406030204" pitchFamily="18" charset="0"/>
                          </a:rPr>
                          <m:t>𝑔𝑟𝑎𝑚</m:t>
                        </m:r>
                        <m:r>
                          <a:rPr lang="nl-NL" b="0" i="1" dirty="0" smtClean="0">
                            <a:latin typeface="Cambria Math" panose="02040503050406030204" pitchFamily="18" charset="0"/>
                          </a:rPr>
                          <m:t> </m:t>
                        </m:r>
                        <m:r>
                          <a:rPr lang="nl-NL" b="0" i="1" dirty="0" smtClean="0">
                            <a:latin typeface="Cambria Math" panose="02040503050406030204" pitchFamily="18" charset="0"/>
                          </a:rPr>
                          <m:t>𝑚𝑜𝑙</m:t>
                        </m:r>
                      </m:e>
                      <m:sup>
                        <m:r>
                          <a:rPr lang="nl-NL" i="0" dirty="0">
                            <a:latin typeface="Cambria Math" panose="02040503050406030204" pitchFamily="18" charset="0"/>
                          </a:rPr>
                          <m:t>−1</m:t>
                        </m:r>
                      </m:sup>
                    </m:sSup>
                  </m:oMath>
                </a14:m>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838200" y="1825624"/>
                <a:ext cx="10515600" cy="4714071"/>
              </a:xfrm>
              <a:blipFill>
                <a:blip r:embed="rId2"/>
                <a:stretch>
                  <a:fillRect l="-1217" t="-3230"/>
                </a:stretch>
              </a:blipFill>
            </p:spPr>
            <p:txBody>
              <a:bodyPr/>
              <a:lstStyle/>
              <a:p>
                <a:r>
                  <a:rPr lang="nl-NL">
                    <a:noFill/>
                  </a:rPr>
                  <a:t> </a:t>
                </a:r>
              </a:p>
            </p:txBody>
          </p:sp>
        </mc:Fallback>
      </mc:AlternateContent>
    </p:spTree>
    <p:extLst>
      <p:ext uri="{BB962C8B-B14F-4D97-AF65-F5344CB8AC3E}">
        <p14:creationId xmlns:p14="http://schemas.microsoft.com/office/powerpoint/2010/main" val="42504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massa</a:t>
            </a:r>
          </a:p>
        </p:txBody>
      </p:sp>
      <p:sp>
        <p:nvSpPr>
          <p:cNvPr id="3" name="Tijdelijke aanduiding voor inhoud 2"/>
          <p:cNvSpPr>
            <a:spLocks noGrp="1"/>
          </p:cNvSpPr>
          <p:nvPr>
            <p:ph idx="1"/>
          </p:nvPr>
        </p:nvSpPr>
        <p:spPr/>
        <p:txBody>
          <a:bodyPr/>
          <a:lstStyle/>
          <a:p>
            <a:r>
              <a:rPr lang="nl-NL" dirty="0"/>
              <a:t>Formules: m=1. </a:t>
            </a:r>
            <a:r>
              <a:rPr lang="nl-NL" dirty="0" err="1"/>
              <a:t>n∙M</a:t>
            </a:r>
            <a:endParaRPr lang="nl-NL" dirty="0"/>
          </a:p>
          <a:p>
            <a:r>
              <a:rPr lang="nl-NL" dirty="0"/>
              <a:t>                        2.A∙Na</a:t>
            </a:r>
          </a:p>
        </p:txBody>
      </p:sp>
    </p:spTree>
    <p:extLst>
      <p:ext uri="{BB962C8B-B14F-4D97-AF65-F5344CB8AC3E}">
        <p14:creationId xmlns:p14="http://schemas.microsoft.com/office/powerpoint/2010/main" val="2021405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121272"/>
            <a:ext cx="10515600" cy="1325563"/>
          </a:xfrm>
        </p:spPr>
        <p:txBody>
          <a:bodyPr/>
          <a:lstStyle/>
          <a:p>
            <a:r>
              <a:rPr lang="nl-NL" b="1" dirty="0"/>
              <a:t>N=aantal deeltjes</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838200" y="1215341"/>
                <a:ext cx="10515600" cy="4730128"/>
              </a:xfrm>
            </p:spPr>
            <p:txBody>
              <a:bodyPr/>
              <a:lstStyle/>
              <a:p>
                <a:r>
                  <a:rPr lang="nl-NL" dirty="0"/>
                  <a:t>Moet deeltjes worden bedoeld atomen, moleculen, elektronen ga zo maar door.</a:t>
                </a:r>
              </a:p>
              <a:p>
                <a:r>
                  <a:rPr lang="nl-NL" dirty="0"/>
                  <a:t>Bij vraag 18c vragen ze naar N</a:t>
                </a:r>
              </a:p>
              <a:p>
                <a:pPr marL="0" indent="0">
                  <a:buNone/>
                </a:pPr>
                <a:r>
                  <a:rPr lang="nl-NL" b="1" dirty="0"/>
                  <a:t>V(Volume)</a:t>
                </a:r>
              </a:p>
              <a:p>
                <a:pPr marL="0" indent="0">
                  <a:buNone/>
                </a:pPr>
                <a:r>
                  <a:rPr lang="nl-NL" dirty="0"/>
                  <a:t>Wordt vaak gebruikt bij gassen en vloeistoffen</a:t>
                </a:r>
              </a:p>
              <a:p>
                <a:pPr marL="0" indent="0">
                  <a:buNone/>
                </a:pPr>
                <a:r>
                  <a:rPr lang="nl-NL" dirty="0"/>
                  <a:t>V=</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𝑚</m:t>
                        </m:r>
                      </m:num>
                      <m:den>
                        <m:r>
                          <a:rPr lang="nl-NL" b="0" i="1" smtClean="0">
                            <a:latin typeface="Cambria Math" panose="02040503050406030204" pitchFamily="18" charset="0"/>
                          </a:rPr>
                          <m:t>𝑝</m:t>
                        </m:r>
                      </m:den>
                    </m:f>
                  </m:oMath>
                </a14:m>
                <a:endParaRPr lang="nl-NL" dirty="0"/>
              </a:p>
              <a:p>
                <a:pPr marL="0" indent="0">
                  <a:buNone/>
                </a:pPr>
                <a:r>
                  <a:rPr lang="nl-NL" dirty="0"/>
                  <a:t>Volume%=</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𝑉𝑠𝑡𝑜𝑓</m:t>
                        </m:r>
                      </m:num>
                      <m:den>
                        <m:r>
                          <a:rPr lang="nl-NL" b="0" i="1" smtClean="0">
                            <a:latin typeface="Cambria Math" panose="02040503050406030204" pitchFamily="18" charset="0"/>
                          </a:rPr>
                          <m:t>𝑉𝑚𝑒𝑛𝑔𝑠𝑒𝑙</m:t>
                        </m:r>
                      </m:den>
                    </m:f>
                  </m:oMath>
                </a14:m>
                <a:r>
                  <a:rPr lang="nl-NL" dirty="0"/>
                  <a:t> x 100 of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𝑉𝑑𝑒𝑒𝑙</m:t>
                        </m:r>
                      </m:num>
                      <m:den>
                        <m:r>
                          <a:rPr lang="nl-NL" b="0" i="1" smtClean="0">
                            <a:latin typeface="Cambria Math" panose="02040503050406030204" pitchFamily="18" charset="0"/>
                          </a:rPr>
                          <m:t>𝑉𝑔𝑒h𝑒𝑒𝑙</m:t>
                        </m:r>
                      </m:den>
                    </m:f>
                    <m:r>
                      <a:rPr lang="nl-NL" b="0" i="1" smtClean="0">
                        <a:latin typeface="Cambria Math" panose="02040503050406030204" pitchFamily="18" charset="0"/>
                      </a:rPr>
                      <m:t> </m:t>
                    </m:r>
                  </m:oMath>
                </a14:m>
                <a:r>
                  <a:rPr lang="nl-NL" dirty="0"/>
                  <a:t>x 100</a:t>
                </a:r>
              </a:p>
              <a:p>
                <a:pPr marL="0" indent="0">
                  <a:buNone/>
                </a:pPr>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838200" y="1215341"/>
                <a:ext cx="10515600" cy="4730128"/>
              </a:xfrm>
              <a:blipFill>
                <a:blip r:embed="rId2"/>
                <a:stretch>
                  <a:fillRect l="-1217" t="-2062"/>
                </a:stretch>
              </a:blipFill>
            </p:spPr>
            <p:txBody>
              <a:bodyPr/>
              <a:lstStyle/>
              <a:p>
                <a:r>
                  <a:rPr lang="nl-NL">
                    <a:noFill/>
                  </a:rPr>
                  <a:t> </a:t>
                </a:r>
              </a:p>
            </p:txBody>
          </p:sp>
        </mc:Fallback>
      </mc:AlternateContent>
    </p:spTree>
    <p:extLst>
      <p:ext uri="{BB962C8B-B14F-4D97-AF65-F5344CB8AC3E}">
        <p14:creationId xmlns:p14="http://schemas.microsoft.com/office/powerpoint/2010/main" val="269178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Gehalte=concentratie</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838200" y="1825624"/>
                <a:ext cx="10515600" cy="4737221"/>
              </a:xfrm>
            </p:spPr>
            <p:txBody>
              <a:bodyPr/>
              <a:lstStyle/>
              <a:p>
                <a:r>
                  <a:rPr lang="nl-NL" dirty="0"/>
                  <a:t>Het gehalte van een stof wordt uitgedrukt in massa-eenheden. Dit is een percentage.</a:t>
                </a:r>
              </a:p>
              <a:p>
                <a:r>
                  <a:rPr lang="nl-NL" dirty="0"/>
                  <a:t>Soms zijn de gehaltes zo klein. Deze worden dan uitgedrukt in </a:t>
                </a:r>
                <a:r>
                  <a:rPr lang="nl-NL" dirty="0" err="1"/>
                  <a:t>parts</a:t>
                </a:r>
                <a:r>
                  <a:rPr lang="nl-NL" dirty="0"/>
                  <a:t> per </a:t>
                </a:r>
                <a:r>
                  <a:rPr lang="nl-NL" dirty="0" err="1"/>
                  <a:t>million</a:t>
                </a:r>
                <a:r>
                  <a:rPr lang="nl-NL" dirty="0"/>
                  <a:t> of per </a:t>
                </a:r>
                <a:r>
                  <a:rPr lang="nl-NL" dirty="0" err="1"/>
                  <a:t>billion</a:t>
                </a:r>
                <a:r>
                  <a:rPr lang="nl-NL" dirty="0"/>
                  <a:t>.</a:t>
                </a:r>
              </a:p>
              <a:p>
                <a:r>
                  <a:rPr lang="nl-NL" dirty="0"/>
                  <a:t>m%=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𝑚</m:t>
                        </m:r>
                        <m:r>
                          <a:rPr lang="nl-NL" b="0" i="1" smtClean="0">
                            <a:latin typeface="Cambria Math" panose="02040503050406030204" pitchFamily="18" charset="0"/>
                          </a:rPr>
                          <m:t> </m:t>
                        </m:r>
                        <m:r>
                          <a:rPr lang="nl-NL" b="0" i="1" smtClean="0">
                            <a:latin typeface="Cambria Math" panose="02040503050406030204" pitchFamily="18" charset="0"/>
                          </a:rPr>
                          <m:t>𝑠𝑡𝑜𝑓</m:t>
                        </m:r>
                      </m:num>
                      <m:den>
                        <m:r>
                          <a:rPr lang="nl-NL" b="0" i="1" smtClean="0">
                            <a:latin typeface="Cambria Math" panose="02040503050406030204" pitchFamily="18" charset="0"/>
                          </a:rPr>
                          <m:t>𝑚</m:t>
                        </m:r>
                        <m:r>
                          <a:rPr lang="nl-NL" b="0" i="1" smtClean="0">
                            <a:latin typeface="Cambria Math" panose="02040503050406030204" pitchFamily="18" charset="0"/>
                          </a:rPr>
                          <m:t> </m:t>
                        </m:r>
                        <m:r>
                          <a:rPr lang="nl-NL" b="0" i="1" smtClean="0">
                            <a:latin typeface="Cambria Math" panose="02040503050406030204" pitchFamily="18" charset="0"/>
                          </a:rPr>
                          <m:t>𝑚𝑒𝑛𝑔𝑠𝑒𝑙</m:t>
                        </m:r>
                      </m:den>
                    </m:f>
                  </m:oMath>
                </a14:m>
                <a:r>
                  <a:rPr lang="nl-NL" dirty="0"/>
                  <a:t> x 100 of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𝑚</m:t>
                        </m:r>
                        <m:r>
                          <a:rPr lang="nl-NL" b="0" i="1" smtClean="0">
                            <a:latin typeface="Cambria Math" panose="02040503050406030204" pitchFamily="18" charset="0"/>
                          </a:rPr>
                          <m:t> </m:t>
                        </m:r>
                        <m:r>
                          <a:rPr lang="nl-NL" b="0" i="1" smtClean="0">
                            <a:latin typeface="Cambria Math" panose="02040503050406030204" pitchFamily="18" charset="0"/>
                          </a:rPr>
                          <m:t>𝑑𝑒𝑒𝑙</m:t>
                        </m:r>
                      </m:num>
                      <m:den>
                        <m:r>
                          <a:rPr lang="nl-NL" b="0" i="1" smtClean="0">
                            <a:latin typeface="Cambria Math" panose="02040503050406030204" pitchFamily="18" charset="0"/>
                          </a:rPr>
                          <m:t>𝑚</m:t>
                        </m:r>
                        <m:r>
                          <a:rPr lang="nl-NL" b="0" i="1" smtClean="0">
                            <a:latin typeface="Cambria Math" panose="02040503050406030204" pitchFamily="18" charset="0"/>
                          </a:rPr>
                          <m:t> </m:t>
                        </m:r>
                        <m:r>
                          <a:rPr lang="nl-NL" b="0" i="1" smtClean="0">
                            <a:latin typeface="Cambria Math" panose="02040503050406030204" pitchFamily="18" charset="0"/>
                          </a:rPr>
                          <m:t>𝑔𝑒h𝑒𝑒𝑙</m:t>
                        </m:r>
                      </m:den>
                    </m:f>
                  </m:oMath>
                </a14:m>
                <a:r>
                  <a:rPr lang="nl-NL" dirty="0"/>
                  <a:t> x 100</a:t>
                </a:r>
              </a:p>
              <a:p>
                <a:endParaRPr lang="nl-NL" dirty="0"/>
              </a:p>
              <a:p>
                <a:pPr marL="0" indent="0">
                  <a:buNone/>
                </a:pPr>
                <a:r>
                  <a:rPr lang="nl-NL" dirty="0"/>
                  <a:t>significatie=betekenisvol</a:t>
                </a:r>
              </a:p>
              <a:p>
                <a:pPr marL="0" indent="0">
                  <a:buNone/>
                </a:pPr>
                <a:r>
                  <a:rPr lang="nl-NL" dirty="0"/>
                  <a:t>Het is belangrijk om te kijken wanneer je een antwoord noteert, welke cijfers dan belangrijk zijn en welke niet.</a:t>
                </a:r>
              </a:p>
              <a:p>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838200" y="1825624"/>
                <a:ext cx="10515600" cy="4737221"/>
              </a:xfrm>
              <a:blipFill>
                <a:blip r:embed="rId2"/>
                <a:stretch>
                  <a:fillRect l="-1217" t="-2057" r="-116"/>
                </a:stretch>
              </a:blipFill>
            </p:spPr>
            <p:txBody>
              <a:bodyPr/>
              <a:lstStyle/>
              <a:p>
                <a:r>
                  <a:rPr lang="nl-NL">
                    <a:noFill/>
                  </a:rPr>
                  <a:t> </a:t>
                </a:r>
              </a:p>
            </p:txBody>
          </p:sp>
        </mc:Fallback>
      </mc:AlternateContent>
    </p:spTree>
    <p:extLst>
      <p:ext uri="{BB962C8B-B14F-4D97-AF65-F5344CB8AC3E}">
        <p14:creationId xmlns:p14="http://schemas.microsoft.com/office/powerpoint/2010/main" val="152057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rot="1331263">
            <a:off x="9104254" y="614257"/>
            <a:ext cx="2946546" cy="1325563"/>
          </a:xfrm>
        </p:spPr>
        <p:txBody>
          <a:bodyPr/>
          <a:lstStyle/>
          <a:p>
            <a:r>
              <a:rPr lang="nl-NL" b="1" dirty="0"/>
              <a:t>formules</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61927" y="47324"/>
                <a:ext cx="10515600" cy="7094255"/>
              </a:xfrm>
            </p:spPr>
            <p:txBody>
              <a:bodyPr/>
              <a:lstStyle/>
              <a:p>
                <a:r>
                  <a:rPr lang="nl-NL" dirty="0"/>
                  <a:t>Hoogte=volume : oppervlakte</a:t>
                </a:r>
              </a:p>
              <a:p>
                <a:r>
                  <a:rPr lang="el-GR" dirty="0"/>
                  <a:t>ρ</a:t>
                </a:r>
                <a:r>
                  <a:rPr lang="nl-NL" dirty="0"/>
                  <a:t>=</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𝑚</m:t>
                        </m:r>
                      </m:num>
                      <m:den>
                        <m:r>
                          <a:rPr lang="nl-NL" b="0" i="1" smtClean="0">
                            <a:latin typeface="Cambria Math" panose="02040503050406030204" pitchFamily="18" charset="0"/>
                          </a:rPr>
                          <m:t>𝑉</m:t>
                        </m:r>
                      </m:den>
                    </m:f>
                  </m:oMath>
                </a14:m>
                <a:endParaRPr lang="nl-NL" dirty="0"/>
              </a:p>
              <a:p>
                <a:r>
                  <a:rPr lang="nl-NL" dirty="0"/>
                  <a:t>n=</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𝑁</m:t>
                        </m:r>
                      </m:num>
                      <m:den>
                        <m:r>
                          <a:rPr lang="nl-NL" b="0" i="1" smtClean="0">
                            <a:latin typeface="Cambria Math" panose="02040503050406030204" pitchFamily="18" charset="0"/>
                          </a:rPr>
                          <m:t>𝑁𝑎</m:t>
                        </m:r>
                      </m:den>
                    </m:f>
                  </m:oMath>
                </a14:m>
                <a:endParaRPr lang="nl-NL" dirty="0"/>
              </a:p>
              <a:p>
                <a:r>
                  <a:rPr lang="nl-NL" dirty="0"/>
                  <a:t>m=</a:t>
                </a:r>
                <a:r>
                  <a:rPr lang="nl-NL" dirty="0" err="1"/>
                  <a:t>n∙M</a:t>
                </a:r>
                <a:endParaRPr lang="nl-NL" dirty="0"/>
              </a:p>
              <a:p>
                <a:r>
                  <a:rPr lang="nl-NL" dirty="0"/>
                  <a:t>N=</a:t>
                </a:r>
                <a:r>
                  <a:rPr lang="nl-NL" dirty="0" err="1"/>
                  <a:t>n∙M</a:t>
                </a:r>
                <a:endParaRPr lang="nl-NL" dirty="0"/>
              </a:p>
              <a:p>
                <a:r>
                  <a:rPr lang="nl-NL" dirty="0"/>
                  <a:t>N=</a:t>
                </a:r>
                <a:r>
                  <a:rPr lang="nl-NL" dirty="0" err="1"/>
                  <a:t>n∙Na</a:t>
                </a:r>
                <a:endParaRPr lang="nl-NL" dirty="0"/>
              </a:p>
              <a:p>
                <a:r>
                  <a:rPr lang="nl-NL" dirty="0"/>
                  <a:t>n=</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𝑚</m:t>
                        </m:r>
                      </m:num>
                      <m:den>
                        <m:r>
                          <a:rPr lang="nl-NL" b="0" i="1" smtClean="0">
                            <a:latin typeface="Cambria Math" panose="02040503050406030204" pitchFamily="18" charset="0"/>
                          </a:rPr>
                          <m:t>𝑀</m:t>
                        </m:r>
                      </m:den>
                    </m:f>
                  </m:oMath>
                </a14:m>
                <a:endParaRPr lang="nl-NL" dirty="0"/>
              </a:p>
              <a:p>
                <a:endParaRPr lang="nl-NL"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61927" y="47324"/>
                <a:ext cx="10515600" cy="7094255"/>
              </a:xfrm>
              <a:blipFill>
                <a:blip r:embed="rId2"/>
                <a:stretch>
                  <a:fillRect l="-1043" t="-1460"/>
                </a:stretch>
              </a:blipFill>
            </p:spPr>
            <p:txBody>
              <a:bodyPr/>
              <a:lstStyle/>
              <a:p>
                <a:r>
                  <a:rPr lang="nl-NL">
                    <a:noFill/>
                  </a:rPr>
                  <a:t> </a:t>
                </a:r>
              </a:p>
            </p:txBody>
          </p:sp>
        </mc:Fallback>
      </mc:AlternateContent>
    </p:spTree>
    <p:extLst>
      <p:ext uri="{BB962C8B-B14F-4D97-AF65-F5344CB8AC3E}">
        <p14:creationId xmlns:p14="http://schemas.microsoft.com/office/powerpoint/2010/main" val="330309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5" name="Tijdelijke aanduiding voor inhoud 4"/>
          <p:cNvSpPr>
            <a:spLocks noGrp="1"/>
          </p:cNvSpPr>
          <p:nvPr>
            <p:ph idx="1"/>
          </p:nvPr>
        </p:nvSpPr>
        <p:spPr/>
        <p:txBody>
          <a:bodyPr/>
          <a:lstStyle/>
          <a:p>
            <a:endParaRPr lang="nl-NL"/>
          </a:p>
        </p:txBody>
      </p:sp>
      <p:pic>
        <p:nvPicPr>
          <p:cNvPr id="6" name="Afbeelding 5"/>
          <p:cNvPicPr>
            <a:picLocks noChangeAspect="1"/>
          </p:cNvPicPr>
          <p:nvPr/>
        </p:nvPicPr>
        <p:blipFill>
          <a:blip r:embed="rId2"/>
          <a:stretch>
            <a:fillRect/>
          </a:stretch>
        </p:blipFill>
        <p:spPr>
          <a:xfrm>
            <a:off x="326874" y="236704"/>
            <a:ext cx="10379709" cy="6467856"/>
          </a:xfrm>
          <a:prstGeom prst="rect">
            <a:avLst/>
          </a:prstGeom>
        </p:spPr>
      </p:pic>
      <p:sp>
        <p:nvSpPr>
          <p:cNvPr id="7" name="Pijl: links 6"/>
          <p:cNvSpPr/>
          <p:nvPr/>
        </p:nvSpPr>
        <p:spPr>
          <a:xfrm>
            <a:off x="9155575" y="2708476"/>
            <a:ext cx="1746813" cy="1292818"/>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Valentie- elektronen</a:t>
            </a:r>
          </a:p>
        </p:txBody>
      </p:sp>
    </p:spTree>
    <p:extLst>
      <p:ext uri="{BB962C8B-B14F-4D97-AF65-F5344CB8AC3E}">
        <p14:creationId xmlns:p14="http://schemas.microsoft.com/office/powerpoint/2010/main" val="275723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B69C8-6734-4A69-AA0B-3C246F95D79D}"/>
              </a:ext>
            </a:extLst>
          </p:cNvPr>
          <p:cNvSpPr>
            <a:spLocks noGrp="1"/>
          </p:cNvSpPr>
          <p:nvPr>
            <p:ph type="title"/>
          </p:nvPr>
        </p:nvSpPr>
        <p:spPr/>
        <p:txBody>
          <a:bodyPr/>
          <a:lstStyle/>
          <a:p>
            <a:endParaRPr lang="nl-NL" dirty="0"/>
          </a:p>
        </p:txBody>
      </p:sp>
      <p:graphicFrame>
        <p:nvGraphicFramePr>
          <p:cNvPr id="4" name="Tijdelijke aanduiding voor inhoud 3">
            <a:extLst>
              <a:ext uri="{FF2B5EF4-FFF2-40B4-BE49-F238E27FC236}">
                <a16:creationId xmlns:a16="http://schemas.microsoft.com/office/drawing/2014/main" id="{2312CACC-9A2B-4C34-942F-8895D5C4EB5F}"/>
              </a:ext>
            </a:extLst>
          </p:cNvPr>
          <p:cNvGraphicFramePr>
            <a:graphicFrameLocks noGrp="1"/>
          </p:cNvGraphicFramePr>
          <p:nvPr>
            <p:ph idx="1"/>
            <p:extLst>
              <p:ext uri="{D42A27DB-BD31-4B8C-83A1-F6EECF244321}">
                <p14:modId xmlns:p14="http://schemas.microsoft.com/office/powerpoint/2010/main" val="800353460"/>
              </p:ext>
            </p:extLst>
          </p:nvPr>
        </p:nvGraphicFramePr>
        <p:xfrm>
          <a:off x="838200" y="1825625"/>
          <a:ext cx="10515600" cy="1483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504267079"/>
                    </a:ext>
                  </a:extLst>
                </a:gridCol>
                <a:gridCol w="5257800">
                  <a:extLst>
                    <a:ext uri="{9D8B030D-6E8A-4147-A177-3AD203B41FA5}">
                      <a16:colId xmlns:a16="http://schemas.microsoft.com/office/drawing/2014/main" val="1284250732"/>
                    </a:ext>
                  </a:extLst>
                </a:gridCol>
              </a:tblGrid>
              <a:tr h="370840">
                <a:tc>
                  <a:txBody>
                    <a:bodyPr/>
                    <a:lstStyle/>
                    <a:p>
                      <a:r>
                        <a:rPr lang="nl-NL" dirty="0"/>
                        <a:t>Schil</a:t>
                      </a:r>
                    </a:p>
                  </a:txBody>
                  <a:tcPr/>
                </a:tc>
                <a:tc>
                  <a:txBody>
                    <a:bodyPr/>
                    <a:lstStyle/>
                    <a:p>
                      <a:r>
                        <a:rPr lang="nl-NL" dirty="0"/>
                        <a:t>Elektronen</a:t>
                      </a:r>
                    </a:p>
                  </a:txBody>
                  <a:tcPr/>
                </a:tc>
                <a:extLst>
                  <a:ext uri="{0D108BD9-81ED-4DB2-BD59-A6C34878D82A}">
                    <a16:rowId xmlns:a16="http://schemas.microsoft.com/office/drawing/2014/main" val="597996701"/>
                  </a:ext>
                </a:extLst>
              </a:tr>
              <a:tr h="370840">
                <a:tc>
                  <a:txBody>
                    <a:bodyPr/>
                    <a:lstStyle/>
                    <a:p>
                      <a:r>
                        <a:rPr lang="nl-NL" dirty="0"/>
                        <a:t>K-schil(de schil het dichtste bij de kern) </a:t>
                      </a:r>
                    </a:p>
                  </a:txBody>
                  <a:tcPr/>
                </a:tc>
                <a:tc>
                  <a:txBody>
                    <a:bodyPr/>
                    <a:lstStyle/>
                    <a:p>
                      <a:r>
                        <a:rPr lang="nl-NL" dirty="0"/>
                        <a:t>2</a:t>
                      </a:r>
                    </a:p>
                  </a:txBody>
                  <a:tcPr/>
                </a:tc>
                <a:extLst>
                  <a:ext uri="{0D108BD9-81ED-4DB2-BD59-A6C34878D82A}">
                    <a16:rowId xmlns:a16="http://schemas.microsoft.com/office/drawing/2014/main" val="2515826912"/>
                  </a:ext>
                </a:extLst>
              </a:tr>
              <a:tr h="370840">
                <a:tc>
                  <a:txBody>
                    <a:bodyPr/>
                    <a:lstStyle/>
                    <a:p>
                      <a:r>
                        <a:rPr lang="nl-NL" dirty="0"/>
                        <a:t>L-schil</a:t>
                      </a:r>
                    </a:p>
                  </a:txBody>
                  <a:tcPr/>
                </a:tc>
                <a:tc>
                  <a:txBody>
                    <a:bodyPr/>
                    <a:lstStyle/>
                    <a:p>
                      <a:r>
                        <a:rPr lang="nl-NL" dirty="0"/>
                        <a:t>8</a:t>
                      </a:r>
                    </a:p>
                  </a:txBody>
                  <a:tcPr/>
                </a:tc>
                <a:extLst>
                  <a:ext uri="{0D108BD9-81ED-4DB2-BD59-A6C34878D82A}">
                    <a16:rowId xmlns:a16="http://schemas.microsoft.com/office/drawing/2014/main" val="567086418"/>
                  </a:ext>
                </a:extLst>
              </a:tr>
              <a:tr h="370840">
                <a:tc>
                  <a:txBody>
                    <a:bodyPr/>
                    <a:lstStyle/>
                    <a:p>
                      <a:r>
                        <a:rPr lang="nl-NL" dirty="0"/>
                        <a:t>M-schil</a:t>
                      </a:r>
                    </a:p>
                  </a:txBody>
                  <a:tcPr/>
                </a:tc>
                <a:tc>
                  <a:txBody>
                    <a:bodyPr/>
                    <a:lstStyle/>
                    <a:p>
                      <a:r>
                        <a:rPr lang="nl-NL" dirty="0"/>
                        <a:t>18</a:t>
                      </a:r>
                    </a:p>
                  </a:txBody>
                  <a:tcPr/>
                </a:tc>
                <a:extLst>
                  <a:ext uri="{0D108BD9-81ED-4DB2-BD59-A6C34878D82A}">
                    <a16:rowId xmlns:a16="http://schemas.microsoft.com/office/drawing/2014/main" val="881806045"/>
                  </a:ext>
                </a:extLst>
              </a:tr>
            </a:tbl>
          </a:graphicData>
        </a:graphic>
      </p:graphicFrame>
    </p:spTree>
    <p:extLst>
      <p:ext uri="{BB962C8B-B14F-4D97-AF65-F5344CB8AC3E}">
        <p14:creationId xmlns:p14="http://schemas.microsoft.com/office/powerpoint/2010/main" val="240442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6" name="Picture 2" descr="Image result for periodic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46" y="0"/>
            <a:ext cx="119334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5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16689" y="-68263"/>
            <a:ext cx="10515600" cy="1325563"/>
          </a:xfrm>
        </p:spPr>
        <p:txBody>
          <a:bodyPr/>
          <a:lstStyle/>
          <a:p>
            <a:r>
              <a:rPr lang="nl-NL" b="1" dirty="0"/>
              <a:t>Atoomnummer </a:t>
            </a:r>
          </a:p>
        </p:txBody>
      </p:sp>
      <p:sp>
        <p:nvSpPr>
          <p:cNvPr id="3" name="Tijdelijke aanduiding voor inhoud 2"/>
          <p:cNvSpPr>
            <a:spLocks noGrp="1"/>
          </p:cNvSpPr>
          <p:nvPr>
            <p:ph idx="1"/>
          </p:nvPr>
        </p:nvSpPr>
        <p:spPr>
          <a:xfrm>
            <a:off x="416689" y="1257300"/>
            <a:ext cx="11644131" cy="5600700"/>
          </a:xfrm>
        </p:spPr>
        <p:txBody>
          <a:bodyPr>
            <a:normAutofit lnSpcReduction="10000"/>
          </a:bodyPr>
          <a:lstStyle/>
          <a:p>
            <a:r>
              <a:rPr lang="nl-NL" dirty="0"/>
              <a:t>Een mens heeft een paspoort. Op je paspoort staat een getal en deze is gekoppeld aan jou. Elk nummer is uniek en pas ook bij een uniek persoon. Een atoom heeft ook een uniek nummer: dit nummer wordt bepaald door het aantal protonen die zich bevinden in de kern.</a:t>
            </a:r>
          </a:p>
          <a:p>
            <a:endParaRPr lang="nl-NL" dirty="0"/>
          </a:p>
          <a:p>
            <a:r>
              <a:rPr lang="nl-NL" dirty="0"/>
              <a:t>Het atoomnummer wordt met een index links onder het symbool geplaatst, bijvoorbeeld </a:t>
            </a:r>
            <a:r>
              <a:rPr lang="nl-NL" sz="1400" dirty="0"/>
              <a:t>4</a:t>
            </a:r>
            <a:r>
              <a:rPr lang="nl-NL" dirty="0"/>
              <a:t>Cu. </a:t>
            </a:r>
          </a:p>
          <a:p>
            <a:endParaRPr lang="nl-NL" dirty="0"/>
          </a:p>
          <a:p>
            <a:r>
              <a:rPr lang="nl-NL" dirty="0"/>
              <a:t>Staat in het periodiek systeem(bijvoorbeeld neon= 10) Atoomnummer is iets anders dan molaire massa!</a:t>
            </a:r>
          </a:p>
          <a:p>
            <a:pPr marL="0" indent="0">
              <a:buNone/>
            </a:pPr>
            <a:endParaRPr lang="nl-NL" dirty="0"/>
          </a:p>
          <a:p>
            <a:r>
              <a:rPr lang="nl-NL" dirty="0"/>
              <a:t>Als er in een opgave gevraagd wordt naar het aantal elektronen kan ook kijken naar het atoomnummer, want een atoom is elektrisch neutraal.</a:t>
            </a:r>
          </a:p>
        </p:txBody>
      </p:sp>
    </p:spTree>
    <p:extLst>
      <p:ext uri="{BB962C8B-B14F-4D97-AF65-F5344CB8AC3E}">
        <p14:creationId xmlns:p14="http://schemas.microsoft.com/office/powerpoint/2010/main" val="221648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4379" y="172620"/>
            <a:ext cx="10515600" cy="1325563"/>
          </a:xfrm>
        </p:spPr>
        <p:txBody>
          <a:bodyPr/>
          <a:lstStyle/>
          <a:p>
            <a:r>
              <a:rPr lang="nl-NL" b="1" dirty="0"/>
              <a:t>Massagetal</a:t>
            </a:r>
            <a:r>
              <a:rPr lang="nl-NL" dirty="0"/>
              <a:t> </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144379" y="1379621"/>
                <a:ext cx="12047621" cy="5264067"/>
              </a:xfrm>
            </p:spPr>
            <p:txBody>
              <a:bodyPr>
                <a:normAutofit lnSpcReduction="10000"/>
              </a:bodyPr>
              <a:lstStyle/>
              <a:p>
                <a:pPr marL="0" indent="0">
                  <a:buNone/>
                </a:pPr>
                <a:r>
                  <a:rPr lang="nl-NL" i="1" dirty="0"/>
                  <a:t>Massagetal=aantal protonen + aantal neutronen</a:t>
                </a:r>
              </a:p>
              <a:p>
                <a:pPr marL="0" indent="0">
                  <a:buNone/>
                </a:pPr>
                <a:endParaRPr lang="nl-NL" dirty="0"/>
              </a:p>
              <a:p>
                <a:r>
                  <a:rPr lang="nl-NL" dirty="0"/>
                  <a:t>Massagetal is het aantal protonen en neutronen bij elkaar opgeteld.(aantal deeltjes in de kern)</a:t>
                </a:r>
              </a:p>
              <a:p>
                <a:r>
                  <a:rPr lang="nl-NL" dirty="0"/>
                  <a:t>Staat bij het periodiek systeem bijvoorbeeld 137 Ba.</a:t>
                </a:r>
              </a:p>
              <a:p>
                <a:r>
                  <a:rPr lang="nl-NL" dirty="0"/>
                  <a:t>Het massagetal staat of links over het symbool</a:t>
                </a:r>
                <a14:m>
                  <m:oMath xmlns:m="http://schemas.openxmlformats.org/officeDocument/2006/math">
                    <m:sSup>
                      <m:sSupPr>
                        <m:ctrlPr>
                          <a:rPr lang="nl-NL" i="1" smtClean="0">
                            <a:latin typeface="Cambria Math" panose="02040503050406030204" pitchFamily="18" charset="0"/>
                          </a:rPr>
                        </m:ctrlPr>
                      </m:sSupPr>
                      <m:e/>
                      <m:sup>
                        <m:r>
                          <a:rPr lang="nl-NL" b="0" i="1" smtClean="0">
                            <a:latin typeface="Cambria Math" panose="02040503050406030204" pitchFamily="18" charset="0"/>
                          </a:rPr>
                          <m:t>4</m:t>
                        </m:r>
                      </m:sup>
                    </m:sSup>
                    <m:r>
                      <a:rPr lang="nl-NL" b="0" i="1" smtClean="0">
                        <a:latin typeface="Cambria Math" panose="02040503050406030204" pitchFamily="18" charset="0"/>
                      </a:rPr>
                      <m:t>𝐶𝑢</m:t>
                    </m:r>
                  </m:oMath>
                </a14:m>
                <a:r>
                  <a:rPr lang="nl-NL" dirty="0"/>
                  <a:t> of achter het symbool(Cu-4)</a:t>
                </a:r>
              </a:p>
              <a:p>
                <a:endParaRPr lang="nl-NL" dirty="0"/>
              </a:p>
              <a:p>
                <a:r>
                  <a:rPr lang="nl-NL" dirty="0"/>
                  <a:t>Maar het massagetal kan ook bijv. </a:t>
                </a:r>
                <a14:m>
                  <m:oMath xmlns:m="http://schemas.openxmlformats.org/officeDocument/2006/math">
                    <m:f>
                      <m:fPr>
                        <m:ctrlPr>
                          <a:rPr lang="nl-NL" i="1" smtClean="0">
                            <a:latin typeface="Cambria Math" panose="02040503050406030204" pitchFamily="18" charset="0"/>
                          </a:rPr>
                        </m:ctrlPr>
                      </m:fPr>
                      <m:num>
                        <m:r>
                          <a:rPr lang="nl-NL" b="0" i="1" smtClean="0">
                            <a:latin typeface="Cambria Math" panose="02040503050406030204" pitchFamily="18" charset="0"/>
                          </a:rPr>
                          <m:t>15</m:t>
                        </m:r>
                      </m:num>
                      <m:den>
                        <m:r>
                          <a:rPr lang="nl-NL" b="0" i="1" smtClean="0">
                            <a:latin typeface="Cambria Math" panose="02040503050406030204" pitchFamily="18" charset="0"/>
                          </a:rPr>
                          <m:t>7</m:t>
                        </m:r>
                      </m:den>
                    </m:f>
                    <m:r>
                      <a:rPr lang="nl-NL" b="0" i="1" smtClean="0">
                        <a:latin typeface="Cambria Math" panose="02040503050406030204" pitchFamily="18" charset="0"/>
                      </a:rPr>
                      <m:t>𝑁</m:t>
                    </m:r>
                  </m:oMath>
                </a14:m>
                <a:r>
                  <a:rPr lang="nl-NL" dirty="0"/>
                  <a:t> zijn. De 7 kan je bij stikstof ook terugvinden op je periodiek systeem. De 15 staat voor het massagetal. Je vind deze in je </a:t>
                </a:r>
                <a:r>
                  <a:rPr lang="nl-NL" dirty="0" err="1"/>
                  <a:t>Binas</a:t>
                </a:r>
                <a:r>
                  <a:rPr lang="nl-NL" dirty="0"/>
                  <a:t> in Tabel 25A.</a:t>
                </a:r>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144379" y="1379621"/>
                <a:ext cx="12047621" cy="5264067"/>
              </a:xfrm>
              <a:blipFill>
                <a:blip r:embed="rId2"/>
                <a:stretch>
                  <a:fillRect l="-1063" t="-2546"/>
                </a:stretch>
              </a:blipFill>
            </p:spPr>
            <p:txBody>
              <a:bodyPr/>
              <a:lstStyle/>
              <a:p>
                <a:r>
                  <a:rPr lang="nl-NL">
                    <a:noFill/>
                  </a:rPr>
                  <a:t> </a:t>
                </a:r>
              </a:p>
            </p:txBody>
          </p:sp>
        </mc:Fallback>
      </mc:AlternateContent>
    </p:spTree>
    <p:extLst>
      <p:ext uri="{BB962C8B-B14F-4D97-AF65-F5344CB8AC3E}">
        <p14:creationId xmlns:p14="http://schemas.microsoft.com/office/powerpoint/2010/main" val="225931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31494" y="71798"/>
            <a:ext cx="10515600" cy="1325563"/>
          </a:xfrm>
        </p:spPr>
        <p:txBody>
          <a:bodyPr/>
          <a:lstStyle/>
          <a:p>
            <a:r>
              <a:rPr lang="nl-NL" b="1" dirty="0">
                <a:highlight>
                  <a:srgbClr val="FFFF00"/>
                </a:highlight>
              </a:rPr>
              <a:t>Isotopen</a:t>
            </a:r>
            <a:endParaRPr lang="nl-NL" b="1" dirty="0"/>
          </a:p>
        </p:txBody>
      </p:sp>
      <p:sp>
        <p:nvSpPr>
          <p:cNvPr id="3" name="Tijdelijke aanduiding voor inhoud 2"/>
          <p:cNvSpPr>
            <a:spLocks noGrp="1"/>
          </p:cNvSpPr>
          <p:nvPr>
            <p:ph idx="1"/>
          </p:nvPr>
        </p:nvSpPr>
        <p:spPr>
          <a:xfrm>
            <a:off x="231494" y="1050120"/>
            <a:ext cx="11122306" cy="1426862"/>
          </a:xfrm>
        </p:spPr>
        <p:txBody>
          <a:bodyPr/>
          <a:lstStyle/>
          <a:p>
            <a:pPr marL="0" indent="0">
              <a:buNone/>
            </a:pPr>
            <a:r>
              <a:rPr lang="nl-NL" dirty="0"/>
              <a:t>Isotopen zijn atomen met hetzelfde atoomnummer, maar met een ander massagetal. Dat wil zeggen dat er even veel protonen in de kern zijn, maar een verschillend aantal neutronen.</a:t>
            </a:r>
          </a:p>
        </p:txBody>
      </p:sp>
      <mc:AlternateContent xmlns:mc="http://schemas.openxmlformats.org/markup-compatibility/2006" xmlns:a14="http://schemas.microsoft.com/office/drawing/2010/main">
        <mc:Choice Requires="a14">
          <p:sp>
            <p:nvSpPr>
              <p:cNvPr id="4" name="Tekstvak 3"/>
              <p:cNvSpPr txBox="1"/>
              <p:nvPr/>
            </p:nvSpPr>
            <p:spPr>
              <a:xfrm>
                <a:off x="231494" y="2612799"/>
                <a:ext cx="11960506" cy="4245201"/>
              </a:xfrm>
              <a:prstGeom prst="rect">
                <a:avLst/>
              </a:prstGeom>
              <a:noFill/>
            </p:spPr>
            <p:txBody>
              <a:bodyPr wrap="square" rtlCol="0">
                <a:spAutoFit/>
              </a:bodyPr>
              <a:lstStyle/>
              <a:p>
                <a:r>
                  <a:rPr lang="nl-NL" sz="2000" i="1" dirty="0"/>
                  <a:t>Voorbeeldopgave:</a:t>
                </a:r>
              </a:p>
              <a:p>
                <a:endParaRPr lang="nl-NL" sz="2000" dirty="0"/>
              </a:p>
              <a:p>
                <a:r>
                  <a:rPr lang="nl-NL" sz="2000" dirty="0"/>
                  <a:t>Voor Boor bestaan op aarde </a:t>
                </a:r>
                <a:r>
                  <a:rPr lang="nl-NL" sz="2000" u="sng" dirty="0"/>
                  <a:t>maar</a:t>
                </a:r>
                <a:r>
                  <a:rPr lang="nl-NL" sz="2000" dirty="0"/>
                  <a:t> twee stabiele isotopen. B-10 komt 19.9% voor op aarde. Reken met behulp van het periodiek systeem(PS) het massagetal van de tweede isotoop.</a:t>
                </a:r>
              </a:p>
              <a:p>
                <a:endParaRPr lang="nl-NL" sz="2000" dirty="0"/>
              </a:p>
              <a:p>
                <a:r>
                  <a:rPr lang="nl-NL" sz="2000" dirty="0"/>
                  <a:t>B-10=het massagetal.</a:t>
                </a:r>
              </a:p>
              <a:p>
                <a:r>
                  <a:rPr lang="nl-NL" sz="2000" dirty="0"/>
                  <a:t>De </a:t>
                </a:r>
                <a:r>
                  <a:rPr lang="nl-NL" sz="2000" dirty="0" err="1"/>
                  <a:t>Mw</a:t>
                </a:r>
                <a:r>
                  <a:rPr lang="nl-NL" sz="2000" dirty="0"/>
                  <a:t> van Boor=10.81 g/mol(PS)</a:t>
                </a:r>
              </a:p>
              <a:p>
                <a:r>
                  <a:rPr lang="nl-NL" sz="2000" dirty="0"/>
                  <a:t>B-10 komt 19.9% procent voor op aarde, omdat er maar twee isotopen zijn voor boor moet de ander dus 80,1%(100-19.9)voorkomen.</a:t>
                </a:r>
              </a:p>
              <a:p>
                <a:r>
                  <a:rPr lang="nl-NL" sz="2000" dirty="0"/>
                  <a:t>De formule wordt dan </a:t>
                </a:r>
                <a14:m>
                  <m:oMath xmlns:m="http://schemas.openxmlformats.org/officeDocument/2006/math">
                    <m:f>
                      <m:fPr>
                        <m:ctrlPr>
                          <a:rPr lang="nl-NL" sz="2000" i="1" smtClean="0">
                            <a:latin typeface="Cambria Math" panose="02040503050406030204" pitchFamily="18" charset="0"/>
                          </a:rPr>
                        </m:ctrlPr>
                      </m:fPr>
                      <m:num>
                        <m:r>
                          <a:rPr lang="nl-NL" sz="2000" b="0" i="1" smtClean="0">
                            <a:latin typeface="Cambria Math" panose="02040503050406030204" pitchFamily="18" charset="0"/>
                          </a:rPr>
                          <m:t>19,9 </m:t>
                        </m:r>
                        <m:r>
                          <a:rPr lang="nl-NL" sz="2000" b="0" i="1" smtClean="0">
                            <a:latin typeface="Cambria Math" panose="02040503050406030204" pitchFamily="18" charset="0"/>
                          </a:rPr>
                          <m:t>𝑥</m:t>
                        </m:r>
                        <m:r>
                          <a:rPr lang="nl-NL" sz="2000" b="0" i="1" smtClean="0">
                            <a:latin typeface="Cambria Math" panose="02040503050406030204" pitchFamily="18" charset="0"/>
                          </a:rPr>
                          <m:t> 10+80,1</m:t>
                        </m:r>
                        <m:r>
                          <a:rPr lang="nl-NL" sz="2000" b="0" i="1" smtClean="0">
                            <a:latin typeface="Cambria Math" panose="02040503050406030204" pitchFamily="18" charset="0"/>
                          </a:rPr>
                          <m:t>𝑥</m:t>
                        </m:r>
                      </m:num>
                      <m:den>
                        <m:r>
                          <a:rPr lang="nl-NL" sz="2000" b="0" i="1" smtClean="0">
                            <a:latin typeface="Cambria Math" panose="02040503050406030204" pitchFamily="18" charset="0"/>
                          </a:rPr>
                          <m:t>100</m:t>
                        </m:r>
                      </m:den>
                    </m:f>
                  </m:oMath>
                </a14:m>
                <a:r>
                  <a:rPr lang="nl-NL" sz="2000" dirty="0"/>
                  <a:t> (</a:t>
                </a:r>
                <a14:m>
                  <m:oMath xmlns:m="http://schemas.openxmlformats.org/officeDocument/2006/math">
                    <m:f>
                      <m:fPr>
                        <m:ctrlPr>
                          <a:rPr lang="nl-NL" sz="2000" i="1" dirty="0" smtClean="0">
                            <a:latin typeface="Cambria Math" panose="02040503050406030204" pitchFamily="18" charset="0"/>
                          </a:rPr>
                        </m:ctrlPr>
                      </m:fPr>
                      <m:num>
                        <m:r>
                          <a:rPr lang="nl-NL" sz="2000" b="0" i="1" dirty="0" smtClean="0">
                            <a:latin typeface="Cambria Math" panose="02040503050406030204" pitchFamily="18" charset="0"/>
                          </a:rPr>
                          <m:t>𝑝𝑒𝑟𝑐𝑒𝑛𝑡𝑎𝑔𝑒</m:t>
                        </m:r>
                        <m:r>
                          <a:rPr lang="nl-NL" sz="2000" b="0" i="1" dirty="0" smtClean="0">
                            <a:latin typeface="Cambria Math" panose="02040503050406030204" pitchFamily="18" charset="0"/>
                          </a:rPr>
                          <m:t> </m:t>
                        </m:r>
                        <m:r>
                          <a:rPr lang="nl-NL" sz="2000" b="0" i="1" dirty="0" smtClean="0">
                            <a:latin typeface="Cambria Math" panose="02040503050406030204" pitchFamily="18" charset="0"/>
                          </a:rPr>
                          <m:t>𝑛𝑎𝑡𝑢𝑢𝑟</m:t>
                        </m:r>
                        <m:r>
                          <a:rPr lang="nl-NL" sz="2000" b="0" i="1" dirty="0" smtClean="0">
                            <a:latin typeface="Cambria Math" panose="02040503050406030204" pitchFamily="18" charset="0"/>
                          </a:rPr>
                          <m:t> ∙</m:t>
                        </m:r>
                        <m:r>
                          <a:rPr lang="nl-NL" sz="2000" b="0" i="1" dirty="0" smtClean="0">
                            <a:latin typeface="Cambria Math" panose="02040503050406030204" pitchFamily="18" charset="0"/>
                          </a:rPr>
                          <m:t>𝑚𝑎𝑠𝑠𝑎𝑔𝑒𝑡𝑎𝑙</m:t>
                        </m:r>
                        <m:r>
                          <a:rPr lang="nl-NL" sz="2000" b="0" i="1" dirty="0" smtClean="0">
                            <a:latin typeface="Cambria Math" panose="02040503050406030204" pitchFamily="18" charset="0"/>
                          </a:rPr>
                          <m:t>+</m:t>
                        </m:r>
                        <m:r>
                          <a:rPr lang="nl-NL" sz="2000" b="0" i="1" dirty="0" smtClean="0">
                            <a:latin typeface="Cambria Math" panose="02040503050406030204" pitchFamily="18" charset="0"/>
                          </a:rPr>
                          <m:t>𝑝𝑒𝑟𝑐𝑒𝑛𝑡𝑎𝑔𝑒</m:t>
                        </m:r>
                        <m:r>
                          <a:rPr lang="nl-NL" sz="2000" b="0" i="1" dirty="0" smtClean="0">
                            <a:latin typeface="Cambria Math" panose="02040503050406030204" pitchFamily="18" charset="0"/>
                          </a:rPr>
                          <m:t> </m:t>
                        </m:r>
                        <m:r>
                          <a:rPr lang="nl-NL" sz="2000" b="0" i="1" dirty="0" smtClean="0">
                            <a:latin typeface="Cambria Math" panose="02040503050406030204" pitchFamily="18" charset="0"/>
                          </a:rPr>
                          <m:t>𝑛𝑎𝑡𝑢𝑢𝑟</m:t>
                        </m:r>
                        <m:r>
                          <a:rPr lang="nl-NL" sz="2000" b="0" i="1" dirty="0" smtClean="0">
                            <a:latin typeface="Cambria Math" panose="02040503050406030204" pitchFamily="18" charset="0"/>
                          </a:rPr>
                          <m:t> 2∙</m:t>
                        </m:r>
                        <m:r>
                          <a:rPr lang="nl-NL" sz="2000" b="0" i="1" dirty="0" smtClean="0">
                            <a:latin typeface="Cambria Math" panose="02040503050406030204" pitchFamily="18" charset="0"/>
                          </a:rPr>
                          <m:t>𝑥</m:t>
                        </m:r>
                        <m:r>
                          <a:rPr lang="nl-NL" sz="2000" b="0" i="1" dirty="0" smtClean="0">
                            <a:latin typeface="Cambria Math" panose="02040503050406030204" pitchFamily="18" charset="0"/>
                          </a:rPr>
                          <m:t>(</m:t>
                        </m:r>
                        <m:r>
                          <a:rPr lang="nl-NL" sz="2000" b="0" i="1" dirty="0" smtClean="0">
                            <a:latin typeface="Cambria Math" panose="02040503050406030204" pitchFamily="18" charset="0"/>
                          </a:rPr>
                          <m:t>𝑚𝑎𝑠𝑠𝑎𝑔𝑒𝑡𝑎𝑙</m:t>
                        </m:r>
                        <m:r>
                          <a:rPr lang="nl-NL" sz="2000" b="0" i="1" dirty="0" smtClean="0">
                            <a:latin typeface="Cambria Math" panose="02040503050406030204" pitchFamily="18" charset="0"/>
                          </a:rPr>
                          <m:t> </m:t>
                        </m:r>
                        <m:r>
                          <a:rPr lang="nl-NL" sz="2000" b="0" i="1" dirty="0" smtClean="0">
                            <a:latin typeface="Cambria Math" panose="02040503050406030204" pitchFamily="18" charset="0"/>
                          </a:rPr>
                          <m:t>𝑜𝑛𝑏𝑒𝑘𝑒𝑛𝑑</m:t>
                        </m:r>
                        <m:r>
                          <a:rPr lang="nl-NL" sz="2000" b="0" i="1" dirty="0" smtClean="0">
                            <a:latin typeface="Cambria Math" panose="02040503050406030204" pitchFamily="18" charset="0"/>
                          </a:rPr>
                          <m:t>)</m:t>
                        </m:r>
                      </m:num>
                      <m:den>
                        <m:r>
                          <a:rPr lang="nl-NL" sz="2000" b="0" i="1" dirty="0" smtClean="0">
                            <a:latin typeface="Cambria Math" panose="02040503050406030204" pitchFamily="18" charset="0"/>
                          </a:rPr>
                          <m:t>100(</m:t>
                        </m:r>
                        <m:r>
                          <a:rPr lang="nl-NL" sz="2000" b="0" i="1" dirty="0" smtClean="0">
                            <a:latin typeface="Cambria Math" panose="02040503050406030204" pitchFamily="18" charset="0"/>
                          </a:rPr>
                          <m:t>𝑡𝑜𝑡𝑎𝑎𝑙</m:t>
                        </m:r>
                        <m:r>
                          <a:rPr lang="nl-NL" sz="2000" b="0" i="1" dirty="0" smtClean="0">
                            <a:latin typeface="Cambria Math" panose="02040503050406030204" pitchFamily="18" charset="0"/>
                          </a:rPr>
                          <m:t>)</m:t>
                        </m:r>
                      </m:den>
                    </m:f>
                  </m:oMath>
                </a14:m>
                <a:r>
                  <a:rPr lang="nl-NL" sz="2000" dirty="0"/>
                  <a:t>)</a:t>
                </a:r>
              </a:p>
              <a:p>
                <a:r>
                  <a:rPr lang="nl-NL" sz="2000" dirty="0"/>
                  <a:t>1,99 + 0,801</a:t>
                </a:r>
                <a:r>
                  <a:rPr lang="nl-NL" sz="2000" i="1" dirty="0"/>
                  <a:t>x</a:t>
                </a:r>
                <a:r>
                  <a:rPr lang="nl-NL" sz="2000" dirty="0"/>
                  <a:t> = 10,81</a:t>
                </a:r>
              </a:p>
              <a:p>
                <a:r>
                  <a:rPr lang="nl-NL" sz="2000" dirty="0"/>
                  <a:t>Dus x=11. B-11</a:t>
                </a:r>
              </a:p>
              <a:p>
                <a:endParaRPr lang="nl-NL" dirty="0"/>
              </a:p>
            </p:txBody>
          </p:sp>
        </mc:Choice>
        <mc:Fallback xmlns="">
          <p:sp>
            <p:nvSpPr>
              <p:cNvPr id="4" name="Tekstvak 3"/>
              <p:cNvSpPr txBox="1">
                <a:spLocks noRot="1" noChangeAspect="1" noMove="1" noResize="1" noEditPoints="1" noAdjustHandles="1" noChangeArrowheads="1" noChangeShapeType="1" noTextEdit="1"/>
              </p:cNvSpPr>
              <p:nvPr/>
            </p:nvSpPr>
            <p:spPr>
              <a:xfrm>
                <a:off x="231494" y="2612799"/>
                <a:ext cx="11960506" cy="4245201"/>
              </a:xfrm>
              <a:prstGeom prst="rect">
                <a:avLst/>
              </a:prstGeom>
              <a:blipFill>
                <a:blip r:embed="rId2"/>
                <a:stretch>
                  <a:fillRect l="-561" t="-862"/>
                </a:stretch>
              </a:blipFill>
            </p:spPr>
            <p:txBody>
              <a:bodyPr/>
              <a:lstStyle/>
              <a:p>
                <a:r>
                  <a:rPr lang="nl-NL">
                    <a:noFill/>
                  </a:rPr>
                  <a:t> </a:t>
                </a:r>
              </a:p>
            </p:txBody>
          </p:sp>
        </mc:Fallback>
      </mc:AlternateContent>
    </p:spTree>
    <p:extLst>
      <p:ext uri="{BB962C8B-B14F-4D97-AF65-F5344CB8AC3E}">
        <p14:creationId xmlns:p14="http://schemas.microsoft.com/office/powerpoint/2010/main" val="400073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724891" y="0"/>
            <a:ext cx="5371480" cy="1325563"/>
          </a:xfrm>
        </p:spPr>
        <p:txBody>
          <a:bodyPr/>
          <a:lstStyle/>
          <a:p>
            <a:r>
              <a:rPr lang="nl-NL" b="1" u="sng" dirty="0"/>
              <a:t>Atoommassa(A/</a:t>
            </a:r>
            <a:r>
              <a:rPr lang="nl-NL" b="1" u="sng" dirty="0" err="1"/>
              <a:t>Mw</a:t>
            </a:r>
            <a:r>
              <a:rPr lang="nl-NL" b="1" u="sng" dirty="0"/>
              <a:t>)</a:t>
            </a:r>
          </a:p>
        </p:txBody>
      </p:sp>
      <p:sp>
        <p:nvSpPr>
          <p:cNvPr id="3" name="Tijdelijke aanduiding voor inhoud 2"/>
          <p:cNvSpPr>
            <a:spLocks noGrp="1"/>
          </p:cNvSpPr>
          <p:nvPr>
            <p:ph idx="1"/>
          </p:nvPr>
        </p:nvSpPr>
        <p:spPr>
          <a:xfrm>
            <a:off x="0" y="1119569"/>
            <a:ext cx="10515600" cy="1241666"/>
          </a:xfrm>
        </p:spPr>
        <p:txBody>
          <a:bodyPr/>
          <a:lstStyle/>
          <a:p>
            <a:r>
              <a:rPr lang="nl-NL" dirty="0"/>
              <a:t>De atomaire massa-eenheid is u(</a:t>
            </a:r>
            <a:r>
              <a:rPr lang="nl-NL" dirty="0" err="1"/>
              <a:t>nit</a:t>
            </a:r>
            <a:r>
              <a:rPr lang="nl-NL" dirty="0"/>
              <a:t>).</a:t>
            </a:r>
          </a:p>
          <a:p>
            <a:r>
              <a:rPr lang="nl-NL" dirty="0"/>
              <a:t>De atoommassa’s staan op het </a:t>
            </a:r>
            <a:r>
              <a:rPr lang="nl-NL" dirty="0" err="1"/>
              <a:t>perodiek</a:t>
            </a:r>
            <a:r>
              <a:rPr lang="nl-NL" dirty="0"/>
              <a:t> systeem(O-16)</a:t>
            </a:r>
          </a:p>
        </p:txBody>
      </p:sp>
      <p:sp>
        <p:nvSpPr>
          <p:cNvPr id="4" name="Tekstvak 3"/>
          <p:cNvSpPr txBox="1"/>
          <p:nvPr/>
        </p:nvSpPr>
        <p:spPr>
          <a:xfrm>
            <a:off x="0" y="2141316"/>
            <a:ext cx="11019099" cy="3693319"/>
          </a:xfrm>
          <a:prstGeom prst="rect">
            <a:avLst/>
          </a:prstGeom>
          <a:noFill/>
        </p:spPr>
        <p:txBody>
          <a:bodyPr wrap="square" rtlCol="0">
            <a:spAutoFit/>
          </a:bodyPr>
          <a:lstStyle/>
          <a:p>
            <a:r>
              <a:rPr lang="nl-NL" b="1" dirty="0"/>
              <a:t>Voorbeeldopgaven:</a:t>
            </a:r>
          </a:p>
          <a:p>
            <a:endParaRPr lang="nl-NL" dirty="0"/>
          </a:p>
          <a:p>
            <a:pPr marL="342900" indent="-342900">
              <a:buAutoNum type="arabicPeriod"/>
            </a:pPr>
            <a:r>
              <a:rPr lang="nl-NL" dirty="0"/>
              <a:t>Bereken de relatieve atoommassa van Cl.</a:t>
            </a:r>
          </a:p>
          <a:p>
            <a:r>
              <a:rPr lang="nl-NL" dirty="0"/>
              <a:t>2. Zoek in je </a:t>
            </a:r>
            <a:r>
              <a:rPr lang="nl-NL" dirty="0" err="1"/>
              <a:t>Binas</a:t>
            </a:r>
            <a:r>
              <a:rPr lang="nl-NL" dirty="0"/>
              <a:t> tabel 25 A op. </a:t>
            </a:r>
          </a:p>
          <a:p>
            <a:r>
              <a:rPr lang="nl-NL" dirty="0"/>
              <a:t>3. Kijk bij Chloor(Cl)</a:t>
            </a:r>
          </a:p>
          <a:p>
            <a:r>
              <a:rPr lang="nl-NL" dirty="0"/>
              <a:t>4. Je ziet dan vier getallen staan. Bij twee staat er niet en bi de twee andere staat er nog hoe vaak het in de natuur voorkomt.</a:t>
            </a:r>
          </a:p>
          <a:p>
            <a:r>
              <a:rPr lang="nl-NL" dirty="0"/>
              <a:t>5. De twee andere die gebruik je.</a:t>
            </a:r>
          </a:p>
          <a:p>
            <a:r>
              <a:rPr lang="nl-NL" dirty="0"/>
              <a:t>6. Je formule wordt dan (percentage natuur:100 x aantal u)+(percentage natuur:100 x aantal u)</a:t>
            </a:r>
          </a:p>
          <a:p>
            <a:r>
              <a:rPr lang="nl-NL" dirty="0"/>
              <a:t>7. Dit is dan je atoommassa. Deze moet overeenkomen de massa op het periodiek systeem(bijv. O=15.999). </a:t>
            </a:r>
          </a:p>
          <a:p>
            <a:endParaRPr lang="nl-NL" dirty="0"/>
          </a:p>
          <a:p>
            <a:endParaRPr lang="nl-NL" dirty="0"/>
          </a:p>
          <a:p>
            <a:endParaRPr lang="nl-NL" dirty="0"/>
          </a:p>
        </p:txBody>
      </p:sp>
    </p:spTree>
    <p:extLst>
      <p:ext uri="{BB962C8B-B14F-4D97-AF65-F5344CB8AC3E}">
        <p14:creationId xmlns:p14="http://schemas.microsoft.com/office/powerpoint/2010/main" val="72632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Relatieve molecuulmassa(M</a:t>
            </a:r>
            <a:r>
              <a:rPr lang="nl-NL" sz="1600" dirty="0"/>
              <a:t>r</a:t>
            </a:r>
            <a:r>
              <a:rPr lang="nl-NL" dirty="0"/>
              <a:t>)</a:t>
            </a:r>
          </a:p>
        </p:txBody>
      </p:sp>
      <p:sp>
        <p:nvSpPr>
          <p:cNvPr id="3" name="Tijdelijke aanduiding voor inhoud 2"/>
          <p:cNvSpPr>
            <a:spLocks noGrp="1"/>
          </p:cNvSpPr>
          <p:nvPr>
            <p:ph idx="1"/>
          </p:nvPr>
        </p:nvSpPr>
        <p:spPr/>
        <p:txBody>
          <a:bodyPr/>
          <a:lstStyle/>
          <a:p>
            <a:r>
              <a:rPr lang="nl-NL" dirty="0"/>
              <a:t>Relatieve molecuulmassa heeft als eenheid unit(u)</a:t>
            </a:r>
          </a:p>
          <a:p>
            <a:r>
              <a:rPr lang="nl-NL" dirty="0"/>
              <a:t>Mr=alle atoommassa’s bij elkaar opgeteld.</a:t>
            </a:r>
          </a:p>
          <a:p>
            <a:endParaRPr lang="nl-NL" dirty="0"/>
          </a:p>
        </p:txBody>
      </p:sp>
    </p:spTree>
    <p:extLst>
      <p:ext uri="{BB962C8B-B14F-4D97-AF65-F5344CB8AC3E}">
        <p14:creationId xmlns:p14="http://schemas.microsoft.com/office/powerpoint/2010/main" val="409125109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3351</TotalTime>
  <Words>996</Words>
  <Application>Microsoft Office PowerPoint</Application>
  <PresentationFormat>Breedbeeld</PresentationFormat>
  <Paragraphs>113</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Cambria Math</vt:lpstr>
      <vt:lpstr>Wingdings</vt:lpstr>
      <vt:lpstr>Kantoorthema</vt:lpstr>
      <vt:lpstr>Hoofdstuk 1</vt:lpstr>
      <vt:lpstr>PowerPoint-presentatie</vt:lpstr>
      <vt:lpstr>PowerPoint-presentatie</vt:lpstr>
      <vt:lpstr>PowerPoint-presentatie</vt:lpstr>
      <vt:lpstr>Atoomnummer </vt:lpstr>
      <vt:lpstr>Massagetal </vt:lpstr>
      <vt:lpstr>Isotopen</vt:lpstr>
      <vt:lpstr>Atoommassa(A/Mw)</vt:lpstr>
      <vt:lpstr>Relatieve molecuulmassa(Mr)</vt:lpstr>
      <vt:lpstr>De mol(chemische hoeveelheid) </vt:lpstr>
      <vt:lpstr>Constante van Avogadro(Avocado)</vt:lpstr>
      <vt:lpstr>N(aantal deeltjes)</vt:lpstr>
      <vt:lpstr>Molaire massa</vt:lpstr>
      <vt:lpstr>massa</vt:lpstr>
      <vt:lpstr>N=aantal deeltjes</vt:lpstr>
      <vt:lpstr>Gehalte=concentratie</vt:lpstr>
      <vt:lpstr>formules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Hoofdstuk 1</dc:title>
  <dc:creator>Puck Kroon</dc:creator>
  <cp:lastModifiedBy>Puck Kroon</cp:lastModifiedBy>
  <cp:revision>38</cp:revision>
  <dcterms:created xsi:type="dcterms:W3CDTF">2017-09-11T13:21:47Z</dcterms:created>
  <dcterms:modified xsi:type="dcterms:W3CDTF">2018-01-12T10:12:27Z</dcterms:modified>
</cp:coreProperties>
</file>