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7" r:id="rId3"/>
    <p:sldId id="258" r:id="rId4"/>
    <p:sldId id="259" r:id="rId5"/>
    <p:sldId id="260" r:id="rId6"/>
    <p:sldId id="263" r:id="rId7"/>
    <p:sldId id="280" r:id="rId8"/>
    <p:sldId id="265" r:id="rId9"/>
    <p:sldId id="282" r:id="rId10"/>
    <p:sldId id="266" r:id="rId11"/>
    <p:sldId id="267" r:id="rId12"/>
    <p:sldId id="268" r:id="rId13"/>
    <p:sldId id="269" r:id="rId14"/>
    <p:sldId id="261" r:id="rId15"/>
    <p:sldId id="270" r:id="rId16"/>
    <p:sldId id="271" r:id="rId17"/>
    <p:sldId id="272" r:id="rId18"/>
    <p:sldId id="273" r:id="rId19"/>
    <p:sldId id="274" r:id="rId20"/>
    <p:sldId id="275" r:id="rId21"/>
    <p:sldId id="276" r:id="rId22"/>
    <p:sldId id="262" r:id="rId23"/>
    <p:sldId id="277" r:id="rId24"/>
    <p:sldId id="278" r:id="rId25"/>
    <p:sldId id="279"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9484E53D-1DE4-4BFE-AAEE-7EE957339B02}">
          <p14:sldIdLst>
            <p14:sldId id="256"/>
            <p14:sldId id="257"/>
            <p14:sldId id="258"/>
            <p14:sldId id="259"/>
            <p14:sldId id="260"/>
            <p14:sldId id="263"/>
            <p14:sldId id="280"/>
            <p14:sldId id="265"/>
            <p14:sldId id="282"/>
            <p14:sldId id="266"/>
            <p14:sldId id="267"/>
            <p14:sldId id="268"/>
            <p14:sldId id="269"/>
            <p14:sldId id="261"/>
            <p14:sldId id="270"/>
            <p14:sldId id="271"/>
            <p14:sldId id="272"/>
            <p14:sldId id="273"/>
            <p14:sldId id="274"/>
            <p14:sldId id="275"/>
            <p14:sldId id="276"/>
            <p14:sldId id="262"/>
            <p14:sldId id="277"/>
            <p14:sldId id="278"/>
            <p14:sldId id="279"/>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58496-0980-4AD3-9116-DCADCE2F855F}" type="datetimeFigureOut">
              <a:rPr lang="nl-NL"/>
              <a:t>10-5-2017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E40EF7-10CF-43CF-AF65-B4BB9B5D4BA1}" type="slidenum">
              <a:rPr lang="nl-NL"/>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a:t>
            </a:fld>
            <a:endParaRPr lang="nl-NL"/>
          </a:p>
        </p:txBody>
      </p:sp>
    </p:spTree>
    <p:extLst>
      <p:ext uri="{BB962C8B-B14F-4D97-AF65-F5344CB8AC3E}">
        <p14:creationId xmlns:p14="http://schemas.microsoft.com/office/powerpoint/2010/main" val="3428735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14</a:t>
            </a:fld>
            <a:endParaRPr lang="nl-NL"/>
          </a:p>
        </p:txBody>
      </p:sp>
    </p:spTree>
    <p:extLst>
      <p:ext uri="{BB962C8B-B14F-4D97-AF65-F5344CB8AC3E}">
        <p14:creationId xmlns:p14="http://schemas.microsoft.com/office/powerpoint/2010/main" val="293869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15</a:t>
            </a:fld>
            <a:endParaRPr lang="nl-NL"/>
          </a:p>
        </p:txBody>
      </p:sp>
    </p:spTree>
    <p:extLst>
      <p:ext uri="{BB962C8B-B14F-4D97-AF65-F5344CB8AC3E}">
        <p14:creationId xmlns:p14="http://schemas.microsoft.com/office/powerpoint/2010/main" val="1894062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16</a:t>
            </a:fld>
            <a:endParaRPr lang="nl-NL"/>
          </a:p>
        </p:txBody>
      </p:sp>
    </p:spTree>
    <p:extLst>
      <p:ext uri="{BB962C8B-B14F-4D97-AF65-F5344CB8AC3E}">
        <p14:creationId xmlns:p14="http://schemas.microsoft.com/office/powerpoint/2010/main" val="743826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17</a:t>
            </a:fld>
            <a:endParaRPr lang="nl-NL"/>
          </a:p>
        </p:txBody>
      </p:sp>
    </p:spTree>
    <p:extLst>
      <p:ext uri="{BB962C8B-B14F-4D97-AF65-F5344CB8AC3E}">
        <p14:creationId xmlns:p14="http://schemas.microsoft.com/office/powerpoint/2010/main" val="510008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18</a:t>
            </a:fld>
            <a:endParaRPr lang="nl-NL"/>
          </a:p>
        </p:txBody>
      </p:sp>
    </p:spTree>
    <p:extLst>
      <p:ext uri="{BB962C8B-B14F-4D97-AF65-F5344CB8AC3E}">
        <p14:creationId xmlns:p14="http://schemas.microsoft.com/office/powerpoint/2010/main" val="343281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19</a:t>
            </a:fld>
            <a:endParaRPr lang="nl-NL"/>
          </a:p>
        </p:txBody>
      </p:sp>
    </p:spTree>
    <p:extLst>
      <p:ext uri="{BB962C8B-B14F-4D97-AF65-F5344CB8AC3E}">
        <p14:creationId xmlns:p14="http://schemas.microsoft.com/office/powerpoint/2010/main" val="723753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20</a:t>
            </a:fld>
            <a:endParaRPr lang="nl-NL"/>
          </a:p>
        </p:txBody>
      </p:sp>
    </p:spTree>
    <p:extLst>
      <p:ext uri="{BB962C8B-B14F-4D97-AF65-F5344CB8AC3E}">
        <p14:creationId xmlns:p14="http://schemas.microsoft.com/office/powerpoint/2010/main" val="2484628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21</a:t>
            </a:fld>
            <a:endParaRPr lang="nl-NL"/>
          </a:p>
        </p:txBody>
      </p:sp>
    </p:spTree>
    <p:extLst>
      <p:ext uri="{BB962C8B-B14F-4D97-AF65-F5344CB8AC3E}">
        <p14:creationId xmlns:p14="http://schemas.microsoft.com/office/powerpoint/2010/main" val="304181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22</a:t>
            </a:fld>
            <a:endParaRPr lang="nl-NL"/>
          </a:p>
        </p:txBody>
      </p:sp>
    </p:spTree>
    <p:extLst>
      <p:ext uri="{BB962C8B-B14F-4D97-AF65-F5344CB8AC3E}">
        <p14:creationId xmlns:p14="http://schemas.microsoft.com/office/powerpoint/2010/main" val="1181492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23</a:t>
            </a:fld>
            <a:endParaRPr lang="nl-NL"/>
          </a:p>
        </p:txBody>
      </p:sp>
    </p:spTree>
    <p:extLst>
      <p:ext uri="{BB962C8B-B14F-4D97-AF65-F5344CB8AC3E}">
        <p14:creationId xmlns:p14="http://schemas.microsoft.com/office/powerpoint/2010/main" val="1826968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6</a:t>
            </a:fld>
            <a:endParaRPr lang="nl-NL"/>
          </a:p>
        </p:txBody>
      </p:sp>
    </p:spTree>
    <p:extLst>
      <p:ext uri="{BB962C8B-B14F-4D97-AF65-F5344CB8AC3E}">
        <p14:creationId xmlns:p14="http://schemas.microsoft.com/office/powerpoint/2010/main" val="167877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24</a:t>
            </a:fld>
            <a:endParaRPr lang="nl-NL"/>
          </a:p>
        </p:txBody>
      </p:sp>
    </p:spTree>
    <p:extLst>
      <p:ext uri="{BB962C8B-B14F-4D97-AF65-F5344CB8AC3E}">
        <p14:creationId xmlns:p14="http://schemas.microsoft.com/office/powerpoint/2010/main" val="371250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25</a:t>
            </a:fld>
            <a:endParaRPr lang="nl-NL"/>
          </a:p>
        </p:txBody>
      </p:sp>
    </p:spTree>
    <p:extLst>
      <p:ext uri="{BB962C8B-B14F-4D97-AF65-F5344CB8AC3E}">
        <p14:creationId xmlns:p14="http://schemas.microsoft.com/office/powerpoint/2010/main" val="386481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26</a:t>
            </a:fld>
            <a:endParaRPr lang="nl-NL"/>
          </a:p>
        </p:txBody>
      </p:sp>
    </p:spTree>
    <p:extLst>
      <p:ext uri="{BB962C8B-B14F-4D97-AF65-F5344CB8AC3E}">
        <p14:creationId xmlns:p14="http://schemas.microsoft.com/office/powerpoint/2010/main" val="198247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7</a:t>
            </a:fld>
            <a:endParaRPr lang="nl-NL"/>
          </a:p>
        </p:txBody>
      </p:sp>
    </p:spTree>
    <p:extLst>
      <p:ext uri="{BB962C8B-B14F-4D97-AF65-F5344CB8AC3E}">
        <p14:creationId xmlns:p14="http://schemas.microsoft.com/office/powerpoint/2010/main" val="329491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8</a:t>
            </a:fld>
            <a:endParaRPr lang="nl-NL"/>
          </a:p>
        </p:txBody>
      </p:sp>
    </p:spTree>
    <p:extLst>
      <p:ext uri="{BB962C8B-B14F-4D97-AF65-F5344CB8AC3E}">
        <p14:creationId xmlns:p14="http://schemas.microsoft.com/office/powerpoint/2010/main" val="145773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9</a:t>
            </a:fld>
            <a:endParaRPr lang="nl-NL"/>
          </a:p>
        </p:txBody>
      </p:sp>
    </p:spTree>
    <p:extLst>
      <p:ext uri="{BB962C8B-B14F-4D97-AF65-F5344CB8AC3E}">
        <p14:creationId xmlns:p14="http://schemas.microsoft.com/office/powerpoint/2010/main" val="1264108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10</a:t>
            </a:fld>
            <a:endParaRPr lang="nl-NL"/>
          </a:p>
        </p:txBody>
      </p:sp>
    </p:spTree>
    <p:extLst>
      <p:ext uri="{BB962C8B-B14F-4D97-AF65-F5344CB8AC3E}">
        <p14:creationId xmlns:p14="http://schemas.microsoft.com/office/powerpoint/2010/main" val="1399254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11</a:t>
            </a:fld>
            <a:endParaRPr lang="nl-NL"/>
          </a:p>
        </p:txBody>
      </p:sp>
    </p:spTree>
    <p:extLst>
      <p:ext uri="{BB962C8B-B14F-4D97-AF65-F5344CB8AC3E}">
        <p14:creationId xmlns:p14="http://schemas.microsoft.com/office/powerpoint/2010/main" val="326668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12</a:t>
            </a:fld>
            <a:endParaRPr lang="nl-NL"/>
          </a:p>
        </p:txBody>
      </p:sp>
    </p:spTree>
    <p:extLst>
      <p:ext uri="{BB962C8B-B14F-4D97-AF65-F5344CB8AC3E}">
        <p14:creationId xmlns:p14="http://schemas.microsoft.com/office/powerpoint/2010/main" val="2964190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4E40EF7-10CF-43CF-AF65-B4BB9B5D4BA1}" type="slidenum">
              <a:rPr lang="nl-NL"/>
              <a:t>13</a:t>
            </a:fld>
            <a:endParaRPr lang="nl-NL"/>
          </a:p>
        </p:txBody>
      </p:sp>
    </p:spTree>
    <p:extLst>
      <p:ext uri="{BB962C8B-B14F-4D97-AF65-F5344CB8AC3E}">
        <p14:creationId xmlns:p14="http://schemas.microsoft.com/office/powerpoint/2010/main" val="929972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nl-NL"/>
              <a:t>Klik om de stijl te bewerken</a:t>
            </a:r>
            <a:endParaRPr lang="en-US"/>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FBAA21E6-D5E4-4E3C-A29B-6B4C5B5F7F31}" type="datetimeFigureOut">
              <a:rPr lang="nl-NL" smtClean="0"/>
              <a:t>10-5-2017</a:t>
            </a:fld>
            <a:endParaRPr lang="nl-NL"/>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nl-NL"/>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A3C72A27-85A8-4AC9-918E-9DF52DF7B440}" type="slidenum">
              <a:rPr lang="nl-NL" smtClean="0"/>
              <a:t>‹nr.›</a:t>
            </a:fld>
            <a:endParaRPr lang="nl-NL"/>
          </a:p>
        </p:txBody>
      </p:sp>
    </p:spTree>
    <p:extLst>
      <p:ext uri="{BB962C8B-B14F-4D97-AF65-F5344CB8AC3E}">
        <p14:creationId xmlns:p14="http://schemas.microsoft.com/office/powerpoint/2010/main" val="30075017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BAA21E6-D5E4-4E3C-A29B-6B4C5B5F7F31}" type="datetimeFigureOut">
              <a:rPr lang="nl-NL" smtClean="0"/>
              <a:t>10-5-2017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1874678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FBAA21E6-D5E4-4E3C-A29B-6B4C5B5F7F31}" type="datetimeFigureOut">
              <a:rPr lang="nl-NL" smtClean="0"/>
              <a:t>10-5-2017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275291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BAA21E6-D5E4-4E3C-A29B-6B4C5B5F7F31}" type="datetimeFigureOut">
              <a:rPr lang="nl-NL" smtClean="0"/>
              <a:t>10-5-2017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15626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nl-NL"/>
              <a:t>Klik om de stijl te bewerken</a:t>
            </a:r>
            <a:endParaRPr lang="en-US"/>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FBAA21E6-D5E4-4E3C-A29B-6B4C5B5F7F31}" type="datetimeFigureOut">
              <a:rPr lang="nl-NL" smtClean="0"/>
              <a:t>10-5-2017</a:t>
            </a:fld>
            <a:endParaRPr lang="nl-NL"/>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nl-NL"/>
          </a:p>
        </p:txBody>
      </p:sp>
      <p:sp>
        <p:nvSpPr>
          <p:cNvPr id="6" name="Slide Number Placeholder 5"/>
          <p:cNvSpPr>
            <a:spLocks noGrp="1"/>
          </p:cNvSpPr>
          <p:nvPr>
            <p:ph type="sldNum" sz="quarter" idx="12"/>
          </p:nvPr>
        </p:nvSpPr>
        <p:spPr>
          <a:xfrm>
            <a:off x="8604504" y="5211060"/>
            <a:ext cx="2112264" cy="228600"/>
          </a:xfrm>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29223029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BAA21E6-D5E4-4E3C-A29B-6B4C5B5F7F31}" type="datetimeFigureOut">
              <a:rPr lang="nl-NL" smtClean="0"/>
              <a:t>10-5-2017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3585506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FBAA21E6-D5E4-4E3C-A29B-6B4C5B5F7F31}" type="datetimeFigureOut">
              <a:rPr lang="nl-NL" smtClean="0"/>
              <a:t>10-5-2017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230520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FBAA21E6-D5E4-4E3C-A29B-6B4C5B5F7F31}" type="datetimeFigureOut">
              <a:rPr lang="nl-NL" smtClean="0"/>
              <a:t>10-5-2017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356242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A21E6-D5E4-4E3C-A29B-6B4C5B5F7F31}" type="datetimeFigureOut">
              <a:rPr lang="nl-NL" smtClean="0"/>
              <a:t>10-5-2017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A3C72A27-85A8-4AC9-918E-9DF52DF7B440}" type="slidenum">
              <a:rPr lang="nl-NL" smtClean="0"/>
              <a:t>‹nr.›</a:t>
            </a:fld>
            <a:endParaRPr lang="nl-NL"/>
          </a:p>
        </p:txBody>
      </p:sp>
    </p:spTree>
    <p:extLst>
      <p:ext uri="{BB962C8B-B14F-4D97-AF65-F5344CB8AC3E}">
        <p14:creationId xmlns:p14="http://schemas.microsoft.com/office/powerpoint/2010/main" val="1666383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nl-NL"/>
              <a:t>Klik om de stijl te bewerken</a:t>
            </a:r>
            <a:endParaRPr lang="en-US"/>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8" name="Date Placeholder 7"/>
          <p:cNvSpPr>
            <a:spLocks noGrp="1"/>
          </p:cNvSpPr>
          <p:nvPr>
            <p:ph type="dt" sz="half" idx="10"/>
          </p:nvPr>
        </p:nvSpPr>
        <p:spPr/>
        <p:txBody>
          <a:bodyPr/>
          <a:lstStyle/>
          <a:p>
            <a:fld id="{FBAA21E6-D5E4-4E3C-A29B-6B4C5B5F7F31}" type="datetimeFigureOut">
              <a:rPr lang="nl-NL" smtClean="0"/>
              <a:t>10-5-2017</a:t>
            </a:fld>
            <a:endParaRPr lang="nl-NL"/>
          </a:p>
        </p:txBody>
      </p:sp>
      <p:sp>
        <p:nvSpPr>
          <p:cNvPr id="9" name="Footer Placeholder 8"/>
          <p:cNvSpPr>
            <a:spLocks noGrp="1"/>
          </p:cNvSpPr>
          <p:nvPr>
            <p:ph type="ftr" sz="quarter" idx="11"/>
          </p:nvPr>
        </p:nvSpPr>
        <p:spPr/>
        <p:txBody>
          <a:bodyPr/>
          <a:lstStyle>
            <a:lvl1pPr algn="r">
              <a:defRPr/>
            </a:lvl1pPr>
          </a:lstStyle>
          <a:p>
            <a:endParaRPr lang="nl-NL"/>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A3C72A27-85A8-4AC9-918E-9DF52DF7B440}" type="slidenum">
              <a:rPr lang="nl-NL" smtClean="0"/>
              <a:t>‹nr.›</a:t>
            </a:fld>
            <a:endParaRPr lang="nl-NL"/>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91433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nl-NL"/>
              <a:t>Klik om de stijl te bewerken</a:t>
            </a:r>
            <a:endParaRPr lang="en-US"/>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BAA21E6-D5E4-4E3C-A29B-6B4C5B5F7F31}" type="datetimeFigureOut">
              <a:rPr lang="nl-NL" smtClean="0"/>
              <a:t>10-5-2017</a:t>
            </a:fld>
            <a:endParaRPr lang="nl-NL"/>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nl-NL"/>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A3C72A27-85A8-4AC9-918E-9DF52DF7B440}" type="slidenum">
              <a:rPr lang="nl-NL" smtClean="0"/>
              <a:t>‹nr.›</a:t>
            </a:fld>
            <a:endParaRPr lang="nl-NL"/>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1586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nl-NL"/>
              <a:t>Klik om de stijl te bewerken</a:t>
            </a:r>
            <a:endParaRPr lang="en-US"/>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FBAA21E6-D5E4-4E3C-A29B-6B4C5B5F7F31}" type="datetimeFigureOut">
              <a:rPr lang="nl-NL" smtClean="0"/>
              <a:t>10-5-2017</a:t>
            </a:fld>
            <a:endParaRPr lang="nl-NL"/>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nl-NL"/>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A3C72A27-85A8-4AC9-918E-9DF52DF7B440}" type="slidenum">
              <a:rPr lang="nl-NL" smtClean="0"/>
              <a:t>‹nr.›</a:t>
            </a:fld>
            <a:endParaRPr lang="nl-NL"/>
          </a:p>
        </p:txBody>
      </p:sp>
    </p:spTree>
    <p:extLst>
      <p:ext uri="{BB962C8B-B14F-4D97-AF65-F5344CB8AC3E}">
        <p14:creationId xmlns:p14="http://schemas.microsoft.com/office/powerpoint/2010/main" val="15585606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gebedshuizen</a:t>
            </a:r>
          </a:p>
        </p:txBody>
      </p:sp>
      <p:sp>
        <p:nvSpPr>
          <p:cNvPr id="3" name="Ondertitel 2"/>
          <p:cNvSpPr>
            <a:spLocks noGrp="1"/>
          </p:cNvSpPr>
          <p:nvPr>
            <p:ph type="subTitle" idx="1"/>
          </p:nvPr>
        </p:nvSpPr>
        <p:spPr>
          <a:xfrm>
            <a:off x="1561708" y="4806754"/>
            <a:ext cx="9068194" cy="624229"/>
          </a:xfrm>
        </p:spPr>
        <p:txBody>
          <a:bodyPr vert="horz" lIns="91440" tIns="45720" rIns="91440" bIns="45720" rtlCol="0" anchor="t">
            <a:normAutofit fontScale="85000" lnSpcReduction="20000"/>
          </a:bodyPr>
          <a:lstStyle/>
          <a:p>
            <a:r>
              <a:rPr lang="nl-NL" err="1"/>
              <a:t>Madelaine</a:t>
            </a:r>
            <a:r>
              <a:rPr lang="nl-NL"/>
              <a:t> kersten &amp; Julia </a:t>
            </a:r>
            <a:r>
              <a:rPr lang="nl-NL" err="1"/>
              <a:t>Hordijk</a:t>
            </a:r>
            <a:endParaRPr lang="nl-NL"/>
          </a:p>
          <a:p>
            <a:r>
              <a:rPr lang="nl-NL"/>
              <a:t>10-5-2017</a:t>
            </a:r>
          </a:p>
          <a:p>
            <a:r>
              <a:rPr lang="nl-NL"/>
              <a:t>T3C</a:t>
            </a:r>
          </a:p>
        </p:txBody>
      </p:sp>
    </p:spTree>
    <p:extLst>
      <p:ext uri="{BB962C8B-B14F-4D97-AF65-F5344CB8AC3E}">
        <p14:creationId xmlns:p14="http://schemas.microsoft.com/office/powerpoint/2010/main" val="30517185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00100" y="549275"/>
            <a:ext cx="4229007" cy="5632311"/>
          </a:xfrm>
          <a:prstGeom prst="rect">
            <a:avLst/>
          </a:prstGeom>
        </p:spPr>
        <p:txBody>
          <a:bodyPr rtlCol="0">
            <a:spAutoFit/>
          </a:bodyPr>
          <a:lstStyle/>
          <a:p>
            <a:pPr marL="285750" indent="-285750">
              <a:buFont typeface="Arial" panose="020B0604020202020204" pitchFamily="34" charset="0"/>
              <a:buChar char="•"/>
            </a:pPr>
            <a:r>
              <a:rPr lang="nl-NL" b="1">
                <a:cs typeface="Segoe UI"/>
              </a:rPr>
              <a:t>Knielbank</a:t>
            </a:r>
            <a:r>
              <a:rPr lang="nl-NL">
                <a:cs typeface="Segoe UI"/>
              </a:rPr>
              <a:t> </a:t>
            </a:r>
          </a:p>
          <a:p>
            <a:endParaRPr lang="nl-NL">
              <a:cs typeface="Segoe UI"/>
            </a:endParaRPr>
          </a:p>
          <a:p>
            <a:r>
              <a:rPr lang="nl-NL">
                <a:cs typeface="Segoe UI"/>
              </a:rPr>
              <a:t>De gelovigen zitten op banken met daarvoor een knielbank. In oude kerken worden ook alleen knielbanken gebruikt. </a:t>
            </a:r>
          </a:p>
          <a:p>
            <a:endParaRPr lang="nl-NL">
              <a:cs typeface="Segoe UI"/>
            </a:endParaRPr>
          </a:p>
          <a:p>
            <a:endParaRPr lang="nl-NL">
              <a:cs typeface="Segoe UI"/>
            </a:endParaRPr>
          </a:p>
          <a:p>
            <a:endParaRPr lang="nl-NL">
              <a:cs typeface="Segoe UI"/>
            </a:endParaRPr>
          </a:p>
          <a:p>
            <a:pPr marL="285750" indent="-285750">
              <a:buFont typeface="Arial" panose="020B0604020202020204" pitchFamily="34" charset="0"/>
              <a:buChar char="•"/>
            </a:pPr>
            <a:r>
              <a:rPr lang="nl-NL" b="1">
                <a:cs typeface="Segoe UI"/>
              </a:rPr>
              <a:t>Biechtstoel</a:t>
            </a:r>
          </a:p>
          <a:p>
            <a:endParaRPr lang="nl-NL">
              <a:cs typeface="Segoe UI"/>
            </a:endParaRPr>
          </a:p>
          <a:p>
            <a:r>
              <a:rPr lang="nl-NL">
                <a:cs typeface="Segoe UI"/>
              </a:rPr>
              <a:t>Een biechtstoel is een hokje in de kerk met twee deurtjes, de ene voor de priester, de andere voor de gelovige. Ze zitten naast elkaar maar worden gescheiden door een hekje of gordijn. Er zijn speciale biechtstoelen waar ze elkaar niet kunnen zien. In een biechtstoel biecht de gelovige zijn zonden op.</a:t>
            </a:r>
            <a:r>
              <a:rPr lang="nl-NL"/>
              <a:t> </a:t>
            </a:r>
          </a:p>
        </p:txBody>
      </p:sp>
      <p:pic>
        <p:nvPicPr>
          <p:cNvPr id="3" name="Afbeelding 3"/>
          <p:cNvPicPr>
            <a:picLocks noChangeAspect="1"/>
          </p:cNvPicPr>
          <p:nvPr/>
        </p:nvPicPr>
        <p:blipFill>
          <a:blip r:embed="rId3"/>
          <a:stretch>
            <a:fillRect/>
          </a:stretch>
        </p:blipFill>
        <p:spPr>
          <a:xfrm>
            <a:off x="7048500" y="349564"/>
            <a:ext cx="3374424" cy="2544449"/>
          </a:xfrm>
          <a:prstGeom prst="rect">
            <a:avLst/>
          </a:prstGeom>
        </p:spPr>
      </p:pic>
      <p:pic>
        <p:nvPicPr>
          <p:cNvPr id="5" name="Afbeelding 5"/>
          <p:cNvPicPr>
            <a:picLocks noChangeAspect="1"/>
          </p:cNvPicPr>
          <p:nvPr/>
        </p:nvPicPr>
        <p:blipFill>
          <a:blip r:embed="rId4"/>
          <a:stretch>
            <a:fillRect/>
          </a:stretch>
        </p:blipFill>
        <p:spPr>
          <a:xfrm>
            <a:off x="7019925" y="3228975"/>
            <a:ext cx="3391547" cy="3391547"/>
          </a:xfrm>
          <a:prstGeom prst="rect">
            <a:avLst/>
          </a:prstGeom>
        </p:spPr>
      </p:pic>
    </p:spTree>
    <p:extLst>
      <p:ext uri="{BB962C8B-B14F-4D97-AF65-F5344CB8AC3E}">
        <p14:creationId xmlns:p14="http://schemas.microsoft.com/office/powerpoint/2010/main" val="639850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009650" y="1237787"/>
            <a:ext cx="5911048" cy="5355312"/>
          </a:xfrm>
          <a:prstGeom prst="rect">
            <a:avLst/>
          </a:prstGeom>
        </p:spPr>
        <p:txBody>
          <a:bodyPr rtlCol="0" anchor="t">
            <a:spAutoFit/>
          </a:bodyPr>
          <a:lstStyle/>
          <a:p>
            <a:pPr marL="285750" indent="-285750">
              <a:buFont typeface="Arial" panose="020B0604020202020204" pitchFamily="34" charset="0"/>
              <a:buChar char="•"/>
            </a:pPr>
            <a:r>
              <a:rPr lang="nl-NL" b="1">
                <a:cs typeface="Segoe UI"/>
              </a:rPr>
              <a:t>Doopvont</a:t>
            </a:r>
            <a:r>
              <a:rPr lang="nl-NL">
                <a:cs typeface="Segoe UI"/>
              </a:rPr>
              <a:t> </a:t>
            </a:r>
          </a:p>
          <a:p>
            <a:r>
              <a:rPr lang="nl-NL">
                <a:cs typeface="Segoe UI"/>
              </a:rPr>
              <a:t>Een bekken met water. Door een handje water over het hoofd te gieten wordt een kind of volwassene door de priester gedoopt.</a:t>
            </a:r>
          </a:p>
          <a:p>
            <a:endParaRPr lang="nl-NL">
              <a:cs typeface="Segoe UI"/>
            </a:endParaRPr>
          </a:p>
          <a:p>
            <a:pPr marL="285750" indent="-285750">
              <a:buFont typeface="Arial" panose="020B0604020202020204" pitchFamily="34" charset="0"/>
              <a:buChar char="•"/>
            </a:pPr>
            <a:r>
              <a:rPr lang="nl-NL" b="1">
                <a:cs typeface="Segoe UI"/>
              </a:rPr>
              <a:t>Orgel</a:t>
            </a:r>
            <a:r>
              <a:rPr lang="nl-NL">
                <a:cs typeface="Segoe UI"/>
              </a:rPr>
              <a:t> </a:t>
            </a:r>
          </a:p>
          <a:p>
            <a:endParaRPr lang="nl-NL">
              <a:latin typeface="Segoe UI"/>
              <a:cs typeface="Segoe UI"/>
            </a:endParaRPr>
          </a:p>
          <a:p>
            <a:pPr marL="285750" indent="-285750">
              <a:buFont typeface="Arial" panose="020B0604020202020204" pitchFamily="34" charset="0"/>
              <a:buChar char="•"/>
            </a:pPr>
            <a:r>
              <a:rPr lang="nl-NL" b="1">
                <a:cs typeface="Segoe UI"/>
              </a:rPr>
              <a:t>Wijwater</a:t>
            </a:r>
            <a:r>
              <a:rPr lang="nl-NL">
                <a:cs typeface="Segoe UI"/>
              </a:rPr>
              <a:t> (afbeelding)</a:t>
            </a:r>
          </a:p>
          <a:p>
            <a:r>
              <a:rPr lang="nl-NL">
                <a:cs typeface="Segoe UI"/>
              </a:rPr>
              <a:t>In grote kerken staat bij de ingang een bak met wijwater die de gelovigen kunnen aanraken.</a:t>
            </a:r>
          </a:p>
          <a:p>
            <a:endParaRPr lang="nl-NL">
              <a:cs typeface="Segoe UI"/>
            </a:endParaRPr>
          </a:p>
          <a:p>
            <a:pPr marL="285750" indent="-285750">
              <a:buFont typeface="Arial" panose="020B0604020202020204" pitchFamily="34" charset="0"/>
              <a:buChar char="•"/>
            </a:pPr>
            <a:r>
              <a:rPr lang="nl-NL" b="1">
                <a:cs typeface="Segoe UI"/>
              </a:rPr>
              <a:t>Versieringen</a:t>
            </a:r>
            <a:r>
              <a:rPr lang="nl-NL">
                <a:cs typeface="Segoe UI"/>
              </a:rPr>
              <a:t> </a:t>
            </a:r>
          </a:p>
          <a:p>
            <a:r>
              <a:rPr lang="nl-NL">
                <a:cs typeface="Segoe UI"/>
              </a:rPr>
              <a:t>De kerk is meestal versierd met heiligenbeelden, glas in lood- en wandversieringen. Het zijn vaak afbeeldingen van het leven en de dood van Jezus. </a:t>
            </a:r>
          </a:p>
          <a:p>
            <a:endParaRPr lang="nl-NL">
              <a:cs typeface="Segoe UI"/>
            </a:endParaRPr>
          </a:p>
          <a:p>
            <a:pPr marL="285750" indent="-285750">
              <a:buFont typeface="Arial" panose="020B0604020202020204" pitchFamily="34" charset="0"/>
              <a:buChar char="•"/>
            </a:pPr>
            <a:r>
              <a:rPr lang="nl-NL">
                <a:cs typeface="Segoe UI"/>
              </a:rPr>
              <a:t>Er staan </a:t>
            </a:r>
            <a:r>
              <a:rPr lang="nl-NL" b="1">
                <a:cs typeface="Segoe UI"/>
              </a:rPr>
              <a:t>collecteschalen</a:t>
            </a:r>
            <a:r>
              <a:rPr lang="nl-NL">
                <a:cs typeface="Segoe UI"/>
              </a:rPr>
              <a:t> </a:t>
            </a:r>
          </a:p>
          <a:p>
            <a:endParaRPr lang="nl-NL">
              <a:latin typeface="Segoe UI"/>
              <a:cs typeface="Segoe UI"/>
            </a:endParaRPr>
          </a:p>
        </p:txBody>
      </p:sp>
      <p:pic>
        <p:nvPicPr>
          <p:cNvPr id="3" name="Afbeelding 3"/>
          <p:cNvPicPr>
            <a:picLocks noChangeAspect="1"/>
          </p:cNvPicPr>
          <p:nvPr/>
        </p:nvPicPr>
        <p:blipFill>
          <a:blip r:embed="rId3"/>
          <a:stretch>
            <a:fillRect/>
          </a:stretch>
        </p:blipFill>
        <p:spPr>
          <a:xfrm>
            <a:off x="6819900" y="4505325"/>
            <a:ext cx="4807258" cy="1660972"/>
          </a:xfrm>
          <a:prstGeom prst="rect">
            <a:avLst/>
          </a:prstGeom>
        </p:spPr>
      </p:pic>
      <p:pic>
        <p:nvPicPr>
          <p:cNvPr id="5" name="Afbeelding 5"/>
          <p:cNvPicPr>
            <a:picLocks noChangeAspect="1"/>
          </p:cNvPicPr>
          <p:nvPr/>
        </p:nvPicPr>
        <p:blipFill>
          <a:blip r:embed="rId4"/>
          <a:stretch>
            <a:fillRect/>
          </a:stretch>
        </p:blipFill>
        <p:spPr>
          <a:xfrm>
            <a:off x="6918325" y="990600"/>
            <a:ext cx="4617976" cy="3074307"/>
          </a:xfrm>
          <a:prstGeom prst="rect">
            <a:avLst/>
          </a:prstGeom>
        </p:spPr>
      </p:pic>
    </p:spTree>
    <p:extLst>
      <p:ext uri="{BB962C8B-B14F-4D97-AF65-F5344CB8AC3E}">
        <p14:creationId xmlns:p14="http://schemas.microsoft.com/office/powerpoint/2010/main" val="2501090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effectLst/>
        </p:spPr>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4"/>
          <p:cNvPicPr>
            <a:picLocks noChangeAspect="1"/>
          </p:cNvPicPr>
          <p:nvPr/>
        </p:nvPicPr>
        <p:blipFill rotWithShape="1">
          <a:blip r:embed="rId3"/>
          <a:srcRect l="18138" r="16150" b="-1"/>
          <a:stretch/>
        </p:blipFill>
        <p:spPr>
          <a:xfrm>
            <a:off x="727654" y="727628"/>
            <a:ext cx="5367165" cy="5415552"/>
          </a:xfrm>
          <a:prstGeom prst="rect">
            <a:avLst/>
          </a:prstGeom>
        </p:spPr>
      </p:pic>
      <p:sp>
        <p:nvSpPr>
          <p:cNvPr id="2" name="Tekstvak 1"/>
          <p:cNvSpPr txBox="1"/>
          <p:nvPr/>
        </p:nvSpPr>
        <p:spPr>
          <a:xfrm>
            <a:off x="7064082" y="642594"/>
            <a:ext cx="4472921" cy="137160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defTabSz="914400">
              <a:lnSpc>
                <a:spcPct val="80000"/>
              </a:lnSpc>
              <a:spcBef>
                <a:spcPct val="0"/>
              </a:spcBef>
            </a:pPr>
            <a:r>
              <a:rPr lang="en-US" sz="4800">
                <a:solidFill>
                  <a:schemeClr val="tx1">
                    <a:lumMod val="85000"/>
                    <a:lumOff val="15000"/>
                  </a:schemeClr>
                </a:solidFill>
                <a:latin typeface="+mj-lt"/>
              </a:rPr>
              <a:t>Protestantse Kerk</a:t>
            </a:r>
          </a:p>
        </p:txBody>
      </p:sp>
      <p:sp>
        <p:nvSpPr>
          <p:cNvPr id="3" name="Tekstvak 2"/>
          <p:cNvSpPr txBox="1"/>
          <p:nvPr/>
        </p:nvSpPr>
        <p:spPr>
          <a:xfrm>
            <a:off x="7064082" y="2103120"/>
            <a:ext cx="4472922" cy="3931920"/>
          </a:xfrm>
          <a:prstGeom prst="rect">
            <a:avLst/>
          </a:prstGeom>
        </p:spPr>
        <p:txBody>
          <a:bodyPr vert="horz" lIns="91440" tIns="45720" rIns="91440" bIns="45720" rtlCol="0">
            <a:normAutofit/>
          </a:bodyPr>
          <a:lstStyle/>
          <a:p>
            <a:pPr indent="-182880" defTabSz="914400">
              <a:buClr>
                <a:schemeClr val="tx1">
                  <a:lumMod val="85000"/>
                  <a:lumOff val="15000"/>
                </a:schemeClr>
              </a:buClr>
              <a:buFont typeface="Garamond" pitchFamily="18" charset="0"/>
              <a:buChar char="◦"/>
            </a:pPr>
            <a:r>
              <a:rPr lang="en-US" b="1"/>
              <a:t>Inrichting van het gebouw</a:t>
            </a:r>
            <a:r>
              <a:rPr lang="en-US"/>
              <a:t> </a:t>
            </a:r>
          </a:p>
          <a:p>
            <a:pPr indent="-182880" defTabSz="914400">
              <a:buClr>
                <a:schemeClr val="tx1">
                  <a:lumMod val="85000"/>
                  <a:lumOff val="15000"/>
                </a:schemeClr>
              </a:buClr>
              <a:buFont typeface="Garamond" pitchFamily="18" charset="0"/>
              <a:buChar char="◦"/>
            </a:pPr>
            <a:endParaRPr lang="en-US"/>
          </a:p>
          <a:p>
            <a:pPr marL="285750" indent="-182880" defTabSz="914400">
              <a:buClr>
                <a:schemeClr val="tx1">
                  <a:lumMod val="85000"/>
                  <a:lumOff val="15000"/>
                </a:schemeClr>
              </a:buClr>
              <a:buFont typeface="Garamond" pitchFamily="18" charset="0"/>
              <a:buChar char="◦"/>
            </a:pPr>
            <a:r>
              <a:rPr lang="en-US"/>
              <a:t>Het gebouw heeft een voorportaal met toegang tot de kerk. </a:t>
            </a:r>
          </a:p>
          <a:p>
            <a:pPr marL="285750" indent="-182880" defTabSz="914400">
              <a:buClr>
                <a:schemeClr val="tx1">
                  <a:lumMod val="85000"/>
                  <a:lumOff val="15000"/>
                </a:schemeClr>
              </a:buClr>
              <a:buFont typeface="Garamond" pitchFamily="18" charset="0"/>
              <a:buChar char="◦"/>
            </a:pPr>
            <a:endParaRPr lang="en-US"/>
          </a:p>
          <a:p>
            <a:pPr marL="285750" indent="-182880" defTabSz="914400">
              <a:buClr>
                <a:schemeClr val="tx1">
                  <a:lumMod val="85000"/>
                  <a:lumOff val="15000"/>
                </a:schemeClr>
              </a:buClr>
              <a:buFont typeface="Garamond" pitchFamily="18" charset="0"/>
              <a:buChar char="◦"/>
            </a:pPr>
            <a:r>
              <a:rPr lang="en-US"/>
              <a:t>De kerk is een grote, hoge ruimte met kerkbanken of stoelen. </a:t>
            </a:r>
          </a:p>
          <a:p>
            <a:pPr marL="285750" indent="-182880" defTabSz="914400">
              <a:buClr>
                <a:schemeClr val="tx1">
                  <a:lumMod val="85000"/>
                  <a:lumOff val="15000"/>
                </a:schemeClr>
              </a:buClr>
              <a:buFont typeface="Garamond" pitchFamily="18" charset="0"/>
              <a:buChar char="◦"/>
            </a:pPr>
            <a:endParaRPr lang="en-US"/>
          </a:p>
          <a:p>
            <a:pPr marL="285750" indent="-182880" defTabSz="914400">
              <a:buClr>
                <a:schemeClr val="tx1">
                  <a:lumMod val="85000"/>
                  <a:lumOff val="15000"/>
                </a:schemeClr>
              </a:buClr>
              <a:buFont typeface="Garamond" pitchFamily="18" charset="0"/>
              <a:buChar char="◦"/>
            </a:pPr>
            <a:r>
              <a:rPr lang="en-US"/>
              <a:t>Voorin de kerk staat een preekstoel voor de dominee, maar soms ook een gewone lezenaar.</a:t>
            </a:r>
          </a:p>
          <a:p>
            <a:pPr marL="285750" indent="-182880" defTabSz="914400">
              <a:buClr>
                <a:schemeClr val="tx1">
                  <a:lumMod val="85000"/>
                  <a:lumOff val="15000"/>
                </a:schemeClr>
              </a:buClr>
              <a:buFont typeface="Garamond" pitchFamily="18" charset="0"/>
              <a:buChar char="◦"/>
            </a:pPr>
            <a:endParaRPr lang="en-US"/>
          </a:p>
          <a:p>
            <a:pPr marL="285750" indent="-182880" defTabSz="914400">
              <a:buClr>
                <a:schemeClr val="tx1">
                  <a:lumMod val="85000"/>
                  <a:lumOff val="15000"/>
                </a:schemeClr>
              </a:buClr>
              <a:buFont typeface="Garamond" pitchFamily="18" charset="0"/>
              <a:buChar char="◦"/>
            </a:pPr>
            <a:r>
              <a:rPr lang="en-US"/>
              <a:t>Er zijn meestal aparte banken voor de diakenen en ouderlingen.</a:t>
            </a:r>
          </a:p>
          <a:p>
            <a:pPr marL="285750" indent="-182880" defTabSz="914400">
              <a:buClr>
                <a:schemeClr val="tx1">
                  <a:lumMod val="85000"/>
                  <a:lumOff val="15000"/>
                </a:schemeClr>
              </a:buClr>
              <a:buFont typeface="Garamond" pitchFamily="18" charset="0"/>
              <a:buChar char="◦"/>
            </a:pPr>
            <a:endParaRPr lang="en-US"/>
          </a:p>
        </p:txBody>
      </p:sp>
    </p:spTree>
    <p:extLst>
      <p:ext uri="{BB962C8B-B14F-4D97-AF65-F5344CB8AC3E}">
        <p14:creationId xmlns:p14="http://schemas.microsoft.com/office/powerpoint/2010/main" val="2611368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57225" y="1762125"/>
            <a:ext cx="4579398" cy="4247317"/>
          </a:xfrm>
          <a:prstGeom prst="rect">
            <a:avLst/>
          </a:prstGeom>
        </p:spPr>
        <p:txBody>
          <a:bodyPr rtlCol="0">
            <a:spAutoFit/>
          </a:bodyPr>
          <a:lstStyle/>
          <a:p>
            <a:pPr marL="285750" indent="-285750">
              <a:buFont typeface="Arial" panose="020B0604020202020204" pitchFamily="34" charset="0"/>
              <a:buChar char="•"/>
            </a:pPr>
            <a:r>
              <a:rPr lang="nl-NL">
                <a:solidFill>
                  <a:srgbClr val="222222"/>
                </a:solidFill>
                <a:cs typeface="Arial"/>
              </a:rPr>
              <a:t>Soms staat er een doopvont, soms wordt het doopvont alleen tijdens een doopdienst gebruikt.</a:t>
            </a:r>
            <a:r>
              <a:rPr lang="nl-NL">
                <a:solidFill>
                  <a:srgbClr val="000000"/>
                </a:solidFill>
                <a:cs typeface="Arial"/>
              </a:rPr>
              <a:t> </a:t>
            </a:r>
            <a:endParaRPr lang="nl-NL">
              <a:cs typeface="Arial"/>
            </a:endParaRPr>
          </a:p>
          <a:p>
            <a:pPr marL="285750" indent="-285750">
              <a:buFont typeface="Arial" panose="020B0604020202020204" pitchFamily="34" charset="0"/>
              <a:buChar char="•"/>
            </a:pPr>
            <a:endParaRPr lang="nl-NL">
              <a:solidFill>
                <a:srgbClr val="222222"/>
              </a:solidFill>
              <a:cs typeface="Arial"/>
            </a:endParaRPr>
          </a:p>
          <a:p>
            <a:pPr marL="285750" indent="-285750">
              <a:buFont typeface="Arial" panose="020B0604020202020204" pitchFamily="34" charset="0"/>
              <a:buChar char="•"/>
            </a:pPr>
            <a:r>
              <a:rPr lang="nl-NL">
                <a:solidFill>
                  <a:srgbClr val="222222"/>
                </a:solidFill>
                <a:cs typeface="Arial"/>
              </a:rPr>
              <a:t>Bijna alle kerken hebben een groot orgel.​</a:t>
            </a:r>
            <a:endParaRPr lang="nl-NL">
              <a:cs typeface="Arial"/>
            </a:endParaRPr>
          </a:p>
          <a:p>
            <a:pPr marL="285750" indent="-285750">
              <a:buFont typeface="Arial" panose="020B0604020202020204" pitchFamily="34" charset="0"/>
              <a:buChar char="•"/>
            </a:pPr>
            <a:endParaRPr lang="nl-NL">
              <a:solidFill>
                <a:srgbClr val="222222"/>
              </a:solidFill>
              <a:cs typeface="Arial"/>
            </a:endParaRPr>
          </a:p>
          <a:p>
            <a:pPr marL="285750" indent="-285750">
              <a:buFont typeface="Arial" panose="020B0604020202020204" pitchFamily="34" charset="0"/>
              <a:buChar char="•"/>
            </a:pPr>
            <a:r>
              <a:rPr lang="nl-NL">
                <a:solidFill>
                  <a:srgbClr val="222222"/>
                </a:solidFill>
                <a:cs typeface="Arial"/>
              </a:rPr>
              <a:t>Aan de muur hangen borden waarop de te zingen psalmen en gezangen staan. ​</a:t>
            </a:r>
          </a:p>
          <a:p>
            <a:pPr marL="285750" indent="-285750">
              <a:buFont typeface="Arial" panose="020B0604020202020204" pitchFamily="34" charset="0"/>
              <a:buChar char="•"/>
            </a:pPr>
            <a:endParaRPr lang="nl-NL">
              <a:solidFill>
                <a:srgbClr val="222222"/>
              </a:solidFill>
              <a:cs typeface="Arial"/>
            </a:endParaRPr>
          </a:p>
          <a:p>
            <a:pPr marL="285750" indent="-285750">
              <a:buFont typeface="Arial" panose="020B0604020202020204" pitchFamily="34" charset="0"/>
              <a:buChar char="•"/>
            </a:pPr>
            <a:r>
              <a:rPr lang="nl-NL">
                <a:solidFill>
                  <a:srgbClr val="222222"/>
                </a:solidFill>
                <a:cs typeface="Arial"/>
              </a:rPr>
              <a:t>Er hangen vaak grote kroonluchters. ​</a:t>
            </a:r>
          </a:p>
          <a:p>
            <a:pPr marL="285750" indent="-285750">
              <a:buFont typeface="Arial" panose="020B0604020202020204" pitchFamily="34" charset="0"/>
              <a:buChar char="•"/>
            </a:pPr>
            <a:endParaRPr lang="nl-NL">
              <a:solidFill>
                <a:srgbClr val="222222"/>
              </a:solidFill>
              <a:cs typeface="Arial"/>
            </a:endParaRPr>
          </a:p>
          <a:p>
            <a:pPr marL="285750" indent="-285750">
              <a:buFont typeface="Arial" panose="020B0604020202020204" pitchFamily="34" charset="0"/>
              <a:buChar char="•"/>
            </a:pPr>
            <a:r>
              <a:rPr lang="nl-NL">
                <a:solidFill>
                  <a:srgbClr val="222222"/>
                </a:solidFill>
                <a:cs typeface="Arial"/>
              </a:rPr>
              <a:t>Aan de muur hangen collectezakken.​</a:t>
            </a:r>
          </a:p>
        </p:txBody>
      </p:sp>
      <p:pic>
        <p:nvPicPr>
          <p:cNvPr id="3" name="Afbeelding 3"/>
          <p:cNvPicPr>
            <a:picLocks noChangeAspect="1"/>
          </p:cNvPicPr>
          <p:nvPr/>
        </p:nvPicPr>
        <p:blipFill>
          <a:blip r:embed="rId3"/>
          <a:stretch>
            <a:fillRect/>
          </a:stretch>
        </p:blipFill>
        <p:spPr>
          <a:xfrm>
            <a:off x="6162675" y="1762125"/>
            <a:ext cx="4525329" cy="2535608"/>
          </a:xfrm>
          <a:prstGeom prst="rect">
            <a:avLst/>
          </a:prstGeom>
        </p:spPr>
      </p:pic>
      <p:pic>
        <p:nvPicPr>
          <p:cNvPr id="5" name="Afbeelding 5"/>
          <p:cNvPicPr>
            <a:picLocks noChangeAspect="1"/>
          </p:cNvPicPr>
          <p:nvPr/>
        </p:nvPicPr>
        <p:blipFill>
          <a:blip r:embed="rId4"/>
          <a:stretch>
            <a:fillRect/>
          </a:stretch>
        </p:blipFill>
        <p:spPr>
          <a:xfrm>
            <a:off x="6141336" y="4368800"/>
            <a:ext cx="4644139" cy="1650230"/>
          </a:xfrm>
          <a:prstGeom prst="rect">
            <a:avLst/>
          </a:prstGeom>
        </p:spPr>
      </p:pic>
    </p:spTree>
    <p:extLst>
      <p:ext uri="{BB962C8B-B14F-4D97-AF65-F5344CB8AC3E}">
        <p14:creationId xmlns:p14="http://schemas.microsoft.com/office/powerpoint/2010/main" val="145885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De synagoge </a:t>
            </a:r>
          </a:p>
        </p:txBody>
      </p:sp>
      <p:pic>
        <p:nvPicPr>
          <p:cNvPr id="5" name="Tijdelijke aanduiding voor inhoud 4"/>
          <p:cNvPicPr>
            <a:picLocks noGrp="1" noChangeAspect="1"/>
          </p:cNvPicPr>
          <p:nvPr>
            <p:ph sz="half" idx="1"/>
          </p:nvPr>
        </p:nvPicPr>
        <p:blipFill>
          <a:blip r:embed="rId3"/>
          <a:stretch>
            <a:fillRect/>
          </a:stretch>
        </p:blipFill>
        <p:spPr>
          <a:xfrm>
            <a:off x="390525" y="2114550"/>
            <a:ext cx="5530904" cy="3550944"/>
          </a:xfrm>
          <a:prstGeom prst="rect">
            <a:avLst/>
          </a:prstGeom>
        </p:spPr>
      </p:pic>
      <p:sp>
        <p:nvSpPr>
          <p:cNvPr id="4" name="Tijdelijke aanduiding voor inhoud 3"/>
          <p:cNvSpPr>
            <a:spLocks noGrp="1"/>
          </p:cNvSpPr>
          <p:nvPr>
            <p:ph sz="half" idx="2"/>
          </p:nvPr>
        </p:nvSpPr>
        <p:spPr>
          <a:xfrm>
            <a:off x="6867525" y="2114550"/>
            <a:ext cx="4090742" cy="3620518"/>
          </a:xfrm>
        </p:spPr>
        <p:txBody>
          <a:bodyPr vert="horz" lIns="91440" tIns="45720" rIns="91440" bIns="45720" rtlCol="0" anchor="t">
            <a:normAutofit/>
          </a:bodyPr>
          <a:lstStyle/>
          <a:p>
            <a:pPr marL="0" indent="0">
              <a:buNone/>
            </a:pPr>
            <a:r>
              <a:rPr lang="nl-NL"/>
              <a:t>Een synagoge (Grieks voor huis van samenkomst) is een gebeds- en gemeenschapshuis, waar religieuze bijeenkomsten van joden plaatsvinden. </a:t>
            </a:r>
          </a:p>
          <a:p>
            <a:pPr marL="0" indent="0">
              <a:buNone/>
            </a:pPr>
            <a:endParaRPr lang="nl-NL"/>
          </a:p>
        </p:txBody>
      </p:sp>
    </p:spTree>
    <p:extLst>
      <p:ext uri="{BB962C8B-B14F-4D97-AF65-F5344CB8AC3E}">
        <p14:creationId xmlns:p14="http://schemas.microsoft.com/office/powerpoint/2010/main" val="1498708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4825" y="657780"/>
            <a:ext cx="4345651" cy="5632311"/>
          </a:xfrm>
          <a:prstGeom prst="rect">
            <a:avLst/>
          </a:prstGeom>
        </p:spPr>
        <p:txBody>
          <a:bodyPr rtlCol="0">
            <a:spAutoFit/>
          </a:bodyPr>
          <a:lstStyle/>
          <a:p>
            <a:r>
              <a:rPr lang="nl-NL" b="1">
                <a:cs typeface="Segoe UI"/>
              </a:rPr>
              <a:t>Bouwstijl</a:t>
            </a:r>
            <a:r>
              <a:rPr lang="nl-NL">
                <a:cs typeface="Segoe UI"/>
              </a:rPr>
              <a:t> </a:t>
            </a:r>
          </a:p>
          <a:p>
            <a:endParaRPr lang="nl-NL">
              <a:cs typeface="Segoe UI"/>
            </a:endParaRPr>
          </a:p>
          <a:p>
            <a:r>
              <a:rPr lang="nl-NL">
                <a:cs typeface="Segoe UI"/>
              </a:rPr>
              <a:t>Een synagoge heeft geen vaste bouwstijl of plattegrond, daarom is een synagoge aan de buitenkant niet altijd zo makkelijk herkennen. </a:t>
            </a:r>
          </a:p>
          <a:p>
            <a:endParaRPr lang="nl-NL">
              <a:cs typeface="Segoe UI"/>
            </a:endParaRPr>
          </a:p>
          <a:p>
            <a:r>
              <a:rPr lang="nl-NL">
                <a:cs typeface="Segoe UI"/>
              </a:rPr>
              <a:t>Een synagoge heeft vaak een bolvormig dak, zoals de tempel in Jeruzalem. </a:t>
            </a:r>
          </a:p>
          <a:p>
            <a:endParaRPr lang="nl-NL">
              <a:cs typeface="Segoe UI"/>
            </a:endParaRPr>
          </a:p>
          <a:p>
            <a:r>
              <a:rPr lang="nl-NL">
                <a:cs typeface="Segoe UI"/>
              </a:rPr>
              <a:t>Er zijn meestal 12 afgeronde ramen, maar soms ook 12 zuilen die de zonen van Jacob en stammen van Israël symboliseren. </a:t>
            </a:r>
          </a:p>
          <a:p>
            <a:endParaRPr lang="nl-NL">
              <a:cs typeface="Segoe UI"/>
            </a:endParaRPr>
          </a:p>
          <a:p>
            <a:r>
              <a:rPr lang="nl-NL">
                <a:cs typeface="Segoe UI"/>
              </a:rPr>
              <a:t>Soms staan er Hebreeuwse letters op de gevel met een jaartal op de gevel of een joods herkenningsteken zoals een davidster.</a:t>
            </a:r>
            <a:r>
              <a:rPr lang="nl-NL"/>
              <a:t> </a:t>
            </a:r>
          </a:p>
        </p:txBody>
      </p:sp>
      <p:pic>
        <p:nvPicPr>
          <p:cNvPr id="3" name="Afbeelding 3"/>
          <p:cNvPicPr>
            <a:picLocks noChangeAspect="1"/>
          </p:cNvPicPr>
          <p:nvPr/>
        </p:nvPicPr>
        <p:blipFill>
          <a:blip r:embed="rId3"/>
          <a:stretch>
            <a:fillRect/>
          </a:stretch>
        </p:blipFill>
        <p:spPr>
          <a:xfrm>
            <a:off x="6359525" y="4020109"/>
            <a:ext cx="3454153" cy="2152091"/>
          </a:xfrm>
          <a:prstGeom prst="rect">
            <a:avLst/>
          </a:prstGeom>
        </p:spPr>
      </p:pic>
      <p:pic>
        <p:nvPicPr>
          <p:cNvPr id="5" name="Afbeelding 5"/>
          <p:cNvPicPr>
            <a:picLocks noChangeAspect="1"/>
          </p:cNvPicPr>
          <p:nvPr/>
        </p:nvPicPr>
        <p:blipFill>
          <a:blip r:embed="rId4"/>
          <a:stretch>
            <a:fillRect/>
          </a:stretch>
        </p:blipFill>
        <p:spPr>
          <a:xfrm>
            <a:off x="6359094" y="837320"/>
            <a:ext cx="3451656" cy="2296405"/>
          </a:xfrm>
          <a:prstGeom prst="rect">
            <a:avLst/>
          </a:prstGeom>
        </p:spPr>
      </p:pic>
    </p:spTree>
    <p:extLst>
      <p:ext uri="{BB962C8B-B14F-4D97-AF65-F5344CB8AC3E}">
        <p14:creationId xmlns:p14="http://schemas.microsoft.com/office/powerpoint/2010/main" val="371906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19150" y="1200150"/>
            <a:ext cx="4412941" cy="4801314"/>
          </a:xfrm>
          <a:prstGeom prst="rect">
            <a:avLst/>
          </a:prstGeom>
        </p:spPr>
        <p:txBody>
          <a:bodyPr rtlCol="0">
            <a:spAutoFit/>
          </a:bodyPr>
          <a:lstStyle/>
          <a:p>
            <a:r>
              <a:rPr lang="nl-NL" b="1">
                <a:cs typeface="Segoe UI"/>
              </a:rPr>
              <a:t>Inrichting en Interieur</a:t>
            </a:r>
            <a:r>
              <a:rPr lang="nl-NL">
                <a:cs typeface="Segoe UI"/>
              </a:rPr>
              <a:t> </a:t>
            </a:r>
          </a:p>
          <a:p>
            <a:endParaRPr lang="nl-NL">
              <a:cs typeface="Segoe UI"/>
            </a:endParaRPr>
          </a:p>
          <a:p>
            <a:endParaRPr lang="nl-NL">
              <a:cs typeface="Segoe UI"/>
            </a:endParaRPr>
          </a:p>
          <a:p>
            <a:r>
              <a:rPr lang="nl-NL">
                <a:cs typeface="Segoe UI"/>
              </a:rPr>
              <a:t>Van binnen hebben de synagogen meer overeenkomsten: </a:t>
            </a:r>
          </a:p>
          <a:p>
            <a:endParaRPr lang="nl-NL">
              <a:cs typeface="Segoe UI"/>
            </a:endParaRPr>
          </a:p>
          <a:p>
            <a:r>
              <a:rPr lang="nl-NL">
                <a:cs typeface="Segoe UI"/>
              </a:rPr>
              <a:t>De plattegrond is zo dat de kijkrichting naar de Ark en Jeruzalem dezelfde is. De mannen zitten beneden, de vrouwen, meisjes en jongens jonger dan 13 zitten boven op de galerij. </a:t>
            </a:r>
          </a:p>
          <a:p>
            <a:endParaRPr lang="nl-NL">
              <a:cs typeface="Segoe UI"/>
            </a:endParaRPr>
          </a:p>
          <a:p>
            <a:r>
              <a:rPr lang="nl-NL">
                <a:cs typeface="Segoe UI"/>
              </a:rPr>
              <a:t>Om hun superioriteitsgevoel te onderdrukken en om scheiding tussen JHWH en mens aan te brengen dragen mannen een </a:t>
            </a:r>
            <a:r>
              <a:rPr lang="nl-NL" b="1" err="1">
                <a:cs typeface="Segoe UI"/>
              </a:rPr>
              <a:t>keppel</a:t>
            </a:r>
            <a:r>
              <a:rPr lang="nl-NL">
                <a:cs typeface="Segoe UI"/>
              </a:rPr>
              <a:t>. </a:t>
            </a:r>
            <a:endParaRPr lang="nl-NL"/>
          </a:p>
        </p:txBody>
      </p:sp>
      <p:pic>
        <p:nvPicPr>
          <p:cNvPr id="3" name="Afbeelding 3"/>
          <p:cNvPicPr>
            <a:picLocks noChangeAspect="1"/>
          </p:cNvPicPr>
          <p:nvPr/>
        </p:nvPicPr>
        <p:blipFill>
          <a:blip r:embed="rId3"/>
          <a:stretch>
            <a:fillRect/>
          </a:stretch>
        </p:blipFill>
        <p:spPr>
          <a:xfrm>
            <a:off x="5772150" y="1952625"/>
            <a:ext cx="5825647" cy="3453800"/>
          </a:xfrm>
          <a:prstGeom prst="rect">
            <a:avLst/>
          </a:prstGeom>
        </p:spPr>
      </p:pic>
    </p:spTree>
    <p:extLst>
      <p:ext uri="{BB962C8B-B14F-4D97-AF65-F5344CB8AC3E}">
        <p14:creationId xmlns:p14="http://schemas.microsoft.com/office/powerpoint/2010/main" val="333601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990600" y="971457"/>
            <a:ext cx="4346359" cy="5355312"/>
          </a:xfrm>
          <a:prstGeom prst="rect">
            <a:avLst/>
          </a:prstGeom>
        </p:spPr>
        <p:txBody>
          <a:bodyPr rtlCol="0" anchor="t">
            <a:spAutoFit/>
          </a:bodyPr>
          <a:lstStyle/>
          <a:p>
            <a:r>
              <a:rPr lang="nl-NL" b="1"/>
              <a:t>Heilige Ark</a:t>
            </a:r>
          </a:p>
          <a:p>
            <a:endParaRPr lang="nl-NL"/>
          </a:p>
          <a:p>
            <a:r>
              <a:rPr lang="nl-NL"/>
              <a:t> </a:t>
            </a:r>
            <a:br>
              <a:rPr lang="nl-NL"/>
            </a:br>
            <a:r>
              <a:rPr lang="nl-NL"/>
              <a:t>De Heilige Ark is het belangrijkste in de synagoge. Het is een grote kast met deuren en met een gordijn ervoor. Hier worden de heilige boekrollen, de </a:t>
            </a:r>
            <a:r>
              <a:rPr lang="nl-NL" b="1"/>
              <a:t>Thorarollen</a:t>
            </a:r>
            <a:r>
              <a:rPr lang="nl-NL"/>
              <a:t> in bewaard. Dat zijn de 5 boeken van Mozes die in het Hebreeuws zijn geschreven. De boekrollen zijn meestal versierd. Ze worden in een </a:t>
            </a:r>
            <a:r>
              <a:rPr lang="nl-NL" b="1"/>
              <a:t>geborduurde mantel</a:t>
            </a:r>
            <a:r>
              <a:rPr lang="nl-NL"/>
              <a:t> bewaard, waarop allerlei joodse symbolen staan. De rollen mogen niet met de vingers worden aangeraakt.</a:t>
            </a:r>
            <a:br>
              <a:rPr lang="nl-NL"/>
            </a:br>
            <a:r>
              <a:rPr lang="nl-NL"/>
              <a:t>Bij de Heilige Ark hangt een lamp aan het plafond die altijd brandt, als teken van </a:t>
            </a:r>
            <a:r>
              <a:rPr lang="nl-NL" err="1"/>
              <a:t>JHWH’s</a:t>
            </a:r>
            <a:r>
              <a:rPr lang="nl-NL"/>
              <a:t> aanwezigheid.</a:t>
            </a:r>
            <a:r>
              <a:rPr lang="nl-NL">
                <a:solidFill>
                  <a:srgbClr val="CC3300"/>
                </a:solidFill>
              </a:rPr>
              <a:t> </a:t>
            </a:r>
            <a:r>
              <a:rPr lang="nl-NL"/>
              <a:t> </a:t>
            </a:r>
          </a:p>
        </p:txBody>
      </p:sp>
      <p:pic>
        <p:nvPicPr>
          <p:cNvPr id="3" name="Afbeelding 3"/>
          <p:cNvPicPr>
            <a:picLocks noChangeAspect="1"/>
          </p:cNvPicPr>
          <p:nvPr/>
        </p:nvPicPr>
        <p:blipFill>
          <a:blip r:embed="rId3"/>
          <a:stretch>
            <a:fillRect/>
          </a:stretch>
        </p:blipFill>
        <p:spPr>
          <a:xfrm>
            <a:off x="9448800" y="1323975"/>
            <a:ext cx="2159000" cy="2946400"/>
          </a:xfrm>
          <a:prstGeom prst="rect">
            <a:avLst/>
          </a:prstGeom>
        </p:spPr>
      </p:pic>
      <p:pic>
        <p:nvPicPr>
          <p:cNvPr id="4" name="Afbeelding 4"/>
          <p:cNvPicPr>
            <a:picLocks noChangeAspect="1"/>
          </p:cNvPicPr>
          <p:nvPr/>
        </p:nvPicPr>
        <p:blipFill>
          <a:blip r:embed="rId4"/>
          <a:stretch>
            <a:fillRect/>
          </a:stretch>
        </p:blipFill>
        <p:spPr>
          <a:xfrm>
            <a:off x="5314950" y="1323975"/>
            <a:ext cx="4063769" cy="5007340"/>
          </a:xfrm>
          <a:prstGeom prst="rect">
            <a:avLst/>
          </a:prstGeom>
        </p:spPr>
      </p:pic>
    </p:spTree>
    <p:extLst>
      <p:ext uri="{BB962C8B-B14F-4D97-AF65-F5344CB8AC3E}">
        <p14:creationId xmlns:p14="http://schemas.microsoft.com/office/powerpoint/2010/main" val="191634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66750" y="610110"/>
            <a:ext cx="5012585" cy="5909310"/>
          </a:xfrm>
          <a:prstGeom prst="rect">
            <a:avLst/>
          </a:prstGeom>
        </p:spPr>
        <p:txBody>
          <a:bodyPr rtlCol="0" anchor="t">
            <a:spAutoFit/>
          </a:bodyPr>
          <a:lstStyle/>
          <a:p>
            <a:pPr marL="285750" indent="-285750">
              <a:buFont typeface="Arial" panose="020B0604020202020204" pitchFamily="34" charset="0"/>
              <a:buChar char="•"/>
            </a:pPr>
            <a:r>
              <a:rPr lang="nl-NL" b="1" err="1">
                <a:cs typeface="Segoe UI"/>
              </a:rPr>
              <a:t>Bima</a:t>
            </a:r>
            <a:r>
              <a:rPr lang="nl-NL">
                <a:cs typeface="Segoe UI"/>
              </a:rPr>
              <a:t> </a:t>
            </a:r>
          </a:p>
          <a:p>
            <a:pPr marL="285750" indent="-285750">
              <a:buFont typeface="Arial" panose="020B0604020202020204" pitchFamily="34" charset="0"/>
              <a:buChar char="•"/>
            </a:pPr>
            <a:endParaRPr lang="nl-NL">
              <a:cs typeface="Segoe UI"/>
            </a:endParaRPr>
          </a:p>
          <a:p>
            <a:r>
              <a:rPr lang="nl-NL">
                <a:cs typeface="Segoe UI"/>
              </a:rPr>
              <a:t>In het midden van de synagoge is een verhoging, een soort platform. Vanaf deze plaats wordt uit de Thora gelezen. Omdat de rollen van de Thora niet met de vingers mogen worden aangeraakt, gebruiken de joden bij het lezen een stokje met aan het uiteinde een handje,  een </a:t>
            </a:r>
            <a:r>
              <a:rPr lang="nl-NL" b="1">
                <a:cs typeface="Segoe UI"/>
              </a:rPr>
              <a:t>‘</a:t>
            </a:r>
            <a:r>
              <a:rPr lang="nl-NL" b="1" err="1">
                <a:cs typeface="Segoe UI"/>
              </a:rPr>
              <a:t>jad</a:t>
            </a:r>
            <a:r>
              <a:rPr lang="nl-NL" b="1">
                <a:cs typeface="Segoe UI"/>
              </a:rPr>
              <a:t>’</a:t>
            </a:r>
            <a:r>
              <a:rPr lang="nl-NL">
                <a:cs typeface="Segoe UI"/>
              </a:rPr>
              <a:t> . </a:t>
            </a:r>
          </a:p>
          <a:p>
            <a:endParaRPr lang="nl-NL">
              <a:cs typeface="Segoe UI"/>
            </a:endParaRPr>
          </a:p>
          <a:p>
            <a:pPr marL="285750" indent="-285750">
              <a:buFont typeface="Arial" panose="020B0604020202020204" pitchFamily="34" charset="0"/>
              <a:buChar char="•"/>
            </a:pPr>
            <a:r>
              <a:rPr lang="nl-NL" b="1" err="1">
                <a:cs typeface="Segoe UI"/>
              </a:rPr>
              <a:t>Amoed</a:t>
            </a:r>
            <a:r>
              <a:rPr lang="nl-NL">
                <a:cs typeface="Segoe UI"/>
              </a:rPr>
              <a:t> </a:t>
            </a:r>
          </a:p>
          <a:p>
            <a:pPr marL="285750" indent="-285750">
              <a:buFont typeface="Arial" panose="020B0604020202020204" pitchFamily="34" charset="0"/>
              <a:buChar char="•"/>
            </a:pPr>
            <a:endParaRPr lang="nl-NL">
              <a:cs typeface="Segoe UI"/>
            </a:endParaRPr>
          </a:p>
          <a:p>
            <a:r>
              <a:rPr lang="nl-NL">
                <a:cs typeface="Segoe UI"/>
              </a:rPr>
              <a:t>Tussen de </a:t>
            </a:r>
            <a:r>
              <a:rPr lang="nl-NL" err="1">
                <a:cs typeface="Segoe UI"/>
              </a:rPr>
              <a:t>Bima</a:t>
            </a:r>
            <a:r>
              <a:rPr lang="nl-NL">
                <a:cs typeface="Segoe UI"/>
              </a:rPr>
              <a:t> en de Ark staat de </a:t>
            </a:r>
            <a:r>
              <a:rPr lang="nl-NL" err="1">
                <a:cs typeface="Segoe UI"/>
              </a:rPr>
              <a:t>Amoed</a:t>
            </a:r>
            <a:r>
              <a:rPr lang="nl-NL">
                <a:cs typeface="Segoe UI"/>
              </a:rPr>
              <a:t>, een lezenaar waarachter de </a:t>
            </a:r>
            <a:r>
              <a:rPr lang="nl-NL" err="1">
                <a:cs typeface="Segoe UI"/>
              </a:rPr>
              <a:t>chazzan</a:t>
            </a:r>
            <a:r>
              <a:rPr lang="nl-NL">
                <a:cs typeface="Segoe UI"/>
              </a:rPr>
              <a:t>, de voorzanger staat tijdens het lezen en zingen van de gebeden. </a:t>
            </a:r>
          </a:p>
          <a:p>
            <a:endParaRPr lang="nl-NL">
              <a:cs typeface="Segoe UI"/>
            </a:endParaRPr>
          </a:p>
          <a:p>
            <a:r>
              <a:rPr lang="nl-NL">
                <a:cs typeface="Segoe UI"/>
              </a:rPr>
              <a:t>Hij staat met zijn gezicht naar de Ark en Jeruzalem omdat zijn woorden naar God zijn gericht. De gemeente zit achter hem; hij is letterlijk de voorzanger.</a:t>
            </a:r>
            <a:r>
              <a:rPr lang="nl-NL"/>
              <a:t> </a:t>
            </a:r>
          </a:p>
        </p:txBody>
      </p:sp>
      <p:pic>
        <p:nvPicPr>
          <p:cNvPr id="5" name="Afbeelding 5"/>
          <p:cNvPicPr>
            <a:picLocks noChangeAspect="1"/>
          </p:cNvPicPr>
          <p:nvPr/>
        </p:nvPicPr>
        <p:blipFill>
          <a:blip r:embed="rId3"/>
          <a:stretch>
            <a:fillRect/>
          </a:stretch>
        </p:blipFill>
        <p:spPr>
          <a:xfrm>
            <a:off x="5670400" y="1444765"/>
            <a:ext cx="6054875" cy="5071923"/>
          </a:xfrm>
          <a:prstGeom prst="rect">
            <a:avLst/>
          </a:prstGeom>
        </p:spPr>
      </p:pic>
    </p:spTree>
    <p:extLst>
      <p:ext uri="{BB962C8B-B14F-4D97-AF65-F5344CB8AC3E}">
        <p14:creationId xmlns:p14="http://schemas.microsoft.com/office/powerpoint/2010/main" val="172879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743700" y="1143000"/>
            <a:ext cx="4711700" cy="2585323"/>
          </a:xfrm>
          <a:prstGeom prst="rect">
            <a:avLst/>
          </a:prstGeom>
        </p:spPr>
        <p:txBody>
          <a:bodyPr rtlCol="0">
            <a:spAutoFit/>
          </a:bodyPr>
          <a:lstStyle/>
          <a:p>
            <a:pPr marL="285750" indent="-285750">
              <a:buFont typeface="Arial" panose="020B0604020202020204" pitchFamily="34" charset="0"/>
              <a:buChar char="•"/>
            </a:pPr>
            <a:r>
              <a:rPr lang="nl-NL" b="1" err="1">
                <a:cs typeface="Segoe UI"/>
              </a:rPr>
              <a:t>Talliet</a:t>
            </a:r>
            <a:r>
              <a:rPr lang="nl-NL">
                <a:cs typeface="Segoe UI"/>
              </a:rPr>
              <a:t> </a:t>
            </a:r>
          </a:p>
          <a:p>
            <a:pPr marL="285750" indent="-285750">
              <a:buFont typeface="Arial" panose="020B0604020202020204" pitchFamily="34" charset="0"/>
              <a:buChar char="•"/>
            </a:pPr>
            <a:endParaRPr lang="nl-NL">
              <a:cs typeface="Segoe UI"/>
            </a:endParaRPr>
          </a:p>
          <a:p>
            <a:r>
              <a:rPr lang="nl-NL">
                <a:cs typeface="Segoe UI"/>
              </a:rPr>
              <a:t>Tijdens het bidden dragen mannen een </a:t>
            </a:r>
            <a:r>
              <a:rPr lang="nl-NL" err="1">
                <a:cs typeface="Segoe UI"/>
              </a:rPr>
              <a:t>talliiet</a:t>
            </a:r>
            <a:r>
              <a:rPr lang="nl-NL">
                <a:cs typeface="Segoe UI"/>
              </a:rPr>
              <a:t>. De </a:t>
            </a:r>
            <a:r>
              <a:rPr lang="nl-NL" err="1">
                <a:cs typeface="Segoe UI"/>
              </a:rPr>
              <a:t>talliet</a:t>
            </a:r>
            <a:r>
              <a:rPr lang="nl-NL">
                <a:cs typeface="Segoe UI"/>
              </a:rPr>
              <a:t> is een vierhoekige gebedsmantel. Aan de vier hoeken hangen kwastjes. Die staan symbool voor de vier uithoeken van de aarde. </a:t>
            </a:r>
          </a:p>
          <a:p>
            <a:endParaRPr lang="nl-NL">
              <a:cs typeface="Segoe UI"/>
            </a:endParaRPr>
          </a:p>
          <a:p>
            <a:r>
              <a:rPr lang="nl-NL">
                <a:cs typeface="Segoe UI"/>
              </a:rPr>
              <a:t>. </a:t>
            </a:r>
            <a:endParaRPr lang="nl-NL"/>
          </a:p>
        </p:txBody>
      </p:sp>
      <p:pic>
        <p:nvPicPr>
          <p:cNvPr id="3" name="Afbeelding 3"/>
          <p:cNvPicPr>
            <a:picLocks noChangeAspect="1"/>
          </p:cNvPicPr>
          <p:nvPr/>
        </p:nvPicPr>
        <p:blipFill>
          <a:blip r:embed="rId3"/>
          <a:stretch>
            <a:fillRect/>
          </a:stretch>
        </p:blipFill>
        <p:spPr>
          <a:xfrm>
            <a:off x="1304925" y="1104900"/>
            <a:ext cx="3770929" cy="4648649"/>
          </a:xfrm>
          <a:prstGeom prst="rect">
            <a:avLst/>
          </a:prstGeom>
        </p:spPr>
      </p:pic>
    </p:spTree>
    <p:extLst>
      <p:ext uri="{BB962C8B-B14F-4D97-AF65-F5344CB8AC3E}">
        <p14:creationId xmlns:p14="http://schemas.microsoft.com/office/powerpoint/2010/main" val="30477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063715" y="2161488"/>
            <a:ext cx="2933358" cy="3632643"/>
          </a:xfrm>
          <a:prstGeom prst="rect">
            <a:avLst/>
          </a:prstGeom>
        </p:spPr>
      </p:pic>
      <p:sp>
        <p:nvSpPr>
          <p:cNvPr id="2" name="Titel 1"/>
          <p:cNvSpPr>
            <a:spLocks noGrp="1"/>
          </p:cNvSpPr>
          <p:nvPr>
            <p:ph type="title"/>
          </p:nvPr>
        </p:nvSpPr>
        <p:spPr>
          <a:xfrm>
            <a:off x="1066800" y="642594"/>
            <a:ext cx="10058400" cy="1371600"/>
          </a:xfrm>
        </p:spPr>
        <p:txBody>
          <a:bodyPr>
            <a:normAutofit/>
          </a:bodyPr>
          <a:lstStyle/>
          <a:p>
            <a:r>
              <a:rPr lang="nl-NL"/>
              <a:t>Inhoudsopgave </a:t>
            </a:r>
          </a:p>
        </p:txBody>
      </p:sp>
      <p:sp>
        <p:nvSpPr>
          <p:cNvPr id="3" name="Tijdelijke aanduiding voor inhoud 2"/>
          <p:cNvSpPr>
            <a:spLocks noGrp="1"/>
          </p:cNvSpPr>
          <p:nvPr>
            <p:ph idx="1"/>
          </p:nvPr>
        </p:nvSpPr>
        <p:spPr>
          <a:xfrm>
            <a:off x="1066800" y="2103120"/>
            <a:ext cx="6485467" cy="3931920"/>
          </a:xfrm>
        </p:spPr>
        <p:txBody>
          <a:bodyPr vert="horz" lIns="91440" tIns="45720" rIns="91440" bIns="45720" rtlCol="0" anchor="t">
            <a:normAutofit lnSpcReduction="10000"/>
          </a:bodyPr>
          <a:lstStyle/>
          <a:p>
            <a:pPr>
              <a:buFont typeface="Wingdings" panose="05000000000000000000" pitchFamily="2" charset="2"/>
              <a:buChar char="v"/>
            </a:pPr>
            <a:r>
              <a:rPr lang="nl-NL"/>
              <a:t> Wat is een gebedshuis?</a:t>
            </a:r>
          </a:p>
          <a:p>
            <a:r>
              <a:rPr lang="nl-NL"/>
              <a:t>Wereldreligies </a:t>
            </a:r>
          </a:p>
          <a:p>
            <a:pPr>
              <a:buFont typeface="Wingdings" panose="05000000000000000000" pitchFamily="2" charset="2"/>
              <a:buChar char="v"/>
            </a:pPr>
            <a:r>
              <a:rPr lang="nl-NL"/>
              <a:t> De kerk</a:t>
            </a:r>
          </a:p>
          <a:p>
            <a:pPr lvl="1">
              <a:buFont typeface="Wingdings" panose="05000000000000000000" pitchFamily="2" charset="2"/>
              <a:buChar char="v"/>
            </a:pPr>
            <a:r>
              <a:rPr lang="nl-NL"/>
              <a:t>Rooms-Katholieke Kerk</a:t>
            </a:r>
          </a:p>
          <a:p>
            <a:pPr lvl="1">
              <a:buFont typeface="Wingdings" panose="05000000000000000000" pitchFamily="2" charset="2"/>
              <a:buChar char="v"/>
            </a:pPr>
            <a:r>
              <a:rPr lang="nl-NL"/>
              <a:t>Protestantse Kerk</a:t>
            </a:r>
          </a:p>
          <a:p>
            <a:pPr>
              <a:buFont typeface="Wingdings" panose="05000000000000000000" pitchFamily="2" charset="2"/>
              <a:buChar char="v"/>
            </a:pPr>
            <a:r>
              <a:rPr lang="nl-NL"/>
              <a:t> De synagoge</a:t>
            </a:r>
          </a:p>
          <a:p>
            <a:pPr>
              <a:buFont typeface="Wingdings" panose="05000000000000000000" pitchFamily="2" charset="2"/>
              <a:buChar char="v"/>
            </a:pPr>
            <a:r>
              <a:rPr lang="nl-NL"/>
              <a:t> De moskee</a:t>
            </a:r>
          </a:p>
          <a:p>
            <a:pPr>
              <a:buFont typeface="Wingdings" panose="05000000000000000000" pitchFamily="2" charset="2"/>
              <a:buChar char="v"/>
            </a:pPr>
            <a:r>
              <a:rPr lang="nl-NL"/>
              <a:t>Samenvatting</a:t>
            </a:r>
          </a:p>
          <a:p>
            <a:pPr>
              <a:buFont typeface="Wingdings" panose="05000000000000000000" pitchFamily="2" charset="2"/>
              <a:buChar char="v"/>
            </a:pPr>
            <a:endParaRPr lang="nl-NL"/>
          </a:p>
          <a:p>
            <a:pPr>
              <a:buFont typeface="Wingdings" panose="05000000000000000000" pitchFamily="2" charset="2"/>
              <a:buChar char="v"/>
            </a:pPr>
            <a:endParaRPr lang="nl-NL"/>
          </a:p>
          <a:p>
            <a:pPr marL="0" indent="0">
              <a:buNone/>
            </a:pPr>
            <a:r>
              <a:rPr lang="nl-NL"/>
              <a:t>  </a:t>
            </a:r>
          </a:p>
        </p:txBody>
      </p:sp>
    </p:spTree>
    <p:extLst>
      <p:ext uri="{BB962C8B-B14F-4D97-AF65-F5344CB8AC3E}">
        <p14:creationId xmlns:p14="http://schemas.microsoft.com/office/powerpoint/2010/main" val="42659640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904052" y="719200"/>
            <a:ext cx="4962386" cy="5355312"/>
          </a:xfrm>
          <a:prstGeom prst="rect">
            <a:avLst/>
          </a:prstGeom>
        </p:spPr>
        <p:txBody>
          <a:bodyPr rtlCol="0">
            <a:spAutoFit/>
          </a:bodyPr>
          <a:lstStyle/>
          <a:p>
            <a:r>
              <a:rPr lang="nl-NL">
                <a:cs typeface="Arial"/>
              </a:rPr>
              <a:t>​</a:t>
            </a:r>
          </a:p>
          <a:p>
            <a:pPr marL="285750" indent="-285750">
              <a:buFont typeface="Arial" panose="020B0604020202020204" pitchFamily="34" charset="0"/>
              <a:buChar char="•"/>
            </a:pPr>
            <a:r>
              <a:rPr lang="nl-NL" b="1" err="1">
                <a:cs typeface="Arial"/>
              </a:rPr>
              <a:t>Teflien</a:t>
            </a:r>
            <a:r>
              <a:rPr lang="nl-NL">
                <a:cs typeface="Arial"/>
              </a:rPr>
              <a:t> ​</a:t>
            </a:r>
          </a:p>
          <a:p>
            <a:pPr marL="285750" indent="-285750">
              <a:buFont typeface="Arial" panose="020B0604020202020204" pitchFamily="34" charset="0"/>
              <a:buChar char="•"/>
            </a:pPr>
            <a:endParaRPr lang="nl-NL">
              <a:cs typeface="Arial"/>
            </a:endParaRPr>
          </a:p>
          <a:p>
            <a:r>
              <a:rPr lang="nl-NL"/>
              <a:t>Tijdens het ochtendgebed op weekdagen doen jongens vanaf dertien jaar en volwassen mannen twee gebedsriemen om. Dit zijn </a:t>
            </a:r>
            <a:r>
              <a:rPr lang="nl-NL" err="1"/>
              <a:t>tefilinen</a:t>
            </a:r>
            <a:r>
              <a:rPr lang="nl-NL"/>
              <a:t>. ​</a:t>
            </a:r>
          </a:p>
          <a:p>
            <a:r>
              <a:rPr lang="nl-NL"/>
              <a:t>​</a:t>
            </a:r>
          </a:p>
          <a:p>
            <a:r>
              <a:rPr lang="nl-NL"/>
              <a:t>Een gebedsriem bestaat uit een klein zwart doosje van leer met riempjes eraan vast. In de doosjes zit een tekst uit de Thora. Er staat op geschreven: “Je moet de woorden van God als een teken op je hand binden en ze zullen een band tussen je ogen zijn”. Met de riempjes wordt één doosje om de linkerarm gewikkeld, het andere op het voorhoofd. Zo </a:t>
            </a:r>
            <a:r>
              <a:rPr lang="nl-NL" err="1"/>
              <a:t>zul</a:t>
            </a:r>
            <a:r>
              <a:rPr lang="nl-NL"/>
              <a:t> je met je hoofd, je hart en met heel je doen en laten steeds aan God denken. ​</a:t>
            </a:r>
          </a:p>
        </p:txBody>
      </p:sp>
      <p:pic>
        <p:nvPicPr>
          <p:cNvPr id="4" name="Afbeelding 4"/>
          <p:cNvPicPr>
            <a:picLocks noChangeAspect="1"/>
          </p:cNvPicPr>
          <p:nvPr/>
        </p:nvPicPr>
        <p:blipFill>
          <a:blip r:embed="rId3"/>
          <a:stretch>
            <a:fillRect/>
          </a:stretch>
        </p:blipFill>
        <p:spPr>
          <a:xfrm>
            <a:off x="723900" y="1710709"/>
            <a:ext cx="4324350" cy="3358179"/>
          </a:xfrm>
          <a:prstGeom prst="rect">
            <a:avLst/>
          </a:prstGeom>
        </p:spPr>
      </p:pic>
    </p:spTree>
    <p:extLst>
      <p:ext uri="{BB962C8B-B14F-4D97-AF65-F5344CB8AC3E}">
        <p14:creationId xmlns:p14="http://schemas.microsoft.com/office/powerpoint/2010/main" val="667251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058793" y="854939"/>
            <a:ext cx="5494907" cy="5632311"/>
          </a:xfrm>
          <a:prstGeom prst="rect">
            <a:avLst/>
          </a:prstGeom>
        </p:spPr>
        <p:txBody>
          <a:bodyPr rtlCol="0">
            <a:spAutoFit/>
          </a:bodyPr>
          <a:lstStyle/>
          <a:p>
            <a:pPr marL="285750" indent="-285750">
              <a:buFont typeface="Arial" panose="020B0604020202020204" pitchFamily="34" charset="0"/>
              <a:buChar char="•"/>
            </a:pPr>
            <a:r>
              <a:rPr lang="nl-NL" b="1">
                <a:cs typeface="Segoe UI"/>
              </a:rPr>
              <a:t>Menora</a:t>
            </a:r>
            <a:r>
              <a:rPr lang="nl-NL">
                <a:cs typeface="Segoe UI"/>
              </a:rPr>
              <a:t> </a:t>
            </a:r>
          </a:p>
          <a:p>
            <a:pPr marL="285750" indent="-285750">
              <a:buFont typeface="Arial" panose="020B0604020202020204" pitchFamily="34" charset="0"/>
              <a:buChar char="•"/>
            </a:pPr>
            <a:endParaRPr lang="nl-NL">
              <a:cs typeface="Segoe UI"/>
            </a:endParaRPr>
          </a:p>
          <a:p>
            <a:r>
              <a:rPr lang="nl-NL">
                <a:cs typeface="Segoe UI"/>
              </a:rPr>
              <a:t>De menora is een speciale kandelaar met zeven armen. De zeven armen verwijzen naar de schepping. Het heilige boek van de joden, de Thora, vertelt dat de schepping van hemel en aarde zeven dagen duurde. Op de zevende dag rustte God uit. </a:t>
            </a:r>
          </a:p>
          <a:p>
            <a:br>
              <a:rPr lang="nl-NL">
                <a:cs typeface="Segoe UI"/>
              </a:rPr>
            </a:br>
            <a:r>
              <a:rPr lang="nl-NL">
                <a:cs typeface="Segoe UI"/>
              </a:rPr>
              <a:t>De middelste arm van de kandelaar draagt de andere zes armen. Deze middelste arm stelt de zevende dag voor, de rustdag. Deze dag, de sabbat, is bij de joden op zaterdag.</a:t>
            </a:r>
          </a:p>
          <a:p>
            <a:endParaRPr lang="nl-NL">
              <a:cs typeface="Segoe UI"/>
            </a:endParaRPr>
          </a:p>
          <a:p>
            <a:endParaRPr lang="nl-NL">
              <a:cs typeface="Segoe UI"/>
            </a:endParaRPr>
          </a:p>
          <a:p>
            <a:pPr marL="285750" indent="-285750">
              <a:buFont typeface="Arial" panose="020B0604020202020204" pitchFamily="34" charset="0"/>
              <a:buChar char="•"/>
            </a:pPr>
            <a:r>
              <a:rPr lang="nl-NL" b="1">
                <a:cs typeface="Segoe UI"/>
              </a:rPr>
              <a:t>Versieringen</a:t>
            </a:r>
            <a:r>
              <a:rPr lang="nl-NL">
                <a:cs typeface="Segoe UI"/>
              </a:rPr>
              <a:t> </a:t>
            </a:r>
          </a:p>
          <a:p>
            <a:pPr marL="285750" indent="-285750">
              <a:buFont typeface="Arial" panose="020B0604020202020204" pitchFamily="34" charset="0"/>
              <a:buChar char="•"/>
            </a:pPr>
            <a:endParaRPr lang="nl-NL">
              <a:cs typeface="Segoe UI"/>
            </a:endParaRPr>
          </a:p>
          <a:p>
            <a:r>
              <a:rPr lang="nl-NL">
                <a:cs typeface="Segoe UI"/>
              </a:rPr>
              <a:t>Synagogen mogen worden versierd met kunstwerken, maar afbeeldingen van een mens zijn verboden.</a:t>
            </a:r>
            <a:r>
              <a:rPr lang="nl-NL"/>
              <a:t> </a:t>
            </a:r>
          </a:p>
        </p:txBody>
      </p:sp>
      <p:pic>
        <p:nvPicPr>
          <p:cNvPr id="5" name="Afbeelding 5"/>
          <p:cNvPicPr>
            <a:picLocks noChangeAspect="1"/>
          </p:cNvPicPr>
          <p:nvPr/>
        </p:nvPicPr>
        <p:blipFill>
          <a:blip r:embed="rId3"/>
          <a:stretch>
            <a:fillRect/>
          </a:stretch>
        </p:blipFill>
        <p:spPr>
          <a:xfrm>
            <a:off x="1123950" y="1386901"/>
            <a:ext cx="3392071" cy="4806544"/>
          </a:xfrm>
          <a:prstGeom prst="rect">
            <a:avLst/>
          </a:prstGeom>
        </p:spPr>
      </p:pic>
    </p:spTree>
    <p:extLst>
      <p:ext uri="{BB962C8B-B14F-4D97-AF65-F5344CB8AC3E}">
        <p14:creationId xmlns:p14="http://schemas.microsoft.com/office/powerpoint/2010/main" val="138694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effectLst/>
        </p:spPr>
      </p:sp>
      <p:sp>
        <p:nvSpPr>
          <p:cNvPr id="23"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Tijdelijke aanduiding voor inhoud 4"/>
          <p:cNvPicPr>
            <a:picLocks noGrp="1" noChangeAspect="1"/>
          </p:cNvPicPr>
          <p:nvPr>
            <p:ph sz="half" idx="1"/>
          </p:nvPr>
        </p:nvPicPr>
        <p:blipFill rotWithShape="1">
          <a:blip r:embed="rId3"/>
          <a:srcRect l="17165" r="21934" b="2"/>
          <a:stretch/>
        </p:blipFill>
        <p:spPr>
          <a:xfrm>
            <a:off x="571843" y="419291"/>
            <a:ext cx="5522976" cy="6053328"/>
          </a:xfrm>
          <a:prstGeom prst="rect">
            <a:avLst/>
          </a:prstGeom>
        </p:spPr>
      </p:pic>
      <p:sp>
        <p:nvSpPr>
          <p:cNvPr id="2" name="Titel 1"/>
          <p:cNvSpPr>
            <a:spLocks noGrp="1"/>
          </p:cNvSpPr>
          <p:nvPr>
            <p:ph type="title"/>
          </p:nvPr>
        </p:nvSpPr>
        <p:spPr>
          <a:xfrm>
            <a:off x="6966857" y="727627"/>
            <a:ext cx="4481432" cy="1464030"/>
          </a:xfrm>
        </p:spPr>
        <p:txBody>
          <a:bodyPr vert="horz" lIns="91440" tIns="45720" rIns="91440" bIns="45720" rtlCol="0" anchor="ctr">
            <a:normAutofit/>
          </a:bodyPr>
          <a:lstStyle/>
          <a:p>
            <a:r>
              <a:rPr lang="en-US"/>
              <a:t>De </a:t>
            </a:r>
            <a:r>
              <a:rPr lang="en-US" err="1"/>
              <a:t>moskee</a:t>
            </a:r>
            <a:r>
              <a:rPr lang="en-US"/>
              <a:t> </a:t>
            </a:r>
          </a:p>
        </p:txBody>
      </p:sp>
      <p:sp>
        <p:nvSpPr>
          <p:cNvPr id="4" name="Tijdelijke aanduiding voor inhoud 3"/>
          <p:cNvSpPr>
            <a:spLocks noGrp="1"/>
          </p:cNvSpPr>
          <p:nvPr>
            <p:ph sz="half" idx="2"/>
          </p:nvPr>
        </p:nvSpPr>
        <p:spPr>
          <a:xfrm>
            <a:off x="6733309" y="2124600"/>
            <a:ext cx="4714980" cy="4348019"/>
          </a:xfrm>
        </p:spPr>
        <p:txBody>
          <a:bodyPr vert="horz" lIns="91440" tIns="45720" rIns="91440" bIns="45720" rtlCol="0" anchor="t">
            <a:normAutofit/>
          </a:bodyPr>
          <a:lstStyle/>
          <a:p>
            <a:pPr>
              <a:buFont typeface="Wingdings" panose="05000000000000000000" pitchFamily="2" charset="2"/>
              <a:buChar char="v"/>
            </a:pPr>
            <a:r>
              <a:rPr lang="nl-NL"/>
              <a:t>Een moskee is een gebedshuis binnen de islam. </a:t>
            </a:r>
          </a:p>
          <a:p>
            <a:pPr>
              <a:buFont typeface="Wingdings" panose="05000000000000000000" pitchFamily="2" charset="2"/>
              <a:buChar char="v"/>
            </a:pPr>
            <a:endParaRPr lang="nl-NL"/>
          </a:p>
          <a:p>
            <a:pPr>
              <a:buFont typeface="Wingdings" panose="05000000000000000000" pitchFamily="2" charset="2"/>
              <a:buChar char="v"/>
            </a:pPr>
            <a:r>
              <a:rPr lang="nl-NL"/>
              <a:t>Het huis van Mohammed is de eerste moskee. Alle latere moskeeën zijn gebouwd naar dit voorbeeld. Het woord moskee betekent: ‘plaats van </a:t>
            </a:r>
            <a:r>
              <a:rPr lang="nl-NL" err="1"/>
              <a:t>nederwerping</a:t>
            </a:r>
            <a:r>
              <a:rPr lang="nl-NL"/>
              <a:t>’ . </a:t>
            </a:r>
          </a:p>
          <a:p>
            <a:pPr>
              <a:buFont typeface="Wingdings" panose="05000000000000000000" pitchFamily="2" charset="2"/>
              <a:buChar char="v"/>
            </a:pPr>
            <a:endParaRPr lang="nl-NL"/>
          </a:p>
          <a:p>
            <a:pPr>
              <a:buFont typeface="Wingdings" panose="05000000000000000000" pitchFamily="2" charset="2"/>
              <a:buChar char="v"/>
            </a:pPr>
            <a:r>
              <a:rPr lang="nl-NL"/>
              <a:t>De </a:t>
            </a:r>
            <a:r>
              <a:rPr lang="nl-NL" b="1" err="1"/>
              <a:t>iman</a:t>
            </a:r>
            <a:r>
              <a:rPr lang="nl-NL"/>
              <a:t> leidt 5x per dag het gebed, </a:t>
            </a:r>
            <a:r>
              <a:rPr lang="nl-NL" b="1"/>
              <a:t>de </a:t>
            </a:r>
            <a:r>
              <a:rPr lang="nl-NL" b="1" err="1"/>
              <a:t>salat</a:t>
            </a:r>
            <a:r>
              <a:rPr lang="nl-NL" b="1"/>
              <a:t>.</a:t>
            </a:r>
            <a:r>
              <a:rPr lang="nl-NL"/>
              <a:t> Het vrijdagmiddaggebed is het belangrijkst. </a:t>
            </a:r>
          </a:p>
        </p:txBody>
      </p:sp>
    </p:spTree>
    <p:extLst>
      <p:ext uri="{BB962C8B-B14F-4D97-AF65-F5344CB8AC3E}">
        <p14:creationId xmlns:p14="http://schemas.microsoft.com/office/powerpoint/2010/main" val="33575946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542925" y="514350"/>
            <a:ext cx="5378388" cy="5909310"/>
          </a:xfrm>
          <a:prstGeom prst="rect">
            <a:avLst/>
          </a:prstGeom>
        </p:spPr>
        <p:txBody>
          <a:bodyPr rtlCol="0">
            <a:spAutoFit/>
          </a:bodyPr>
          <a:lstStyle/>
          <a:p>
            <a:r>
              <a:rPr lang="nl-NL" b="1">
                <a:cs typeface="Segoe UI"/>
              </a:rPr>
              <a:t>Bouwstijl</a:t>
            </a:r>
            <a:r>
              <a:rPr lang="nl-NL">
                <a:cs typeface="Segoe UI"/>
              </a:rPr>
              <a:t> </a:t>
            </a:r>
          </a:p>
          <a:p>
            <a:endParaRPr lang="nl-NL">
              <a:solidFill>
                <a:srgbClr val="000000"/>
              </a:solidFill>
              <a:latin typeface="Century Gothic"/>
              <a:cs typeface="Segoe UI"/>
            </a:endParaRPr>
          </a:p>
          <a:p>
            <a:r>
              <a:rPr lang="nl-NL">
                <a:cs typeface="Segoe UI"/>
              </a:rPr>
              <a:t>De bouwstijl is Byzantijns, een bouwstijl die komt uit het Midden-Oosten en Afrika. </a:t>
            </a:r>
          </a:p>
          <a:p>
            <a:pPr marL="285750" indent="-285750">
              <a:buFont typeface="Arial" panose="020B0604020202020204" pitchFamily="34" charset="0"/>
              <a:buChar char="•"/>
            </a:pPr>
            <a:endParaRPr lang="nl-NL">
              <a:cs typeface="Segoe UI"/>
            </a:endParaRPr>
          </a:p>
          <a:p>
            <a:r>
              <a:rPr lang="nl-NL">
                <a:cs typeface="Segoe UI"/>
              </a:rPr>
              <a:t>Meestal:</a:t>
            </a:r>
            <a:r>
              <a:rPr lang="nl-NL"/>
              <a:t> </a:t>
            </a:r>
          </a:p>
          <a:p>
            <a:pPr marL="285750" indent="-285750">
              <a:buFont typeface="Arial" panose="020B0604020202020204" pitchFamily="34" charset="0"/>
              <a:buChar char="•"/>
            </a:pPr>
            <a:r>
              <a:rPr lang="nl-NL"/>
              <a:t>Vierkant </a:t>
            </a:r>
          </a:p>
          <a:p>
            <a:pPr marL="285750" indent="-285750">
              <a:buFont typeface="Arial" panose="020B0604020202020204" pitchFamily="34" charset="0"/>
              <a:buChar char="•"/>
            </a:pPr>
            <a:r>
              <a:rPr lang="nl-NL"/>
              <a:t>Koepeldak </a:t>
            </a:r>
          </a:p>
          <a:p>
            <a:pPr marL="285750" indent="-285750">
              <a:buFont typeface="Arial" panose="020B0604020202020204" pitchFamily="34" charset="0"/>
              <a:buChar char="•"/>
            </a:pPr>
            <a:r>
              <a:rPr lang="nl-NL"/>
              <a:t>1 of meer minaretten, hoge spitse torens, van waaruit de muezzin oproept tot gebed. Deze verschenen vanaf het einde van de 7e eeuw.</a:t>
            </a:r>
          </a:p>
          <a:p>
            <a:pPr marL="285750" indent="-285750">
              <a:buFont typeface="Arial" panose="020B0604020202020204" pitchFamily="34" charset="0"/>
              <a:buChar char="•"/>
            </a:pPr>
            <a:endParaRPr lang="nl-NL"/>
          </a:p>
          <a:p>
            <a:r>
              <a:rPr lang="nl-NL"/>
              <a:t>Een pleinmoskee is een grote binnenhof omgeven door overdekte zuilengalerijen. </a:t>
            </a:r>
            <a:r>
              <a:rPr lang="en-US"/>
              <a:t>  </a:t>
            </a:r>
          </a:p>
          <a:p>
            <a:endParaRPr lang="en-US"/>
          </a:p>
          <a:p>
            <a:r>
              <a:rPr lang="nl-NL"/>
              <a:t>In de moskee is er veel aandacht besteed aan de verlichting. In Marokkaanse moskeeën speelt het getal 5 een belangrijke rol, vanwege de 5 zuilen van islam. </a:t>
            </a:r>
            <a:r>
              <a:rPr lang="en-US"/>
              <a:t>  </a:t>
            </a:r>
          </a:p>
          <a:p>
            <a:pPr marL="285750" indent="-285750">
              <a:buFont typeface="Arial" panose="020B0604020202020204" pitchFamily="34" charset="0"/>
              <a:buChar char="•"/>
            </a:pPr>
            <a:endParaRPr lang="nl-NL"/>
          </a:p>
        </p:txBody>
      </p:sp>
      <p:pic>
        <p:nvPicPr>
          <p:cNvPr id="3" name="Afbeelding 3"/>
          <p:cNvPicPr>
            <a:picLocks noChangeAspect="1"/>
          </p:cNvPicPr>
          <p:nvPr/>
        </p:nvPicPr>
        <p:blipFill>
          <a:blip r:embed="rId3"/>
          <a:stretch>
            <a:fillRect/>
          </a:stretch>
        </p:blipFill>
        <p:spPr>
          <a:xfrm>
            <a:off x="6972300" y="1069482"/>
            <a:ext cx="3400425" cy="5270993"/>
          </a:xfrm>
          <a:prstGeom prst="rect">
            <a:avLst/>
          </a:prstGeom>
        </p:spPr>
      </p:pic>
    </p:spTree>
    <p:extLst>
      <p:ext uri="{BB962C8B-B14F-4D97-AF65-F5344CB8AC3E}">
        <p14:creationId xmlns:p14="http://schemas.microsoft.com/office/powerpoint/2010/main" val="868076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876115" y="838200"/>
            <a:ext cx="9141010" cy="5078313"/>
          </a:xfrm>
          <a:prstGeom prst="rect">
            <a:avLst/>
          </a:prstGeom>
        </p:spPr>
        <p:txBody>
          <a:bodyPr rtlCol="0">
            <a:spAutoFit/>
          </a:bodyPr>
          <a:lstStyle/>
          <a:p>
            <a:r>
              <a:rPr lang="nl-NL" b="1">
                <a:cs typeface="Segoe UI"/>
              </a:rPr>
              <a:t>Inrichting</a:t>
            </a:r>
            <a:r>
              <a:rPr lang="nl-NL"/>
              <a:t> </a:t>
            </a:r>
          </a:p>
          <a:p>
            <a:endParaRPr lang="nl-NL"/>
          </a:p>
          <a:p>
            <a:pPr marL="285750" indent="-285750">
              <a:buFont typeface="Arial" panose="020B0604020202020204" pitchFamily="34" charset="0"/>
              <a:buChar char="•"/>
            </a:pPr>
            <a:r>
              <a:rPr lang="nl-NL"/>
              <a:t>Ruimte voor rituele wassing van voeten en gezicht.</a:t>
            </a:r>
          </a:p>
          <a:p>
            <a:endParaRPr lang="nl-NL"/>
          </a:p>
          <a:p>
            <a:pPr marL="285750" indent="-285750">
              <a:buFont typeface="Arial" panose="020B0604020202020204" pitchFamily="34" charset="0"/>
              <a:buChar char="•"/>
            </a:pPr>
            <a:r>
              <a:rPr lang="nl-NL"/>
              <a:t>Grote binnenplaats in het midden is de plaats voor gebed. In Nederland  is er vaak een aparte vrouwenruimte, van mannenruimte gescheiden door gordijn, zodat </a:t>
            </a:r>
            <a:r>
              <a:rPr lang="nl-NL" err="1"/>
              <a:t>iman</a:t>
            </a:r>
            <a:r>
              <a:rPr lang="nl-NL"/>
              <a:t> (voorganger) wel gehoord maar niet gezien kan worden. Het staat niet in de Koran dat er een aparte vrouwenruimte moet zijn, dus daarom knielen vrouwen soms achterin de gebedsruimte.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Voorkant gebedsruimte is voorzien van een nis, </a:t>
            </a:r>
            <a:r>
              <a:rPr lang="nl-NL" b="1" err="1"/>
              <a:t>mihrab</a:t>
            </a:r>
            <a:r>
              <a:rPr lang="nl-NL" b="1"/>
              <a:t>,</a:t>
            </a:r>
            <a:r>
              <a:rPr lang="nl-NL"/>
              <a:t> die is gebouwd richting Mekka. Deze richting heet </a:t>
            </a:r>
            <a:r>
              <a:rPr lang="nl-NL" b="1" err="1"/>
              <a:t>qibla</a:t>
            </a:r>
            <a:r>
              <a:rPr lang="nl-NL"/>
              <a:t>. In de </a:t>
            </a:r>
            <a:r>
              <a:rPr lang="nl-NL" err="1"/>
              <a:t>mihrab</a:t>
            </a:r>
            <a:r>
              <a:rPr lang="nl-NL"/>
              <a:t> gaat </a:t>
            </a:r>
            <a:r>
              <a:rPr lang="nl-NL" err="1"/>
              <a:t>iman</a:t>
            </a:r>
            <a:r>
              <a:rPr lang="nl-NL"/>
              <a:t> voor in gebed.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De </a:t>
            </a:r>
            <a:r>
              <a:rPr lang="nl-NL" b="1" err="1"/>
              <a:t>mimbe</a:t>
            </a:r>
            <a:r>
              <a:rPr lang="nl-NL" err="1"/>
              <a:t>r</a:t>
            </a:r>
            <a:r>
              <a:rPr lang="nl-NL"/>
              <a:t> is het gedeelte met een trap, dat door de </a:t>
            </a:r>
            <a:r>
              <a:rPr lang="nl-NL" err="1"/>
              <a:t>iman</a:t>
            </a:r>
            <a:r>
              <a:rPr lang="nl-NL"/>
              <a:t> gebruikt wordt om vrijdag de preek voor te dragen.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Ruimte waar mannen kunnen vergaderen en kinderen les krijgen in de koran </a:t>
            </a:r>
          </a:p>
        </p:txBody>
      </p:sp>
    </p:spTree>
    <p:extLst>
      <p:ext uri="{BB962C8B-B14F-4D97-AF65-F5344CB8AC3E}">
        <p14:creationId xmlns:p14="http://schemas.microsoft.com/office/powerpoint/2010/main" val="1551242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965980" y="836613"/>
            <a:ext cx="4564033" cy="4247317"/>
          </a:xfrm>
          <a:prstGeom prst="rect">
            <a:avLst/>
          </a:prstGeom>
        </p:spPr>
        <p:txBody>
          <a:bodyPr rtlCol="0">
            <a:spAutoFit/>
          </a:bodyPr>
          <a:lstStyle/>
          <a:p>
            <a:r>
              <a:rPr lang="nl-NL" b="1">
                <a:cs typeface="Segoe UI"/>
              </a:rPr>
              <a:t>Interieu</a:t>
            </a:r>
            <a:r>
              <a:rPr lang="nl-NL">
                <a:cs typeface="Segoe UI"/>
              </a:rPr>
              <a:t>r</a:t>
            </a:r>
            <a:r>
              <a:rPr lang="nl-NL"/>
              <a:t> </a:t>
            </a:r>
          </a:p>
          <a:p>
            <a:endParaRPr lang="nl-NL"/>
          </a:p>
          <a:p>
            <a:pPr marL="285750" indent="-285750">
              <a:buFont typeface="Arial" panose="020B0604020202020204" pitchFamily="34" charset="0"/>
              <a:buChar char="•"/>
            </a:pPr>
            <a:r>
              <a:rPr lang="nl-NL"/>
              <a:t>Leeg.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Vaak mooie, tapijten op de vloer. Tijdens het geknield bidden raakt het voorhoofd de vloer als teken van onderwerping aan Allah. </a:t>
            </a:r>
          </a:p>
          <a:p>
            <a:pPr marL="285750" indent="-285750">
              <a:buFont typeface="Arial" panose="020B0604020202020204" pitchFamily="34" charset="0"/>
              <a:buChar char="•"/>
            </a:pPr>
            <a:endParaRPr lang="nl-NL"/>
          </a:p>
          <a:p>
            <a:pPr marL="285750" indent="-285750">
              <a:buFont typeface="Arial" panose="020B0604020202020204" pitchFamily="34" charset="0"/>
              <a:buChar char="•"/>
            </a:pPr>
            <a:r>
              <a:rPr lang="nl-NL"/>
              <a:t>Afbeeldingen van mensen en dieren zijn verboden, daarom zijn er alleen versieringen van geometrische en bloemenpatronen. De muren zijn ook vaak versiert met versierde teksten uit de Koran </a:t>
            </a:r>
          </a:p>
        </p:txBody>
      </p:sp>
      <p:pic>
        <p:nvPicPr>
          <p:cNvPr id="3" name="Afbeelding 3"/>
          <p:cNvPicPr>
            <a:picLocks noChangeAspect="1"/>
          </p:cNvPicPr>
          <p:nvPr/>
        </p:nvPicPr>
        <p:blipFill>
          <a:blip r:embed="rId3"/>
          <a:stretch>
            <a:fillRect/>
          </a:stretch>
        </p:blipFill>
        <p:spPr>
          <a:xfrm>
            <a:off x="752475" y="885825"/>
            <a:ext cx="3420868" cy="4953124"/>
          </a:xfrm>
          <a:prstGeom prst="rect">
            <a:avLst/>
          </a:prstGeom>
        </p:spPr>
      </p:pic>
      <p:sp>
        <p:nvSpPr>
          <p:cNvPr id="5" name="Tekstvak 4"/>
          <p:cNvSpPr txBox="1"/>
          <p:nvPr/>
        </p:nvSpPr>
        <p:spPr>
          <a:xfrm>
            <a:off x="1209675" y="5953125"/>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b="1" err="1"/>
              <a:t>Mihrab</a:t>
            </a:r>
            <a:endParaRPr lang="nl-NL" b="1">
              <a:solidFill>
                <a:srgbClr val="000000"/>
              </a:solidFill>
              <a:latin typeface="Century Gothic"/>
            </a:endParaRPr>
          </a:p>
        </p:txBody>
      </p:sp>
    </p:spTree>
    <p:extLst>
      <p:ext uri="{BB962C8B-B14F-4D97-AF65-F5344CB8AC3E}">
        <p14:creationId xmlns:p14="http://schemas.microsoft.com/office/powerpoint/2010/main" val="1640399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6" name="Afbeelding 6"/>
          <p:cNvPicPr>
            <a:picLocks noChangeAspect="1"/>
          </p:cNvPicPr>
          <p:nvPr/>
        </p:nvPicPr>
        <p:blipFill>
          <a:blip r:embed="rId3"/>
          <a:stretch>
            <a:fillRect/>
          </a:stretch>
        </p:blipFill>
        <p:spPr>
          <a:xfrm>
            <a:off x="1204017" y="1890351"/>
            <a:ext cx="4414438" cy="3090106"/>
          </a:xfrm>
          <a:prstGeom prst="rect">
            <a:avLst/>
          </a:prstGeom>
        </p:spPr>
      </p:pic>
      <p:sp>
        <p:nvSpPr>
          <p:cNvPr id="2" name="Titel 1"/>
          <p:cNvSpPr>
            <a:spLocks noGrp="1"/>
          </p:cNvSpPr>
          <p:nvPr>
            <p:ph type="title"/>
          </p:nvPr>
        </p:nvSpPr>
        <p:spPr>
          <a:xfrm>
            <a:off x="6579450" y="727627"/>
            <a:ext cx="4957553" cy="1645920"/>
          </a:xfrm>
        </p:spPr>
        <p:txBody>
          <a:bodyPr vert="horz" lIns="91440" tIns="45720" rIns="91440" bIns="45720" rtlCol="0" anchor="ctr">
            <a:normAutofit/>
          </a:bodyPr>
          <a:lstStyle/>
          <a:p>
            <a:r>
              <a:rPr lang="en-US"/>
              <a:t>Samenvattend</a:t>
            </a:r>
          </a:p>
        </p:txBody>
      </p:sp>
      <p:sp>
        <p:nvSpPr>
          <p:cNvPr id="3" name="Tekstvak 2"/>
          <p:cNvSpPr txBox="1"/>
          <p:nvPr/>
        </p:nvSpPr>
        <p:spPr>
          <a:xfrm>
            <a:off x="6579450" y="2538919"/>
            <a:ext cx="4957554" cy="34961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defTabSz="914400">
              <a:lnSpc>
                <a:spcPct val="90000"/>
              </a:lnSpc>
              <a:buClr>
                <a:schemeClr val="tx1">
                  <a:lumMod val="85000"/>
                  <a:lumOff val="15000"/>
                </a:schemeClr>
              </a:buClr>
              <a:buFont typeface="Garamond" pitchFamily="18" charset="0"/>
              <a:buChar char="◦"/>
            </a:pPr>
            <a:r>
              <a:rPr lang="en-US" sz="1700"/>
              <a:t>De </a:t>
            </a:r>
            <a:r>
              <a:rPr lang="en-US" sz="1700" err="1"/>
              <a:t>gebedshuizen</a:t>
            </a:r>
            <a:r>
              <a:rPr lang="en-US" sz="1700"/>
              <a:t> van de </a:t>
            </a:r>
            <a:r>
              <a:rPr lang="en-US" sz="1700" err="1"/>
              <a:t>wereldgodsdiensten</a:t>
            </a:r>
            <a:r>
              <a:rPr lang="en-US" sz="1700"/>
              <a:t> </a:t>
            </a:r>
            <a:r>
              <a:rPr lang="en-US" sz="1700" err="1"/>
              <a:t>hebben</a:t>
            </a:r>
            <a:r>
              <a:rPr lang="en-US" sz="1700"/>
              <a:t> </a:t>
            </a:r>
            <a:r>
              <a:rPr lang="en-US" sz="1700" err="1"/>
              <a:t>als</a:t>
            </a:r>
            <a:r>
              <a:rPr lang="en-US" sz="1700"/>
              <a:t> </a:t>
            </a:r>
            <a:r>
              <a:rPr lang="en-US" sz="1700" err="1"/>
              <a:t>overeenkomst</a:t>
            </a:r>
            <a:r>
              <a:rPr lang="en-US" sz="1700"/>
              <a:t> </a:t>
            </a:r>
            <a:r>
              <a:rPr lang="en-US" sz="1700" err="1"/>
              <a:t>dat</a:t>
            </a:r>
            <a:r>
              <a:rPr lang="en-US" sz="1700"/>
              <a:t> </a:t>
            </a:r>
            <a:r>
              <a:rPr lang="en-US" sz="1700" err="1"/>
              <a:t>ze</a:t>
            </a:r>
            <a:r>
              <a:rPr lang="en-US" sz="1700"/>
              <a:t> door de </a:t>
            </a:r>
            <a:r>
              <a:rPr lang="en-US" sz="1700" err="1"/>
              <a:t>gelovigen</a:t>
            </a:r>
            <a:r>
              <a:rPr lang="en-US" sz="1700"/>
              <a:t> </a:t>
            </a:r>
            <a:r>
              <a:rPr lang="en-US" sz="1700" err="1"/>
              <a:t>worden</a:t>
            </a:r>
            <a:r>
              <a:rPr lang="en-US" sz="1700"/>
              <a:t> </a:t>
            </a:r>
            <a:r>
              <a:rPr lang="en-US" sz="1700" err="1"/>
              <a:t>gebruikt</a:t>
            </a:r>
            <a:r>
              <a:rPr lang="en-US" sz="1700"/>
              <a:t> om </a:t>
            </a:r>
            <a:r>
              <a:rPr lang="en-US" sz="1700" err="1"/>
              <a:t>samen</a:t>
            </a:r>
            <a:r>
              <a:rPr lang="en-US" sz="1700"/>
              <a:t> </a:t>
            </a:r>
            <a:r>
              <a:rPr lang="en-US" sz="1700" err="1"/>
              <a:t>te</a:t>
            </a:r>
            <a:r>
              <a:rPr lang="en-US" sz="1700"/>
              <a:t> </a:t>
            </a:r>
            <a:r>
              <a:rPr lang="en-US" sz="1700" err="1"/>
              <a:t>komen</a:t>
            </a:r>
            <a:r>
              <a:rPr lang="en-US" sz="1700"/>
              <a:t> om </a:t>
            </a:r>
            <a:r>
              <a:rPr lang="en-US" sz="1700" err="1"/>
              <a:t>samen</a:t>
            </a:r>
            <a:r>
              <a:rPr lang="en-US" sz="1700"/>
              <a:t> </a:t>
            </a:r>
            <a:r>
              <a:rPr lang="en-US" sz="1700" err="1"/>
              <a:t>hun</a:t>
            </a:r>
            <a:r>
              <a:rPr lang="en-US" sz="1700"/>
              <a:t> </a:t>
            </a:r>
            <a:r>
              <a:rPr lang="en-US" sz="1700" err="1"/>
              <a:t>geloof</a:t>
            </a:r>
            <a:r>
              <a:rPr lang="en-US" sz="1700"/>
              <a:t> </a:t>
            </a:r>
            <a:r>
              <a:rPr lang="en-US" sz="1700" err="1"/>
              <a:t>te</a:t>
            </a:r>
            <a:r>
              <a:rPr lang="en-US" sz="1700"/>
              <a:t> </a:t>
            </a:r>
            <a:r>
              <a:rPr lang="en-US" sz="1700" err="1"/>
              <a:t>beleven</a:t>
            </a:r>
            <a:r>
              <a:rPr lang="en-US" sz="1700"/>
              <a:t>.</a:t>
            </a:r>
          </a:p>
          <a:p>
            <a:pPr indent="-182880" defTabSz="914400">
              <a:lnSpc>
                <a:spcPct val="90000"/>
              </a:lnSpc>
              <a:buClr>
                <a:schemeClr val="tx1">
                  <a:lumMod val="85000"/>
                  <a:lumOff val="15000"/>
                </a:schemeClr>
              </a:buClr>
              <a:buFont typeface="Garamond" pitchFamily="18" charset="0"/>
              <a:buChar char="◦"/>
            </a:pPr>
            <a:endParaRPr lang="en-US" sz="1700"/>
          </a:p>
          <a:p>
            <a:pPr indent="-182880" defTabSz="914400">
              <a:lnSpc>
                <a:spcPct val="90000"/>
              </a:lnSpc>
              <a:buClr>
                <a:schemeClr val="tx1">
                  <a:lumMod val="85000"/>
                  <a:lumOff val="15000"/>
                </a:schemeClr>
              </a:buClr>
              <a:buFont typeface="Garamond" pitchFamily="18" charset="0"/>
              <a:buChar char="◦"/>
            </a:pPr>
            <a:r>
              <a:rPr lang="en-US" sz="1700"/>
              <a:t>De </a:t>
            </a:r>
            <a:r>
              <a:rPr lang="en-US" sz="1700" err="1"/>
              <a:t>gebouwen</a:t>
            </a:r>
            <a:r>
              <a:rPr lang="en-US" sz="1700"/>
              <a:t>, de </a:t>
            </a:r>
            <a:r>
              <a:rPr lang="en-US" sz="1700" err="1"/>
              <a:t>gebruiken</a:t>
            </a:r>
            <a:r>
              <a:rPr lang="en-US" sz="1700"/>
              <a:t> </a:t>
            </a:r>
            <a:r>
              <a:rPr lang="en-US" sz="1700" err="1"/>
              <a:t>en</a:t>
            </a:r>
            <a:r>
              <a:rPr lang="en-US" sz="1700"/>
              <a:t> de </a:t>
            </a:r>
            <a:r>
              <a:rPr lang="en-US" sz="1700" err="1"/>
              <a:t>belangrijke</a:t>
            </a:r>
            <a:r>
              <a:rPr lang="en-US" sz="1700"/>
              <a:t> </a:t>
            </a:r>
            <a:r>
              <a:rPr lang="en-US" sz="1700" err="1"/>
              <a:t>voorwerpen</a:t>
            </a:r>
            <a:r>
              <a:rPr lang="en-US" sz="1700"/>
              <a:t> </a:t>
            </a:r>
            <a:r>
              <a:rPr lang="en-US" sz="1700" err="1"/>
              <a:t>verschillen</a:t>
            </a:r>
            <a:r>
              <a:rPr lang="en-US" sz="1700"/>
              <a:t> per </a:t>
            </a:r>
            <a:r>
              <a:rPr lang="en-US" sz="1700" err="1"/>
              <a:t>geloof</a:t>
            </a:r>
            <a:r>
              <a:rPr lang="en-US" sz="1700"/>
              <a:t>, maar </a:t>
            </a:r>
            <a:r>
              <a:rPr lang="en-US" sz="1700" err="1"/>
              <a:t>niet</a:t>
            </a:r>
            <a:r>
              <a:rPr lang="en-US" sz="1700"/>
              <a:t> of heel </a:t>
            </a:r>
            <a:r>
              <a:rPr lang="en-US" sz="1700" err="1"/>
              <a:t>weinig</a:t>
            </a:r>
            <a:r>
              <a:rPr lang="en-US" sz="1700"/>
              <a:t> per land.</a:t>
            </a:r>
          </a:p>
          <a:p>
            <a:pPr indent="-182880" defTabSz="914400">
              <a:lnSpc>
                <a:spcPct val="90000"/>
              </a:lnSpc>
              <a:buClr>
                <a:schemeClr val="tx1">
                  <a:lumMod val="85000"/>
                  <a:lumOff val="15000"/>
                </a:schemeClr>
              </a:buClr>
              <a:buFont typeface="Garamond" pitchFamily="18" charset="0"/>
              <a:buChar char="◦"/>
            </a:pPr>
            <a:endParaRPr lang="en-US" sz="1700"/>
          </a:p>
          <a:p>
            <a:pPr indent="-182880" defTabSz="914400">
              <a:lnSpc>
                <a:spcPct val="90000"/>
              </a:lnSpc>
              <a:buClr>
                <a:schemeClr val="tx1">
                  <a:lumMod val="85000"/>
                  <a:lumOff val="15000"/>
                </a:schemeClr>
              </a:buClr>
              <a:buFont typeface="Garamond" pitchFamily="18" charset="0"/>
              <a:buChar char="◦"/>
            </a:pPr>
            <a:r>
              <a:rPr lang="en-US" sz="1700" err="1"/>
              <a:t>Dat</a:t>
            </a:r>
            <a:r>
              <a:rPr lang="en-US" sz="1700"/>
              <a:t> </a:t>
            </a:r>
            <a:r>
              <a:rPr lang="en-US" sz="1700" err="1"/>
              <a:t>maakt</a:t>
            </a:r>
            <a:r>
              <a:rPr lang="en-US" sz="1700"/>
              <a:t> </a:t>
            </a:r>
            <a:r>
              <a:rPr lang="en-US" sz="1700" err="1"/>
              <a:t>dat</a:t>
            </a:r>
            <a:r>
              <a:rPr lang="en-US" sz="1700"/>
              <a:t> </a:t>
            </a:r>
            <a:r>
              <a:rPr lang="en-US" sz="1700" err="1"/>
              <a:t>een</a:t>
            </a:r>
            <a:r>
              <a:rPr lang="en-US" sz="1700"/>
              <a:t> </a:t>
            </a:r>
            <a:r>
              <a:rPr lang="en-US" sz="1700" err="1"/>
              <a:t>gelovige</a:t>
            </a:r>
            <a:r>
              <a:rPr lang="en-US" sz="1700"/>
              <a:t> </a:t>
            </a:r>
            <a:r>
              <a:rPr lang="en-US" sz="1700" err="1"/>
              <a:t>zich</a:t>
            </a:r>
            <a:r>
              <a:rPr lang="en-US" sz="1700"/>
              <a:t> </a:t>
            </a:r>
            <a:r>
              <a:rPr lang="en-US" sz="1700" err="1"/>
              <a:t>overal</a:t>
            </a:r>
            <a:r>
              <a:rPr lang="en-US" sz="1700"/>
              <a:t> </a:t>
            </a:r>
            <a:r>
              <a:rPr lang="en-US" sz="1700" err="1"/>
              <a:t>ter</a:t>
            </a:r>
            <a:r>
              <a:rPr lang="en-US" sz="1700"/>
              <a:t> </a:t>
            </a:r>
            <a:r>
              <a:rPr lang="en-US" sz="1700" err="1"/>
              <a:t>wereld</a:t>
            </a:r>
            <a:r>
              <a:rPr lang="en-US" sz="1700"/>
              <a:t> in </a:t>
            </a:r>
            <a:r>
              <a:rPr lang="en-US" sz="1700" err="1"/>
              <a:t>zijn</a:t>
            </a:r>
            <a:r>
              <a:rPr lang="en-US" sz="1700"/>
              <a:t> </a:t>
            </a:r>
            <a:r>
              <a:rPr lang="en-US" sz="1700" err="1"/>
              <a:t>gebedshuis</a:t>
            </a:r>
            <a:r>
              <a:rPr lang="en-US" sz="1700"/>
              <a:t> </a:t>
            </a:r>
            <a:r>
              <a:rPr lang="en-US" sz="1700" err="1"/>
              <a:t>thuis</a:t>
            </a:r>
            <a:r>
              <a:rPr lang="en-US" sz="1700"/>
              <a:t> </a:t>
            </a:r>
            <a:r>
              <a:rPr lang="en-US" sz="1700" err="1"/>
              <a:t>kan</a:t>
            </a:r>
            <a:r>
              <a:rPr lang="en-US" sz="1700"/>
              <a:t> </a:t>
            </a:r>
            <a:r>
              <a:rPr lang="en-US" sz="1700" err="1"/>
              <a:t>voelen</a:t>
            </a:r>
            <a:r>
              <a:rPr lang="en-US" sz="1700"/>
              <a:t> </a:t>
            </a:r>
            <a:r>
              <a:rPr lang="en-US" sz="1700" err="1"/>
              <a:t>en</a:t>
            </a:r>
            <a:r>
              <a:rPr lang="en-US" sz="1700"/>
              <a:t> </a:t>
            </a:r>
            <a:r>
              <a:rPr lang="en-US" sz="1700" err="1"/>
              <a:t>samen</a:t>
            </a:r>
            <a:r>
              <a:rPr lang="en-US" sz="1700"/>
              <a:t> met </a:t>
            </a:r>
            <a:r>
              <a:rPr lang="en-US" sz="1700" err="1"/>
              <a:t>mensen</a:t>
            </a:r>
            <a:r>
              <a:rPr lang="en-US" sz="1700"/>
              <a:t> </a:t>
            </a:r>
            <a:r>
              <a:rPr lang="en-US" sz="1700" err="1"/>
              <a:t>uit</a:t>
            </a:r>
            <a:r>
              <a:rPr lang="en-US" sz="1700"/>
              <a:t> </a:t>
            </a:r>
            <a:r>
              <a:rPr lang="en-US" sz="1700" err="1"/>
              <a:t>een</a:t>
            </a:r>
            <a:r>
              <a:rPr lang="en-US" sz="1700"/>
              <a:t> </a:t>
            </a:r>
            <a:r>
              <a:rPr lang="en-US" sz="1700" err="1"/>
              <a:t>andere</a:t>
            </a:r>
            <a:r>
              <a:rPr lang="en-US" sz="1700"/>
              <a:t> </a:t>
            </a:r>
            <a:r>
              <a:rPr lang="en-US" sz="1700" err="1"/>
              <a:t>cultuur</a:t>
            </a:r>
            <a:r>
              <a:rPr lang="en-US" sz="1700"/>
              <a:t>, in </a:t>
            </a:r>
            <a:r>
              <a:rPr lang="en-US" sz="1700" err="1"/>
              <a:t>een</a:t>
            </a:r>
            <a:r>
              <a:rPr lang="en-US" sz="1700"/>
              <a:t> </a:t>
            </a:r>
            <a:r>
              <a:rPr lang="en-US" sz="1700" err="1"/>
              <a:t>andere</a:t>
            </a:r>
            <a:r>
              <a:rPr lang="en-US" sz="1700"/>
              <a:t> </a:t>
            </a:r>
            <a:r>
              <a:rPr lang="en-US" sz="1700" err="1"/>
              <a:t>taal</a:t>
            </a:r>
            <a:r>
              <a:rPr lang="en-US" sz="1700"/>
              <a:t> </a:t>
            </a:r>
            <a:r>
              <a:rPr lang="en-US" sz="1700" err="1"/>
              <a:t>zijn</a:t>
            </a:r>
            <a:r>
              <a:rPr lang="en-US" sz="1700"/>
              <a:t> </a:t>
            </a:r>
            <a:r>
              <a:rPr lang="en-US" sz="1700" err="1"/>
              <a:t>geloof</a:t>
            </a:r>
            <a:r>
              <a:rPr lang="en-US" sz="1700"/>
              <a:t> </a:t>
            </a:r>
            <a:r>
              <a:rPr lang="en-US" sz="1700" err="1"/>
              <a:t>kan</a:t>
            </a:r>
            <a:r>
              <a:rPr lang="en-US" sz="1700"/>
              <a:t> </a:t>
            </a:r>
            <a:r>
              <a:rPr lang="en-US" sz="1700" err="1"/>
              <a:t>beleven</a:t>
            </a:r>
            <a:r>
              <a:rPr lang="en-US" sz="1700"/>
              <a:t>.</a:t>
            </a:r>
          </a:p>
          <a:p>
            <a:pPr indent="-182880" defTabSz="914400">
              <a:lnSpc>
                <a:spcPct val="90000"/>
              </a:lnSpc>
              <a:buClr>
                <a:schemeClr val="tx1">
                  <a:lumMod val="85000"/>
                  <a:lumOff val="15000"/>
                </a:schemeClr>
              </a:buClr>
              <a:buFont typeface="Garamond" pitchFamily="18" charset="0"/>
              <a:buChar char="◦"/>
            </a:pPr>
            <a:endParaRPr lang="en-US" sz="1700"/>
          </a:p>
          <a:p>
            <a:pPr indent="-182880" defTabSz="914400">
              <a:lnSpc>
                <a:spcPct val="90000"/>
              </a:lnSpc>
              <a:buClr>
                <a:schemeClr val="tx1">
                  <a:lumMod val="85000"/>
                  <a:lumOff val="15000"/>
                </a:schemeClr>
              </a:buClr>
              <a:buFont typeface="Garamond" pitchFamily="18" charset="0"/>
              <a:buChar char="◦"/>
            </a:pPr>
            <a:endParaRPr lang="en-US" sz="1700"/>
          </a:p>
          <a:p>
            <a:pPr indent="-182880" defTabSz="914400">
              <a:lnSpc>
                <a:spcPct val="90000"/>
              </a:lnSpc>
              <a:buClr>
                <a:schemeClr val="tx1">
                  <a:lumMod val="85000"/>
                  <a:lumOff val="15000"/>
                </a:schemeClr>
              </a:buClr>
              <a:buFont typeface="Garamond" pitchFamily="18" charset="0"/>
              <a:buChar char="◦"/>
            </a:pPr>
            <a:endParaRPr lang="en-US" sz="1700"/>
          </a:p>
          <a:p>
            <a:pPr indent="-182880" defTabSz="914400">
              <a:lnSpc>
                <a:spcPct val="90000"/>
              </a:lnSpc>
              <a:buClr>
                <a:schemeClr val="tx1">
                  <a:lumMod val="85000"/>
                  <a:lumOff val="15000"/>
                </a:schemeClr>
              </a:buClr>
              <a:buFont typeface="Garamond" pitchFamily="18" charset="0"/>
              <a:buChar char="◦"/>
            </a:pPr>
            <a:endParaRPr lang="en-US" sz="1700"/>
          </a:p>
        </p:txBody>
      </p:sp>
    </p:spTree>
    <p:extLst>
      <p:ext uri="{BB962C8B-B14F-4D97-AF65-F5344CB8AC3E}">
        <p14:creationId xmlns:p14="http://schemas.microsoft.com/office/powerpoint/2010/main" val="407846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66800" y="642594"/>
            <a:ext cx="10058400" cy="1371600"/>
          </a:xfrm>
        </p:spPr>
        <p:txBody>
          <a:bodyPr/>
          <a:lstStyle/>
          <a:p>
            <a:r>
              <a:rPr lang="nl-NL"/>
              <a:t>Wat is een gebedshuis? </a:t>
            </a:r>
          </a:p>
        </p:txBody>
      </p:sp>
      <p:sp>
        <p:nvSpPr>
          <p:cNvPr id="3" name="Tijdelijke aanduiding voor inhoud 2"/>
          <p:cNvSpPr>
            <a:spLocks noGrp="1"/>
          </p:cNvSpPr>
          <p:nvPr>
            <p:ph idx="1"/>
          </p:nvPr>
        </p:nvSpPr>
        <p:spPr>
          <a:xfrm>
            <a:off x="1066800" y="2103120"/>
            <a:ext cx="10058400" cy="3931920"/>
          </a:xfrm>
        </p:spPr>
        <p:txBody>
          <a:bodyPr/>
          <a:lstStyle/>
          <a:p>
            <a:pPr>
              <a:buFont typeface="Wingdings" panose="05000000000000000000" pitchFamily="2" charset="2"/>
              <a:buChar char="v"/>
            </a:pPr>
            <a:r>
              <a:rPr lang="nl-NL"/>
              <a:t> Een gebedshuis is een gebouw waarin religieuze bijeenkomsten, zoals de gebedsbijeenkomst of de meditatiebijeenkomst plaatsvinden. In verschillende godsdiensten heeft het een andere naam. In verschillende religies wordt een gebedshuis ook wel tempel genoemd.</a:t>
            </a:r>
          </a:p>
          <a:p>
            <a:pPr marL="0" indent="0">
              <a:buNone/>
            </a:pPr>
            <a:endParaRPr lang="nl-NL"/>
          </a:p>
        </p:txBody>
      </p:sp>
      <p:pic>
        <p:nvPicPr>
          <p:cNvPr id="4" name="Afbeelding 3"/>
          <p:cNvPicPr>
            <a:picLocks noChangeAspect="1"/>
          </p:cNvPicPr>
          <p:nvPr/>
        </p:nvPicPr>
        <p:blipFill>
          <a:blip r:embed="rId2"/>
          <a:stretch>
            <a:fillRect/>
          </a:stretch>
        </p:blipFill>
        <p:spPr>
          <a:xfrm>
            <a:off x="512420" y="4023193"/>
            <a:ext cx="2556741" cy="1704494"/>
          </a:xfrm>
          <a:prstGeom prst="rect">
            <a:avLst/>
          </a:prstGeom>
        </p:spPr>
      </p:pic>
      <p:pic>
        <p:nvPicPr>
          <p:cNvPr id="5" name="Afbeelding 4"/>
          <p:cNvPicPr>
            <a:picLocks noChangeAspect="1"/>
          </p:cNvPicPr>
          <p:nvPr/>
        </p:nvPicPr>
        <p:blipFill>
          <a:blip r:embed="rId3"/>
          <a:stretch>
            <a:fillRect/>
          </a:stretch>
        </p:blipFill>
        <p:spPr>
          <a:xfrm>
            <a:off x="3318275" y="4023193"/>
            <a:ext cx="2660939" cy="1706949"/>
          </a:xfrm>
          <a:prstGeom prst="rect">
            <a:avLst/>
          </a:prstGeom>
        </p:spPr>
      </p:pic>
      <p:pic>
        <p:nvPicPr>
          <p:cNvPr id="6" name="Afbeelding 5"/>
          <p:cNvPicPr>
            <a:picLocks noChangeAspect="1"/>
          </p:cNvPicPr>
          <p:nvPr/>
        </p:nvPicPr>
        <p:blipFill>
          <a:blip r:embed="rId4"/>
          <a:stretch>
            <a:fillRect/>
          </a:stretch>
        </p:blipFill>
        <p:spPr>
          <a:xfrm>
            <a:off x="6228328" y="4023193"/>
            <a:ext cx="2615949" cy="1714335"/>
          </a:xfrm>
          <a:prstGeom prst="rect">
            <a:avLst/>
          </a:prstGeom>
        </p:spPr>
      </p:pic>
      <p:pic>
        <p:nvPicPr>
          <p:cNvPr id="7" name="Afbeelding 6"/>
          <p:cNvPicPr>
            <a:picLocks noChangeAspect="1"/>
          </p:cNvPicPr>
          <p:nvPr/>
        </p:nvPicPr>
        <p:blipFill>
          <a:blip r:embed="rId5"/>
          <a:stretch>
            <a:fillRect/>
          </a:stretch>
        </p:blipFill>
        <p:spPr>
          <a:xfrm>
            <a:off x="9093391" y="3999023"/>
            <a:ext cx="2629252" cy="1752834"/>
          </a:xfrm>
          <a:prstGeom prst="rect">
            <a:avLst/>
          </a:prstGeom>
        </p:spPr>
      </p:pic>
    </p:spTree>
    <p:extLst>
      <p:ext uri="{BB962C8B-B14F-4D97-AF65-F5344CB8AC3E}">
        <p14:creationId xmlns:p14="http://schemas.microsoft.com/office/powerpoint/2010/main" val="11077495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5" name="Afbeelding 4"/>
          <p:cNvPicPr>
            <a:picLocks noChangeAspect="1"/>
          </p:cNvPicPr>
          <p:nvPr/>
        </p:nvPicPr>
        <p:blipFill>
          <a:blip r:embed="rId2"/>
          <a:stretch>
            <a:fillRect/>
          </a:stretch>
        </p:blipFill>
        <p:spPr>
          <a:xfrm>
            <a:off x="1204017" y="1779990"/>
            <a:ext cx="4351656" cy="3263742"/>
          </a:xfrm>
          <a:prstGeom prst="rect">
            <a:avLst/>
          </a:prstGeom>
        </p:spPr>
      </p:pic>
      <p:sp>
        <p:nvSpPr>
          <p:cNvPr id="2" name="Titel 1"/>
          <p:cNvSpPr>
            <a:spLocks noGrp="1"/>
          </p:cNvSpPr>
          <p:nvPr>
            <p:ph type="title"/>
          </p:nvPr>
        </p:nvSpPr>
        <p:spPr>
          <a:xfrm>
            <a:off x="6579450" y="727627"/>
            <a:ext cx="4957553" cy="1645920"/>
          </a:xfrm>
        </p:spPr>
        <p:txBody>
          <a:bodyPr>
            <a:normAutofit/>
          </a:bodyPr>
          <a:lstStyle/>
          <a:p>
            <a:r>
              <a:rPr lang="nl-NL"/>
              <a:t>Wereldreligies </a:t>
            </a:r>
          </a:p>
        </p:txBody>
      </p:sp>
      <p:sp>
        <p:nvSpPr>
          <p:cNvPr id="3" name="Tijdelijke aanduiding voor inhoud 2"/>
          <p:cNvSpPr>
            <a:spLocks noGrp="1"/>
          </p:cNvSpPr>
          <p:nvPr>
            <p:ph idx="1"/>
          </p:nvPr>
        </p:nvSpPr>
        <p:spPr>
          <a:xfrm>
            <a:off x="6414858" y="2202873"/>
            <a:ext cx="5122146" cy="3940307"/>
          </a:xfrm>
        </p:spPr>
        <p:txBody>
          <a:bodyPr vert="horz" lIns="91440" tIns="45720" rIns="91440" bIns="45720" rtlCol="0" anchor="t">
            <a:normAutofit/>
          </a:bodyPr>
          <a:lstStyle/>
          <a:p>
            <a:pPr marL="0" lvl="8" indent="0">
              <a:buFont typeface="Wingdings" panose="05000000000000000000" pitchFamily="2" charset="2"/>
              <a:buChar char="v"/>
            </a:pPr>
            <a:r>
              <a:rPr lang="nl-NL" sz="1800"/>
              <a:t> Dit zijn de vijf wereldreligies met hun gebedshuis: </a:t>
            </a:r>
          </a:p>
          <a:p>
            <a:pPr marL="285750" lvl="8" indent="-285750">
              <a:buFont typeface="Wingdings" panose="05000000000000000000" pitchFamily="2" charset="2"/>
              <a:buChar char="Ø"/>
            </a:pPr>
            <a:r>
              <a:rPr lang="nl-NL" sz="1800"/>
              <a:t>Christendom: kerk</a:t>
            </a:r>
          </a:p>
          <a:p>
            <a:pPr marL="285750" lvl="8" indent="-285750">
              <a:buFont typeface="Wingdings" panose="05000000000000000000" pitchFamily="2" charset="2"/>
              <a:buChar char="Ø"/>
            </a:pPr>
            <a:r>
              <a:rPr lang="nl-NL" sz="1800"/>
              <a:t>Jodendom: synagoge</a:t>
            </a:r>
          </a:p>
          <a:p>
            <a:pPr marL="285750" lvl="8" indent="-285750">
              <a:buFont typeface="Wingdings" panose="05000000000000000000" pitchFamily="2" charset="2"/>
              <a:buChar char="Ø"/>
            </a:pPr>
            <a:r>
              <a:rPr lang="nl-NL" sz="1800"/>
              <a:t>Boeddhisme: tempel </a:t>
            </a:r>
          </a:p>
          <a:p>
            <a:pPr marL="285750" lvl="8" indent="-285750">
              <a:buFont typeface="Wingdings" panose="05000000000000000000" pitchFamily="2" charset="2"/>
              <a:buChar char="Ø"/>
            </a:pPr>
            <a:r>
              <a:rPr lang="nl-NL" sz="1800"/>
              <a:t>Islam: moskee</a:t>
            </a:r>
          </a:p>
          <a:p>
            <a:pPr marL="285750" lvl="8" indent="-285750">
              <a:buFont typeface="Wingdings" panose="05000000000000000000" pitchFamily="2" charset="2"/>
              <a:buChar char="Ø"/>
            </a:pPr>
            <a:r>
              <a:rPr lang="nl-NL" sz="1800"/>
              <a:t>Hindoeïsme: tempel </a:t>
            </a:r>
          </a:p>
          <a:p>
            <a:pPr marL="285750" lvl="8" indent="-285750">
              <a:buFont typeface="Wingdings" panose="05000000000000000000" pitchFamily="2" charset="2"/>
              <a:buChar char="Ø"/>
            </a:pPr>
            <a:endParaRPr lang="nl-NL"/>
          </a:p>
        </p:txBody>
      </p:sp>
    </p:spTree>
    <p:extLst>
      <p:ext uri="{BB962C8B-B14F-4D97-AF65-F5344CB8AC3E}">
        <p14:creationId xmlns:p14="http://schemas.microsoft.com/office/powerpoint/2010/main" val="2636677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a:xfrm>
            <a:off x="6846137" y="727627"/>
            <a:ext cx="4602152" cy="1308992"/>
          </a:xfrm>
        </p:spPr>
        <p:txBody>
          <a:bodyPr vert="horz" lIns="91440" tIns="45720" rIns="91440" bIns="45720" rtlCol="0" anchor="ctr">
            <a:normAutofit/>
          </a:bodyPr>
          <a:lstStyle/>
          <a:p>
            <a:r>
              <a:rPr lang="en-US"/>
              <a:t>De </a:t>
            </a:r>
            <a:r>
              <a:rPr lang="en-US" err="1"/>
              <a:t>kerk</a:t>
            </a:r>
            <a:r>
              <a:rPr lang="en-US"/>
              <a:t> </a:t>
            </a:r>
          </a:p>
        </p:txBody>
      </p:sp>
      <p:sp>
        <p:nvSpPr>
          <p:cNvPr id="11" name="Tijdelijke aanduiding voor inhoud 10"/>
          <p:cNvSpPr>
            <a:spLocks noGrp="1"/>
          </p:cNvSpPr>
          <p:nvPr>
            <p:ph sz="half" idx="1"/>
          </p:nvPr>
        </p:nvSpPr>
        <p:spPr>
          <a:xfrm>
            <a:off x="6388937" y="2036619"/>
            <a:ext cx="4602152" cy="3596880"/>
          </a:xfrm>
        </p:spPr>
        <p:txBody>
          <a:bodyPr vert="horz" lIns="91440" tIns="45720" rIns="91440" bIns="45720" rtlCol="0">
            <a:normAutofit fontScale="92500" lnSpcReduction="20000"/>
          </a:bodyPr>
          <a:lstStyle/>
          <a:p>
            <a:pPr>
              <a:buFont typeface="Wingdings" panose="05000000000000000000" pitchFamily="2" charset="2"/>
              <a:buChar char="v"/>
            </a:pPr>
            <a:r>
              <a:rPr lang="en-US" err="1"/>
              <a:t>Een</a:t>
            </a:r>
            <a:r>
              <a:rPr lang="en-US"/>
              <a:t> </a:t>
            </a:r>
            <a:r>
              <a:rPr lang="en-US" err="1"/>
              <a:t>kerk</a:t>
            </a:r>
            <a:r>
              <a:rPr lang="en-US"/>
              <a:t> </a:t>
            </a:r>
            <a:r>
              <a:rPr lang="nl-NL"/>
              <a:t>is een gebouw waar christenen godsdienstoefeningen houden.</a:t>
            </a:r>
            <a:endParaRPr lang="en-US"/>
          </a:p>
          <a:p>
            <a:pPr>
              <a:buFont typeface="Wingdings" panose="05000000000000000000" pitchFamily="2" charset="2"/>
              <a:buChar char="v"/>
            </a:pPr>
            <a:r>
              <a:rPr lang="nl-NL"/>
              <a:t>De kerk is een heel belangrijk onderdeel van de ontmoeting van mensen onder elkaar. </a:t>
            </a:r>
          </a:p>
          <a:p>
            <a:pPr>
              <a:buFont typeface="Wingdings" panose="05000000000000000000" pitchFamily="2" charset="2"/>
              <a:buChar char="v"/>
            </a:pPr>
            <a:r>
              <a:rPr lang="nl-NL"/>
              <a:t>In de kerk wordt in de eerste plaats God aanbeden. Daarnaast is een preek of meditatie een belangrijk onderdeel. Vanuit de Bijbel wordt er nagedacht over een gedeelte om meer van God te leren. </a:t>
            </a:r>
            <a:endParaRPr lang="en-US"/>
          </a:p>
          <a:p>
            <a:pPr>
              <a:buFont typeface="Wingdings" panose="05000000000000000000" pitchFamily="2" charset="2"/>
              <a:buChar char="v"/>
            </a:pPr>
            <a:r>
              <a:rPr lang="nl-NL"/>
              <a:t>Het christendom kent een groot aantal aan kerkgebouwen die verschillen in functie, zoals: basiliek, dom, kapel en de kathedraal. </a:t>
            </a:r>
          </a:p>
          <a:p>
            <a:pPr>
              <a:buFont typeface="Wingdings" panose="05000000000000000000" pitchFamily="2" charset="2"/>
              <a:buChar char="v"/>
            </a:pPr>
            <a:endParaRPr lang="en-US"/>
          </a:p>
        </p:txBody>
      </p:sp>
      <p:pic>
        <p:nvPicPr>
          <p:cNvPr id="13" name="Tijdelijke aanduiding voor inhoud 12"/>
          <p:cNvPicPr>
            <a:picLocks noGrp="1" noChangeAspect="1"/>
          </p:cNvPicPr>
          <p:nvPr>
            <p:ph sz="half" idx="2"/>
          </p:nvPr>
        </p:nvPicPr>
        <p:blipFill rotWithShape="1">
          <a:blip r:embed="rId2"/>
          <a:srcRect l="14624" r="24475" b="2"/>
          <a:stretch/>
        </p:blipFill>
        <p:spPr>
          <a:xfrm>
            <a:off x="407432" y="419292"/>
            <a:ext cx="5522976" cy="6053328"/>
          </a:xfrm>
          <a:prstGeom prst="rect">
            <a:avLst/>
          </a:prstGeom>
        </p:spPr>
      </p:pic>
    </p:spTree>
    <p:extLst>
      <p:ext uri="{BB962C8B-B14F-4D97-AF65-F5344CB8AC3E}">
        <p14:creationId xmlns:p14="http://schemas.microsoft.com/office/powerpoint/2010/main" val="24441852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714375" y="1114425"/>
            <a:ext cx="9240390" cy="5262979"/>
          </a:xfrm>
          <a:prstGeom prst="rect">
            <a:avLst/>
          </a:prstGeom>
        </p:spPr>
        <p:txBody>
          <a:bodyPr rtlCol="0" anchor="t">
            <a:spAutoFit/>
          </a:bodyPr>
          <a:lstStyle/>
          <a:p>
            <a:endParaRPr lang="nl-NL" dirty="0">
              <a:solidFill>
                <a:srgbClr val="000000"/>
              </a:solidFill>
              <a:latin typeface="Century"/>
              <a:cs typeface="Segoe UI"/>
            </a:endParaRPr>
          </a:p>
          <a:p>
            <a:r>
              <a:rPr lang="nl-NL" sz="2400" b="1" dirty="0">
                <a:latin typeface="Century"/>
                <a:cs typeface="Segoe UI"/>
              </a:rPr>
              <a:t>B</a:t>
            </a:r>
            <a:r>
              <a:rPr lang="nl-NL" sz="2400" b="1" dirty="0">
                <a:latin typeface="Century Gothic"/>
                <a:cs typeface="Segoe UI"/>
              </a:rPr>
              <a:t>ouwstijl</a:t>
            </a:r>
            <a:r>
              <a:rPr lang="nl-NL" sz="2400" dirty="0">
                <a:latin typeface="Century Gothic"/>
                <a:cs typeface="Segoe UI"/>
              </a:rPr>
              <a:t> </a:t>
            </a:r>
          </a:p>
          <a:p>
            <a:endParaRPr lang="nl-NL" sz="2400" dirty="0">
              <a:latin typeface="Century"/>
              <a:cs typeface="Segoe UI"/>
            </a:endParaRPr>
          </a:p>
          <a:p>
            <a:r>
              <a:rPr lang="nl-NL" dirty="0">
                <a:latin typeface="Century Gothic"/>
                <a:cs typeface="Segoe UI"/>
              </a:rPr>
              <a:t>Het protestantisme is na de Rijksdag van Spiers (1529) ontstaan als stroming die zich afzette tegen het Rooms-Katholicisme. Dat zie je terug in de bouwstijl en inrichting van de kerken. Protestantse kerken hebben meestal geen beelden of wandschilderingen, maar dat ligt aan de soort kerk. </a:t>
            </a:r>
          </a:p>
          <a:p>
            <a:r>
              <a:rPr lang="nl-NL" dirty="0">
                <a:latin typeface="Century Gothic"/>
                <a:cs typeface="Segoe UI"/>
              </a:rPr>
              <a:t>Katholieke kerken worden al heel lang gebouwd. Ze hebben verschillende bouwstijlen, vaak hoog en versierd. Protestantse kerken zijn minder hoog en minder versierd. Uitzondering is de Dom in Utrecht, maar de Dom was eerst ook een RK-kerk.   </a:t>
            </a:r>
          </a:p>
          <a:p>
            <a:r>
              <a:rPr lang="nl-NL" dirty="0">
                <a:latin typeface="Century Gothic"/>
                <a:cs typeface="Segoe UI"/>
              </a:rPr>
              <a:t>De Rooms-Katholieke kerk ziet gebouw als huis van God. De torenspitsen zijn vaak hoog om dicht bij God te komen en als vertoning van macht. De Protestantse Kerk ziet het gebouw als ruimte voor de eredienst, maar de gemeenschap als huis van God.</a:t>
            </a:r>
          </a:p>
          <a:p>
            <a:r>
              <a:rPr lang="nl-NL" dirty="0">
                <a:latin typeface="Century Gothic"/>
                <a:cs typeface="Segoe UI"/>
              </a:rPr>
              <a:t>Kerkgebouwen staan meestal in het centrum van de stad. Nieuwere gebouwen kunnen minder kenmerken vertonen; kerkdiensten worden ook in multifunctionele gebouwen gehouden. </a:t>
            </a:r>
            <a:endParaRPr lang="nl-NL" dirty="0">
              <a:latin typeface="Century Gothic"/>
            </a:endParaRPr>
          </a:p>
        </p:txBody>
      </p:sp>
      <p:sp>
        <p:nvSpPr>
          <p:cNvPr id="3" name="Tekstvak 2"/>
          <p:cNvSpPr txBox="1"/>
          <p:nvPr/>
        </p:nvSpPr>
        <p:spPr>
          <a:xfrm>
            <a:off x="4724400" y="3193211"/>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nl-NL">
              <a:solidFill>
                <a:srgbClr val="000000"/>
              </a:solidFill>
              <a:latin typeface="Century Gothic"/>
            </a:endParaRPr>
          </a:p>
        </p:txBody>
      </p:sp>
      <p:sp>
        <p:nvSpPr>
          <p:cNvPr id="4" name="Tekstvak 3"/>
          <p:cNvSpPr txBox="1"/>
          <p:nvPr/>
        </p:nvSpPr>
        <p:spPr>
          <a:xfrm>
            <a:off x="4191000" y="457200"/>
            <a:ext cx="2743200"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800">
                <a:solidFill>
                  <a:srgbClr val="000000"/>
                </a:solidFill>
                <a:latin typeface="Century Gothic"/>
              </a:rPr>
              <a:t>Kerk</a:t>
            </a:r>
          </a:p>
        </p:txBody>
      </p:sp>
    </p:spTree>
    <p:extLst>
      <p:ext uri="{BB962C8B-B14F-4D97-AF65-F5344CB8AC3E}">
        <p14:creationId xmlns:p14="http://schemas.microsoft.com/office/powerpoint/2010/main" val="347898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2"/>
          <p:cNvPicPr>
            <a:picLocks noChangeAspect="1"/>
          </p:cNvPicPr>
          <p:nvPr/>
        </p:nvPicPr>
        <p:blipFill>
          <a:blip r:embed="rId3"/>
          <a:stretch>
            <a:fillRect/>
          </a:stretch>
        </p:blipFill>
        <p:spPr>
          <a:xfrm>
            <a:off x="1137609" y="758945"/>
            <a:ext cx="2476500" cy="1847850"/>
          </a:xfrm>
          <a:prstGeom prst="rect">
            <a:avLst/>
          </a:prstGeom>
        </p:spPr>
      </p:pic>
      <p:pic>
        <p:nvPicPr>
          <p:cNvPr id="4" name="Afbeelding 4"/>
          <p:cNvPicPr>
            <a:picLocks noChangeAspect="1"/>
          </p:cNvPicPr>
          <p:nvPr/>
        </p:nvPicPr>
        <p:blipFill>
          <a:blip r:embed="rId4"/>
          <a:stretch>
            <a:fillRect/>
          </a:stretch>
        </p:blipFill>
        <p:spPr>
          <a:xfrm>
            <a:off x="4552950" y="758825"/>
            <a:ext cx="2158033" cy="3182922"/>
          </a:xfrm>
          <a:prstGeom prst="rect">
            <a:avLst/>
          </a:prstGeom>
        </p:spPr>
      </p:pic>
      <p:pic>
        <p:nvPicPr>
          <p:cNvPr id="6" name="Afbeelding 6"/>
          <p:cNvPicPr>
            <a:picLocks noChangeAspect="1"/>
          </p:cNvPicPr>
          <p:nvPr/>
        </p:nvPicPr>
        <p:blipFill>
          <a:blip r:embed="rId5"/>
          <a:stretch>
            <a:fillRect/>
          </a:stretch>
        </p:blipFill>
        <p:spPr>
          <a:xfrm>
            <a:off x="7410450" y="759125"/>
            <a:ext cx="2143125" cy="2143125"/>
          </a:xfrm>
          <a:prstGeom prst="rect">
            <a:avLst/>
          </a:prstGeom>
        </p:spPr>
      </p:pic>
      <p:pic>
        <p:nvPicPr>
          <p:cNvPr id="8" name="Afbeelding 8"/>
          <p:cNvPicPr>
            <a:picLocks noChangeAspect="1"/>
          </p:cNvPicPr>
          <p:nvPr/>
        </p:nvPicPr>
        <p:blipFill>
          <a:blip r:embed="rId6"/>
          <a:stretch>
            <a:fillRect/>
          </a:stretch>
        </p:blipFill>
        <p:spPr>
          <a:xfrm>
            <a:off x="1619251" y="3695700"/>
            <a:ext cx="1510498" cy="2363235"/>
          </a:xfrm>
          <a:prstGeom prst="rect">
            <a:avLst/>
          </a:prstGeom>
        </p:spPr>
      </p:pic>
      <p:pic>
        <p:nvPicPr>
          <p:cNvPr id="10" name="Afbeelding 10"/>
          <p:cNvPicPr>
            <a:picLocks noChangeAspect="1"/>
          </p:cNvPicPr>
          <p:nvPr/>
        </p:nvPicPr>
        <p:blipFill>
          <a:blip r:embed="rId7"/>
          <a:stretch>
            <a:fillRect/>
          </a:stretch>
        </p:blipFill>
        <p:spPr>
          <a:xfrm>
            <a:off x="7448550" y="3695700"/>
            <a:ext cx="1800225" cy="2543175"/>
          </a:xfrm>
          <a:prstGeom prst="rect">
            <a:avLst/>
          </a:prstGeom>
        </p:spPr>
      </p:pic>
      <p:sp>
        <p:nvSpPr>
          <p:cNvPr id="12" name="Tekstvak 11"/>
          <p:cNvSpPr txBox="1"/>
          <p:nvPr/>
        </p:nvSpPr>
        <p:spPr>
          <a:xfrm>
            <a:off x="3480455" y="4097338"/>
            <a:ext cx="3655358" cy="187743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nl-NL" b="1">
              <a:solidFill>
                <a:srgbClr val="000000"/>
              </a:solidFill>
              <a:latin typeface="Century Gothic"/>
            </a:endParaRPr>
          </a:p>
          <a:p>
            <a:pPr algn="ctr"/>
            <a:r>
              <a:rPr lang="nl-NL" sz="1400" b="1"/>
              <a:t>Linksboven een </a:t>
            </a:r>
            <a:r>
              <a:rPr lang="nl-NL" sz="1400" b="1" err="1"/>
              <a:t>vroeg-christelijke</a:t>
            </a:r>
            <a:r>
              <a:rPr lang="nl-NL" sz="1400" b="1"/>
              <a:t> kerk.</a:t>
            </a:r>
          </a:p>
          <a:p>
            <a:pPr algn="ctr"/>
            <a:endParaRPr lang="nl-NL" sz="1400" b="1"/>
          </a:p>
          <a:p>
            <a:pPr algn="ctr"/>
            <a:r>
              <a:rPr lang="nl-NL" sz="1400" b="1"/>
              <a:t>2e en 3e Boven zijn RK-kerken: </a:t>
            </a:r>
            <a:r>
              <a:rPr lang="nl-NL" sz="1400" b="1" err="1"/>
              <a:t>Notre</a:t>
            </a:r>
            <a:r>
              <a:rPr lang="nl-NL" sz="1400" b="1"/>
              <a:t>-Dame en Dom van Milaan</a:t>
            </a:r>
          </a:p>
          <a:p>
            <a:pPr algn="ctr"/>
            <a:endParaRPr lang="nl-NL" sz="1400" b="1"/>
          </a:p>
          <a:p>
            <a:pPr algn="ctr"/>
            <a:r>
              <a:rPr lang="nl-NL" sz="1400" b="1"/>
              <a:t>Onder Protestantse kerken, rechts de Dom</a:t>
            </a:r>
          </a:p>
        </p:txBody>
      </p:sp>
    </p:spTree>
    <p:extLst>
      <p:ext uri="{BB962C8B-B14F-4D97-AF65-F5344CB8AC3E}">
        <p14:creationId xmlns:p14="http://schemas.microsoft.com/office/powerpoint/2010/main" val="2673052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305175" y="723900"/>
            <a:ext cx="4840549" cy="83099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4800"/>
              <a:t>Katholieke kerk</a:t>
            </a:r>
          </a:p>
        </p:txBody>
      </p:sp>
      <p:sp>
        <p:nvSpPr>
          <p:cNvPr id="4" name="Tekstvak 3"/>
          <p:cNvSpPr txBox="1"/>
          <p:nvPr/>
        </p:nvSpPr>
        <p:spPr>
          <a:xfrm>
            <a:off x="895350" y="1524047"/>
            <a:ext cx="10006136" cy="4247317"/>
          </a:xfrm>
          <a:prstGeom prst="rect">
            <a:avLst/>
          </a:prstGeom>
        </p:spPr>
        <p:txBody>
          <a:bodyPr rtlCol="0" anchor="t">
            <a:spAutoFit/>
          </a:bodyPr>
          <a:lstStyle/>
          <a:p>
            <a:r>
              <a:rPr lang="nl-NL" b="1">
                <a:cs typeface="Segoe UI"/>
              </a:rPr>
              <a:t>Inrichting van het gebouw</a:t>
            </a:r>
            <a:r>
              <a:rPr lang="nl-NL"/>
              <a:t> </a:t>
            </a:r>
          </a:p>
          <a:p>
            <a:endParaRPr lang="nl-NL"/>
          </a:p>
          <a:p>
            <a:pPr marL="285750" indent="-285750">
              <a:buFont typeface="Arial" panose="020B0604020202020204" pitchFamily="34" charset="0"/>
              <a:buChar char="•"/>
            </a:pPr>
            <a:r>
              <a:rPr lang="nl-NL" b="1">
                <a:solidFill>
                  <a:srgbClr val="222222"/>
                </a:solidFill>
              </a:rPr>
              <a:t>Altaa</a:t>
            </a:r>
            <a:r>
              <a:rPr lang="nl-NL">
                <a:solidFill>
                  <a:srgbClr val="222222"/>
                </a:solidFill>
              </a:rPr>
              <a:t>r</a:t>
            </a:r>
            <a:r>
              <a:rPr lang="nl-NL"/>
              <a:t> </a:t>
            </a:r>
          </a:p>
          <a:p>
            <a:pPr marL="285750" indent="-285750">
              <a:buFont typeface="Arial" panose="020B0604020202020204" pitchFamily="34" charset="0"/>
              <a:buChar char="•"/>
            </a:pPr>
            <a:endParaRPr lang="nl-NL"/>
          </a:p>
          <a:p>
            <a:r>
              <a:rPr lang="nl-NL">
                <a:solidFill>
                  <a:srgbClr val="222222"/>
                </a:solidFill>
              </a:rPr>
              <a:t>Voorin de kerk is het altaar. Daar wordt de hostie uitgedeeld door de priester. Het altaar staat in het </a:t>
            </a:r>
            <a:r>
              <a:rPr lang="nl-NL" b="1">
                <a:solidFill>
                  <a:srgbClr val="222222"/>
                </a:solidFill>
              </a:rPr>
              <a:t>koor, </a:t>
            </a:r>
            <a:r>
              <a:rPr lang="nl-NL">
                <a:solidFill>
                  <a:srgbClr val="222222"/>
                </a:solidFill>
              </a:rPr>
              <a:t>de ruimte voorin de kerk dat wordt afgescheiden van </a:t>
            </a:r>
            <a:r>
              <a:rPr lang="nl-NL" b="1">
                <a:solidFill>
                  <a:srgbClr val="222222"/>
                </a:solidFill>
              </a:rPr>
              <a:t>het schip</a:t>
            </a:r>
            <a:r>
              <a:rPr lang="nl-NL">
                <a:solidFill>
                  <a:srgbClr val="222222"/>
                </a:solidFill>
              </a:rPr>
              <a:t> (de grote ruimte) door een mooi versierd </a:t>
            </a:r>
            <a:r>
              <a:rPr lang="nl-NL" b="1">
                <a:solidFill>
                  <a:srgbClr val="222222"/>
                </a:solidFill>
              </a:rPr>
              <a:t>koorhek.</a:t>
            </a:r>
            <a:r>
              <a:rPr lang="nl-NL">
                <a:solidFill>
                  <a:srgbClr val="222222"/>
                </a:solidFill>
              </a:rPr>
              <a:t> Als de hostie wordt uitgereikt, komen de gelovigen naar voren en knielen op de </a:t>
            </a:r>
            <a:r>
              <a:rPr lang="nl-NL" b="1">
                <a:solidFill>
                  <a:srgbClr val="222222"/>
                </a:solidFill>
              </a:rPr>
              <a:t>communiebank</a:t>
            </a:r>
            <a:r>
              <a:rPr lang="nl-NL">
                <a:solidFill>
                  <a:srgbClr val="222222"/>
                </a:solidFill>
              </a:rPr>
              <a:t>. Op het altaar staan een beker voor de wijn en een bord voor de hostie.  Nabij het altaar is er een versierde </a:t>
            </a:r>
            <a:r>
              <a:rPr lang="nl-NL" b="1">
                <a:solidFill>
                  <a:srgbClr val="222222"/>
                </a:solidFill>
              </a:rPr>
              <a:t>wierookslinger</a:t>
            </a:r>
            <a:r>
              <a:rPr lang="nl-NL"/>
              <a:t> </a:t>
            </a:r>
          </a:p>
          <a:p>
            <a:endParaRPr lang="nl-NL"/>
          </a:p>
          <a:p>
            <a:r>
              <a:rPr lang="nl-NL">
                <a:solidFill>
                  <a:srgbClr val="222222"/>
                </a:solidFill>
              </a:rPr>
              <a:t>Naast een hoofdaltaar hebben kerken soms ook kleine altaren die bij een heilige horen. In grote kerken zijn er ook weer zijkapellen met een altaar.</a:t>
            </a:r>
            <a:r>
              <a:rPr lang="nl-NL"/>
              <a:t> </a:t>
            </a:r>
          </a:p>
          <a:p>
            <a:endParaRPr lang="nl-NL"/>
          </a:p>
          <a:p>
            <a:r>
              <a:rPr lang="nl-NL">
                <a:solidFill>
                  <a:srgbClr val="222222"/>
                </a:solidFill>
              </a:rPr>
              <a:t>In een aantal kerken hangt boven het altaar een </a:t>
            </a:r>
            <a:r>
              <a:rPr lang="nl-NL" b="1">
                <a:solidFill>
                  <a:srgbClr val="222222"/>
                </a:solidFill>
              </a:rPr>
              <a:t>altaarstuk</a:t>
            </a:r>
            <a:r>
              <a:rPr lang="nl-NL">
                <a:solidFill>
                  <a:srgbClr val="222222"/>
                </a:solidFill>
              </a:rPr>
              <a:t>. Dit is vaak een schilderij. </a:t>
            </a:r>
            <a:r>
              <a:rPr lang="nl-NL"/>
              <a:t> </a:t>
            </a:r>
          </a:p>
        </p:txBody>
      </p:sp>
    </p:spTree>
    <p:extLst>
      <p:ext uri="{BB962C8B-B14F-4D97-AF65-F5344CB8AC3E}">
        <p14:creationId xmlns:p14="http://schemas.microsoft.com/office/powerpoint/2010/main" val="3421560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Interieur St. Pieter in Rome (RK-kerk)</a:t>
            </a:r>
          </a:p>
        </p:txBody>
      </p:sp>
      <p:sp>
        <p:nvSpPr>
          <p:cNvPr id="3" name="Tekstvak 2"/>
          <p:cNvSpPr txBox="1"/>
          <p:nvPr/>
        </p:nvSpPr>
        <p:spPr>
          <a:xfrm>
            <a:off x="6124575" y="2924175"/>
            <a:ext cx="3048000" cy="369332"/>
          </a:xfrm>
          <a:prstGeom prst="rect">
            <a:avLst/>
          </a:prstGeom>
        </p:spPr>
        <p:txBody>
          <a:bodyPr rtlCol="0">
            <a:spAutoFit/>
          </a:bodyPr>
          <a:lstStyle/>
          <a:p>
            <a:endParaRPr lang="nl-NL"/>
          </a:p>
        </p:txBody>
      </p:sp>
      <p:pic>
        <p:nvPicPr>
          <p:cNvPr id="4" name="Afbeelding 4"/>
          <p:cNvPicPr>
            <a:picLocks noChangeAspect="1"/>
          </p:cNvPicPr>
          <p:nvPr/>
        </p:nvPicPr>
        <p:blipFill>
          <a:blip r:embed="rId3"/>
          <a:stretch>
            <a:fillRect/>
          </a:stretch>
        </p:blipFill>
        <p:spPr>
          <a:xfrm>
            <a:off x="1179513" y="1695450"/>
            <a:ext cx="9247860" cy="4705350"/>
          </a:xfrm>
          <a:prstGeom prst="rect">
            <a:avLst/>
          </a:prstGeom>
        </p:spPr>
      </p:pic>
    </p:spTree>
    <p:extLst>
      <p:ext uri="{BB962C8B-B14F-4D97-AF65-F5344CB8AC3E}">
        <p14:creationId xmlns:p14="http://schemas.microsoft.com/office/powerpoint/2010/main" val="4138167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351</Words>
  <Application>Microsoft Office PowerPoint</Application>
  <PresentationFormat>Breedbeeld</PresentationFormat>
  <Paragraphs>213</Paragraphs>
  <Slides>26</Slides>
  <Notes>22</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26</vt:i4>
      </vt:variant>
    </vt:vector>
  </HeadingPairs>
  <TitlesOfParts>
    <vt:vector size="34" baseType="lpstr">
      <vt:lpstr>Arial</vt:lpstr>
      <vt:lpstr>Calibri</vt:lpstr>
      <vt:lpstr>Century</vt:lpstr>
      <vt:lpstr>Century Gothic</vt:lpstr>
      <vt:lpstr>Garamond</vt:lpstr>
      <vt:lpstr>Segoe UI</vt:lpstr>
      <vt:lpstr>Wingdings</vt:lpstr>
      <vt:lpstr>Savon</vt:lpstr>
      <vt:lpstr>gebedshuizen</vt:lpstr>
      <vt:lpstr>Inhoudsopgave </vt:lpstr>
      <vt:lpstr>Wat is een gebedshuis? </vt:lpstr>
      <vt:lpstr>Wereldreligies </vt:lpstr>
      <vt:lpstr>De kerk </vt:lpstr>
      <vt:lpstr>PowerPoint-presentatie</vt:lpstr>
      <vt:lpstr>PowerPoint-presentatie</vt:lpstr>
      <vt:lpstr>PowerPoint-presentatie</vt:lpstr>
      <vt:lpstr>Interieur St. Pieter in Rome (RK-kerk)</vt:lpstr>
      <vt:lpstr>PowerPoint-presentatie</vt:lpstr>
      <vt:lpstr>PowerPoint-presentatie</vt:lpstr>
      <vt:lpstr>PowerPoint-presentatie</vt:lpstr>
      <vt:lpstr>PowerPoint-presentatie</vt:lpstr>
      <vt:lpstr>De synagoge </vt:lpstr>
      <vt:lpstr>PowerPoint-presentatie</vt:lpstr>
      <vt:lpstr>PowerPoint-presentatie</vt:lpstr>
      <vt:lpstr>PowerPoint-presentatie</vt:lpstr>
      <vt:lpstr>PowerPoint-presentatie</vt:lpstr>
      <vt:lpstr>PowerPoint-presentatie</vt:lpstr>
      <vt:lpstr>PowerPoint-presentatie</vt:lpstr>
      <vt:lpstr>PowerPoint-presentatie</vt:lpstr>
      <vt:lpstr>De moskee </vt:lpstr>
      <vt:lpstr>PowerPoint-presentatie</vt:lpstr>
      <vt:lpstr>PowerPoint-presentatie</vt:lpstr>
      <vt:lpstr>PowerPoint-presentatie</vt:lpstr>
      <vt:lpstr>Samenvattend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gebedshuizen</dc:title>
  <dc:creator>Madelaine Kersten</dc:creator>
  <cp:lastModifiedBy>HP</cp:lastModifiedBy>
  <cp:revision>2</cp:revision>
  <dcterms:modified xsi:type="dcterms:W3CDTF">2017-05-10T18:13:34Z</dcterms:modified>
</cp:coreProperties>
</file>