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114" d="100"/>
          <a:sy n="114" d="100"/>
        </p:scale>
        <p:origin x="136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487BC310-8F67-4B00-BC39-7DD537349A2E}" type="datetimeFigureOut">
              <a:rPr lang="nl-NL" smtClean="0"/>
              <a:t>8-5-2017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0224605-A6BE-4739-8CB9-0C9AF2426615}" type="slidenum">
              <a:rPr lang="nl-NL" smtClean="0"/>
              <a:t>‹nr.›</a:t>
            </a:fld>
            <a:endParaRPr lang="nl-NL"/>
          </a:p>
        </p:txBody>
      </p:sp>
    </p:spTree>
    <p:extLst>
      <p:ext uri="{BB962C8B-B14F-4D97-AF65-F5344CB8AC3E}">
        <p14:creationId xmlns:p14="http://schemas.microsoft.com/office/powerpoint/2010/main" val="1786914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7BC310-8F67-4B00-BC39-7DD537349A2E}" type="datetimeFigureOut">
              <a:rPr lang="nl-NL" smtClean="0"/>
              <a:t>8-5-2017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0224605-A6BE-4739-8CB9-0C9AF2426615}" type="slidenum">
              <a:rPr lang="nl-NL" smtClean="0"/>
              <a:t>‹nr.›</a:t>
            </a:fld>
            <a:endParaRPr lang="nl-NL"/>
          </a:p>
        </p:txBody>
      </p:sp>
    </p:spTree>
    <p:extLst>
      <p:ext uri="{BB962C8B-B14F-4D97-AF65-F5344CB8AC3E}">
        <p14:creationId xmlns:p14="http://schemas.microsoft.com/office/powerpoint/2010/main" val="610245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7BC310-8F67-4B00-BC39-7DD537349A2E}" type="datetimeFigureOut">
              <a:rPr lang="nl-NL" smtClean="0"/>
              <a:t>8-5-2017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0224605-A6BE-4739-8CB9-0C9AF2426615}" type="slidenum">
              <a:rPr lang="nl-NL" smtClean="0"/>
              <a:t>‹nr.›</a:t>
            </a:fld>
            <a:endParaRPr lang="nl-NL"/>
          </a:p>
        </p:txBody>
      </p:sp>
    </p:spTree>
    <p:extLst>
      <p:ext uri="{BB962C8B-B14F-4D97-AF65-F5344CB8AC3E}">
        <p14:creationId xmlns:p14="http://schemas.microsoft.com/office/powerpoint/2010/main" val="3830538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7BC310-8F67-4B00-BC39-7DD537349A2E}" type="datetimeFigureOut">
              <a:rPr lang="nl-NL" smtClean="0"/>
              <a:t>8-5-2017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0224605-A6BE-4739-8CB9-0C9AF2426615}" type="slidenum">
              <a:rPr lang="nl-NL" smtClean="0"/>
              <a:t>‹nr.›</a:t>
            </a:fld>
            <a:endParaRPr lang="nl-NL"/>
          </a:p>
        </p:txBody>
      </p:sp>
    </p:spTree>
    <p:extLst>
      <p:ext uri="{BB962C8B-B14F-4D97-AF65-F5344CB8AC3E}">
        <p14:creationId xmlns:p14="http://schemas.microsoft.com/office/powerpoint/2010/main" val="671902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487BC310-8F67-4B00-BC39-7DD537349A2E}" type="datetimeFigureOut">
              <a:rPr lang="nl-NL" smtClean="0"/>
              <a:t>8-5-2017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0224605-A6BE-4739-8CB9-0C9AF2426615}" type="slidenum">
              <a:rPr lang="nl-NL" smtClean="0"/>
              <a:t>‹nr.›</a:t>
            </a:fld>
            <a:endParaRPr lang="nl-NL"/>
          </a:p>
        </p:txBody>
      </p:sp>
    </p:spTree>
    <p:extLst>
      <p:ext uri="{BB962C8B-B14F-4D97-AF65-F5344CB8AC3E}">
        <p14:creationId xmlns:p14="http://schemas.microsoft.com/office/powerpoint/2010/main" val="3080668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87BC310-8F67-4B00-BC39-7DD537349A2E}" type="datetimeFigureOut">
              <a:rPr lang="nl-NL" smtClean="0"/>
              <a:t>8-5-2017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0224605-A6BE-4739-8CB9-0C9AF2426615}" type="slidenum">
              <a:rPr lang="nl-NL" smtClean="0"/>
              <a:t>‹nr.›</a:t>
            </a:fld>
            <a:endParaRPr lang="nl-NL"/>
          </a:p>
        </p:txBody>
      </p:sp>
    </p:spTree>
    <p:extLst>
      <p:ext uri="{BB962C8B-B14F-4D97-AF65-F5344CB8AC3E}">
        <p14:creationId xmlns:p14="http://schemas.microsoft.com/office/powerpoint/2010/main" val="183397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487BC310-8F67-4B00-BC39-7DD537349A2E}" type="datetimeFigureOut">
              <a:rPr lang="nl-NL" smtClean="0"/>
              <a:t>8-5-2017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0224605-A6BE-4739-8CB9-0C9AF2426615}" type="slidenum">
              <a:rPr lang="nl-NL" smtClean="0"/>
              <a:t>‹nr.›</a:t>
            </a:fld>
            <a:endParaRPr lang="nl-NL"/>
          </a:p>
        </p:txBody>
      </p:sp>
    </p:spTree>
    <p:extLst>
      <p:ext uri="{BB962C8B-B14F-4D97-AF65-F5344CB8AC3E}">
        <p14:creationId xmlns:p14="http://schemas.microsoft.com/office/powerpoint/2010/main" val="1720598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487BC310-8F67-4B00-BC39-7DD537349A2E}" type="datetimeFigureOut">
              <a:rPr lang="nl-NL" smtClean="0"/>
              <a:t>8-5-2017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0224605-A6BE-4739-8CB9-0C9AF2426615}" type="slidenum">
              <a:rPr lang="nl-NL" smtClean="0"/>
              <a:t>‹nr.›</a:t>
            </a:fld>
            <a:endParaRPr lang="nl-NL"/>
          </a:p>
        </p:txBody>
      </p:sp>
    </p:spTree>
    <p:extLst>
      <p:ext uri="{BB962C8B-B14F-4D97-AF65-F5344CB8AC3E}">
        <p14:creationId xmlns:p14="http://schemas.microsoft.com/office/powerpoint/2010/main" val="91054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87BC310-8F67-4B00-BC39-7DD537349A2E}" type="datetimeFigureOut">
              <a:rPr lang="nl-NL" smtClean="0"/>
              <a:t>8-5-2017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0224605-A6BE-4739-8CB9-0C9AF2426615}" type="slidenum">
              <a:rPr lang="nl-NL" smtClean="0"/>
              <a:t>‹nr.›</a:t>
            </a:fld>
            <a:endParaRPr lang="nl-NL"/>
          </a:p>
        </p:txBody>
      </p:sp>
    </p:spTree>
    <p:extLst>
      <p:ext uri="{BB962C8B-B14F-4D97-AF65-F5344CB8AC3E}">
        <p14:creationId xmlns:p14="http://schemas.microsoft.com/office/powerpoint/2010/main" val="3293624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487BC310-8F67-4B00-BC39-7DD537349A2E}" type="datetimeFigureOut">
              <a:rPr lang="nl-NL" smtClean="0"/>
              <a:t>8-5-2017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0224605-A6BE-4739-8CB9-0C9AF2426615}" type="slidenum">
              <a:rPr lang="nl-NL" smtClean="0"/>
              <a:t>‹nr.›</a:t>
            </a:fld>
            <a:endParaRPr lang="nl-NL"/>
          </a:p>
        </p:txBody>
      </p:sp>
    </p:spTree>
    <p:extLst>
      <p:ext uri="{BB962C8B-B14F-4D97-AF65-F5344CB8AC3E}">
        <p14:creationId xmlns:p14="http://schemas.microsoft.com/office/powerpoint/2010/main" val="2627061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487BC310-8F67-4B00-BC39-7DD537349A2E}" type="datetimeFigureOut">
              <a:rPr lang="nl-NL" smtClean="0"/>
              <a:t>8-5-2017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0224605-A6BE-4739-8CB9-0C9AF2426615}" type="slidenum">
              <a:rPr lang="nl-NL" smtClean="0"/>
              <a:t>‹nr.›</a:t>
            </a:fld>
            <a:endParaRPr lang="nl-NL"/>
          </a:p>
        </p:txBody>
      </p:sp>
    </p:spTree>
    <p:extLst>
      <p:ext uri="{BB962C8B-B14F-4D97-AF65-F5344CB8AC3E}">
        <p14:creationId xmlns:p14="http://schemas.microsoft.com/office/powerpoint/2010/main" val="1714965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7BC310-8F67-4B00-BC39-7DD537349A2E}" type="datetimeFigureOut">
              <a:rPr lang="nl-NL" smtClean="0"/>
              <a:t>8-5-2017</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224605-A6BE-4739-8CB9-0C9AF2426615}" type="slidenum">
              <a:rPr lang="nl-NL" smtClean="0"/>
              <a:t>‹nr.›</a:t>
            </a:fld>
            <a:endParaRPr lang="nl-NL"/>
          </a:p>
        </p:txBody>
      </p:sp>
    </p:spTree>
    <p:extLst>
      <p:ext uri="{BB962C8B-B14F-4D97-AF65-F5344CB8AC3E}">
        <p14:creationId xmlns:p14="http://schemas.microsoft.com/office/powerpoint/2010/main" val="66720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925"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9"/>
            <a:ext cx="9324977"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804671" y="2600324"/>
            <a:ext cx="6405753" cy="3277961"/>
          </a:xfrm>
        </p:spPr>
        <p:txBody>
          <a:bodyPr anchor="t">
            <a:normAutofit/>
          </a:bodyPr>
          <a:lstStyle/>
          <a:p>
            <a:pPr algn="l"/>
            <a:r>
              <a:rPr lang="nl-NL" sz="5400"/>
              <a:t>Drugs.</a:t>
            </a:r>
          </a:p>
        </p:txBody>
      </p:sp>
      <p:sp>
        <p:nvSpPr>
          <p:cNvPr id="3" name="Ondertitel 2"/>
          <p:cNvSpPr>
            <a:spLocks noGrp="1"/>
          </p:cNvSpPr>
          <p:nvPr>
            <p:ph type="subTitle" idx="1"/>
          </p:nvPr>
        </p:nvSpPr>
        <p:spPr>
          <a:xfrm>
            <a:off x="804672" y="1300450"/>
            <a:ext cx="4167376" cy="1155525"/>
          </a:xfrm>
        </p:spPr>
        <p:txBody>
          <a:bodyPr anchor="b">
            <a:normAutofit/>
          </a:bodyPr>
          <a:lstStyle/>
          <a:p>
            <a:pPr algn="l"/>
            <a:endParaRPr lang="nl-NL" sz="2000"/>
          </a:p>
        </p:txBody>
      </p:sp>
    </p:spTree>
    <p:extLst>
      <p:ext uri="{BB962C8B-B14F-4D97-AF65-F5344CB8AC3E}">
        <p14:creationId xmlns:p14="http://schemas.microsoft.com/office/powerpoint/2010/main" val="325365237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srcRect t="7851" r="9091" b="1240"/>
          <a:stretch/>
        </p:blipFill>
        <p:spPr>
          <a:xfrm>
            <a:off x="20" y="10"/>
            <a:ext cx="12191980" cy="6857990"/>
          </a:xfrm>
          <a:prstGeom prst="rect">
            <a:avLst/>
          </a:prstGeom>
        </p:spPr>
      </p:pic>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94805" y="640263"/>
            <a:ext cx="3759240" cy="1344975"/>
          </a:xfrm>
        </p:spPr>
        <p:txBody>
          <a:bodyPr>
            <a:normAutofit/>
          </a:bodyPr>
          <a:lstStyle/>
          <a:p>
            <a:r>
              <a:rPr lang="nl-NL" sz="4000"/>
              <a:t>Inhoud.</a:t>
            </a:r>
          </a:p>
        </p:txBody>
      </p:sp>
      <p:sp>
        <p:nvSpPr>
          <p:cNvPr id="6" name="Tijdelijke aanduiding voor inhoud 5"/>
          <p:cNvSpPr>
            <a:spLocks noGrp="1"/>
          </p:cNvSpPr>
          <p:nvPr>
            <p:ph idx="1"/>
          </p:nvPr>
        </p:nvSpPr>
        <p:spPr>
          <a:xfrm>
            <a:off x="594110" y="2121763"/>
            <a:ext cx="3764826" cy="3773010"/>
          </a:xfrm>
          <a:pattFill prst="solidDmnd">
            <a:fgClr>
              <a:schemeClr val="bg2"/>
            </a:fgClr>
            <a:bgClr>
              <a:schemeClr val="bg1"/>
            </a:bgClr>
          </a:pattFill>
        </p:spPr>
        <p:txBody>
          <a:bodyPr>
            <a:normAutofit/>
          </a:bodyPr>
          <a:lstStyle/>
          <a:p>
            <a:r>
              <a:rPr lang="nl-NL" sz="1800" dirty="0"/>
              <a:t>Wat voor soorten drugs zijn er?</a:t>
            </a:r>
          </a:p>
          <a:p>
            <a:r>
              <a:rPr lang="nl-NL" sz="1800" dirty="0"/>
              <a:t>Wat is het verschil tussen soft- en harddrugs?</a:t>
            </a:r>
          </a:p>
          <a:p>
            <a:r>
              <a:rPr lang="nl-NL" sz="1800" dirty="0"/>
              <a:t> wat zijn de risico’s van drugs.</a:t>
            </a:r>
          </a:p>
          <a:p>
            <a:r>
              <a:rPr lang="nl-NL" sz="1800" dirty="0"/>
              <a:t>Wat is GHB?</a:t>
            </a:r>
          </a:p>
          <a:p>
            <a:r>
              <a:rPr lang="nl-NL" sz="1800" dirty="0"/>
              <a:t>Hoe strijdt de politie tegen drugs?</a:t>
            </a:r>
          </a:p>
          <a:p>
            <a:r>
              <a:rPr lang="nl-NL" sz="1800" dirty="0"/>
              <a:t>Wanneer mag de politie na geweld testen op drugs?</a:t>
            </a:r>
          </a:p>
          <a:p>
            <a:r>
              <a:rPr lang="nl-NL" sz="1800" dirty="0"/>
              <a:t>Wat zijn de strafeisen bij geweld na alcohol- of drugsgebruik?</a:t>
            </a:r>
          </a:p>
          <a:p>
            <a:endParaRPr lang="nl-NL" sz="1800" dirty="0"/>
          </a:p>
        </p:txBody>
      </p:sp>
    </p:spTree>
    <p:extLst>
      <p:ext uri="{BB962C8B-B14F-4D97-AF65-F5344CB8AC3E}">
        <p14:creationId xmlns:p14="http://schemas.microsoft.com/office/powerpoint/2010/main" val="2119840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8518" y="1690688"/>
            <a:ext cx="7243482" cy="5167312"/>
          </a:xfrm>
          <a:custGeom>
            <a:avLst/>
            <a:gdLst>
              <a:gd name="connsiteX0" fmla="*/ 0 w 7243482"/>
              <a:gd name="connsiteY0" fmla="*/ 0 h 5167312"/>
              <a:gd name="connsiteX1" fmla="*/ 7243482 w 7243482"/>
              <a:gd name="connsiteY1" fmla="*/ 0 h 5167312"/>
              <a:gd name="connsiteX2" fmla="*/ 7243482 w 7243482"/>
              <a:gd name="connsiteY2" fmla="*/ 5167312 h 5167312"/>
              <a:gd name="connsiteX3" fmla="*/ 221324 w 7243482"/>
              <a:gd name="connsiteY3" fmla="*/ 5167312 h 5167312"/>
              <a:gd name="connsiteX4" fmla="*/ 2615203 w 7243482"/>
              <a:gd name="connsiteY4" fmla="*/ 952 h 5167312"/>
              <a:gd name="connsiteX5" fmla="*/ 0 w 7243482"/>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3482" h="5167312">
                <a:moveTo>
                  <a:pt x="0" y="0"/>
                </a:moveTo>
                <a:lnTo>
                  <a:pt x="7243482" y="0"/>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7399176" cy="5166360"/>
          </a:xfrm>
          <a:custGeom>
            <a:avLst/>
            <a:gdLst>
              <a:gd name="connsiteX0" fmla="*/ 0 w 7399176"/>
              <a:gd name="connsiteY0" fmla="*/ 0 h 5166360"/>
              <a:gd name="connsiteX1" fmla="*/ 7399176 w 7399176"/>
              <a:gd name="connsiteY1" fmla="*/ 0 h 5166360"/>
              <a:gd name="connsiteX2" fmla="*/ 5005297 w 7399176"/>
              <a:gd name="connsiteY2" fmla="*/ 5166360 h 5166360"/>
              <a:gd name="connsiteX3" fmla="*/ 0 w 7399176"/>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7399176" h="5166360">
                <a:moveTo>
                  <a:pt x="0" y="0"/>
                </a:moveTo>
                <a:lnTo>
                  <a:pt x="7399176" y="0"/>
                </a:lnTo>
                <a:lnTo>
                  <a:pt x="5005297"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p:cNvPicPr>
            <a:picLocks noChangeAspect="1"/>
          </p:cNvPicPr>
          <p:nvPr/>
        </p:nvPicPr>
        <p:blipFill>
          <a:blip r:embed="rId2"/>
          <a:stretch>
            <a:fillRect/>
          </a:stretch>
        </p:blipFill>
        <p:spPr>
          <a:xfrm>
            <a:off x="7563721" y="2805938"/>
            <a:ext cx="4296585" cy="2577951"/>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2" name="Titel 1"/>
          <p:cNvSpPr>
            <a:spLocks noGrp="1"/>
          </p:cNvSpPr>
          <p:nvPr>
            <p:ph type="title"/>
          </p:nvPr>
        </p:nvSpPr>
        <p:spPr>
          <a:xfrm>
            <a:off x="838200" y="365125"/>
            <a:ext cx="10515600" cy="1325563"/>
          </a:xfrm>
        </p:spPr>
        <p:txBody>
          <a:bodyPr>
            <a:normAutofit/>
          </a:bodyPr>
          <a:lstStyle/>
          <a:p>
            <a:r>
              <a:rPr lang="nl-NL" dirty="0"/>
              <a:t>Wat voor soorten drugs zijn er?</a:t>
            </a:r>
            <a:br>
              <a:rPr lang="nl-NL" dirty="0"/>
            </a:br>
            <a:endParaRPr lang="nl-NL" dirty="0"/>
          </a:p>
        </p:txBody>
      </p:sp>
      <p:sp>
        <p:nvSpPr>
          <p:cNvPr id="3" name="Tijdelijke aanduiding voor inhoud 2"/>
          <p:cNvSpPr>
            <a:spLocks noGrp="1"/>
          </p:cNvSpPr>
          <p:nvPr>
            <p:ph idx="1"/>
          </p:nvPr>
        </p:nvSpPr>
        <p:spPr>
          <a:xfrm>
            <a:off x="838200" y="2012865"/>
            <a:ext cx="4317322" cy="4164098"/>
          </a:xfrm>
        </p:spPr>
        <p:txBody>
          <a:bodyPr anchor="ctr">
            <a:normAutofit/>
          </a:bodyPr>
          <a:lstStyle/>
          <a:p>
            <a:r>
              <a:rPr lang="nl-NL" sz="2000">
                <a:solidFill>
                  <a:schemeClr val="bg1"/>
                </a:solidFill>
              </a:rPr>
              <a:t>Verdovende middelen.</a:t>
            </a:r>
          </a:p>
          <a:p>
            <a:r>
              <a:rPr lang="nl-NL" sz="2000">
                <a:solidFill>
                  <a:schemeClr val="bg1"/>
                </a:solidFill>
              </a:rPr>
              <a:t>Oppeppende middelen.</a:t>
            </a:r>
          </a:p>
          <a:p>
            <a:r>
              <a:rPr lang="nl-NL" sz="2000">
                <a:solidFill>
                  <a:schemeClr val="bg1"/>
                </a:solidFill>
              </a:rPr>
              <a:t>Middelen die een andere bewustzijnstoestand veroorzaken.</a:t>
            </a:r>
          </a:p>
        </p:txBody>
      </p:sp>
    </p:spTree>
    <p:extLst>
      <p:ext uri="{BB962C8B-B14F-4D97-AF65-F5344CB8AC3E}">
        <p14:creationId xmlns:p14="http://schemas.microsoft.com/office/powerpoint/2010/main" val="424483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srcRect t="15413"/>
          <a:stretch/>
        </p:blipFill>
        <p:spPr>
          <a:xfrm>
            <a:off x="20" y="10"/>
            <a:ext cx="12191980" cy="6857990"/>
          </a:xfrm>
          <a:prstGeom prst="rect">
            <a:avLst/>
          </a:prstGeom>
        </p:spPr>
      </p:pic>
      <p:sp>
        <p:nvSpPr>
          <p:cNvPr id="11"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94805" y="640263"/>
            <a:ext cx="3759240" cy="1344975"/>
          </a:xfrm>
        </p:spPr>
        <p:txBody>
          <a:bodyPr>
            <a:normAutofit/>
          </a:bodyPr>
          <a:lstStyle/>
          <a:p>
            <a:pPr>
              <a:lnSpc>
                <a:spcPct val="70000"/>
              </a:lnSpc>
            </a:pPr>
            <a:r>
              <a:rPr lang="nl-NL" sz="2800"/>
              <a:t>Wat is het verschil tussen soft- en harddrugs?</a:t>
            </a:r>
            <a:br>
              <a:rPr lang="nl-NL" sz="2800"/>
            </a:br>
            <a:endParaRPr lang="nl-NL" sz="2800"/>
          </a:p>
        </p:txBody>
      </p:sp>
      <p:sp>
        <p:nvSpPr>
          <p:cNvPr id="3" name="Tijdelijke aanduiding voor inhoud 2"/>
          <p:cNvSpPr>
            <a:spLocks noGrp="1"/>
          </p:cNvSpPr>
          <p:nvPr>
            <p:ph idx="1"/>
          </p:nvPr>
        </p:nvSpPr>
        <p:spPr>
          <a:xfrm>
            <a:off x="594110" y="2121763"/>
            <a:ext cx="3764826" cy="3773010"/>
          </a:xfrm>
        </p:spPr>
        <p:txBody>
          <a:bodyPr>
            <a:normAutofit/>
          </a:bodyPr>
          <a:lstStyle/>
          <a:p>
            <a:r>
              <a:rPr lang="nl-NL" sz="1800"/>
              <a:t>Harddrugs zijn middelen waarvan de overheid vindt dat ze een onaanvaardbaar risico met zich meebrengen. Bijvoorbeeld drugs als heroïne, cocaïne, paddo's, amfetamine, LSD en XTC.</a:t>
            </a:r>
          </a:p>
          <a:p>
            <a:r>
              <a:rPr lang="nl-NL" sz="1800"/>
              <a:t>Van softdrugs worden de risico's minder groot geacht. Bijvoorbeeld hasj, marihuana en slaap- en kalmeringsmiddelen. Toch is het zo dat bij veel gebruik van softdrugs het effect nagenoeg hetzelfde is als bij harddrugs.</a:t>
            </a:r>
          </a:p>
        </p:txBody>
      </p:sp>
    </p:spTree>
    <p:extLst>
      <p:ext uri="{BB962C8B-B14F-4D97-AF65-F5344CB8AC3E}">
        <p14:creationId xmlns:p14="http://schemas.microsoft.com/office/powerpoint/2010/main" val="747314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8518" y="1690688"/>
            <a:ext cx="7243482" cy="5167312"/>
          </a:xfrm>
          <a:custGeom>
            <a:avLst/>
            <a:gdLst>
              <a:gd name="connsiteX0" fmla="*/ 0 w 7243482"/>
              <a:gd name="connsiteY0" fmla="*/ 0 h 5167312"/>
              <a:gd name="connsiteX1" fmla="*/ 7243482 w 7243482"/>
              <a:gd name="connsiteY1" fmla="*/ 0 h 5167312"/>
              <a:gd name="connsiteX2" fmla="*/ 7243482 w 7243482"/>
              <a:gd name="connsiteY2" fmla="*/ 5167312 h 5167312"/>
              <a:gd name="connsiteX3" fmla="*/ 221324 w 7243482"/>
              <a:gd name="connsiteY3" fmla="*/ 5167312 h 5167312"/>
              <a:gd name="connsiteX4" fmla="*/ 2615203 w 7243482"/>
              <a:gd name="connsiteY4" fmla="*/ 952 h 5167312"/>
              <a:gd name="connsiteX5" fmla="*/ 0 w 7243482"/>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3482" h="5167312">
                <a:moveTo>
                  <a:pt x="0" y="0"/>
                </a:moveTo>
                <a:lnTo>
                  <a:pt x="7243482" y="0"/>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7399176" cy="5166360"/>
          </a:xfrm>
          <a:custGeom>
            <a:avLst/>
            <a:gdLst>
              <a:gd name="connsiteX0" fmla="*/ 0 w 7399176"/>
              <a:gd name="connsiteY0" fmla="*/ 0 h 5166360"/>
              <a:gd name="connsiteX1" fmla="*/ 7399176 w 7399176"/>
              <a:gd name="connsiteY1" fmla="*/ 0 h 5166360"/>
              <a:gd name="connsiteX2" fmla="*/ 5005297 w 7399176"/>
              <a:gd name="connsiteY2" fmla="*/ 5166360 h 5166360"/>
              <a:gd name="connsiteX3" fmla="*/ 0 w 7399176"/>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7399176" h="5166360">
                <a:moveTo>
                  <a:pt x="0" y="0"/>
                </a:moveTo>
                <a:lnTo>
                  <a:pt x="7399176" y="0"/>
                </a:lnTo>
                <a:lnTo>
                  <a:pt x="5005297"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p:cNvPicPr>
            <a:picLocks noChangeAspect="1"/>
          </p:cNvPicPr>
          <p:nvPr/>
        </p:nvPicPr>
        <p:blipFill rotWithShape="1">
          <a:blip r:embed="rId2"/>
          <a:srcRect r="21582"/>
          <a:stretch/>
        </p:blipFill>
        <p:spPr>
          <a:xfrm>
            <a:off x="7563721" y="2870387"/>
            <a:ext cx="4296585" cy="2449053"/>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2" name="Titel 1"/>
          <p:cNvSpPr>
            <a:spLocks noGrp="1"/>
          </p:cNvSpPr>
          <p:nvPr>
            <p:ph type="title"/>
          </p:nvPr>
        </p:nvSpPr>
        <p:spPr>
          <a:xfrm>
            <a:off x="838200" y="365125"/>
            <a:ext cx="10515600" cy="1325563"/>
          </a:xfrm>
        </p:spPr>
        <p:txBody>
          <a:bodyPr>
            <a:normAutofit/>
          </a:bodyPr>
          <a:lstStyle/>
          <a:p>
            <a:r>
              <a:rPr lang="nl-NL"/>
              <a:t>Wat zijn de risico’s van drugs?</a:t>
            </a:r>
            <a:endParaRPr lang="nl-NL" dirty="0"/>
          </a:p>
        </p:txBody>
      </p:sp>
      <p:sp>
        <p:nvSpPr>
          <p:cNvPr id="3" name="Tijdelijke aanduiding voor inhoud 2"/>
          <p:cNvSpPr>
            <a:spLocks noGrp="1"/>
          </p:cNvSpPr>
          <p:nvPr>
            <p:ph idx="1"/>
          </p:nvPr>
        </p:nvSpPr>
        <p:spPr>
          <a:xfrm>
            <a:off x="838200" y="2012865"/>
            <a:ext cx="4317322" cy="4164098"/>
          </a:xfrm>
        </p:spPr>
        <p:txBody>
          <a:bodyPr anchor="ctr">
            <a:normAutofit/>
          </a:bodyPr>
          <a:lstStyle/>
          <a:p>
            <a:r>
              <a:rPr lang="nl-NL" sz="2000">
                <a:solidFill>
                  <a:schemeClr val="bg1"/>
                </a:solidFill>
              </a:rPr>
              <a:t>Aan het gebruik van drugs kleven (gezondheid)risico’s. </a:t>
            </a:r>
          </a:p>
          <a:p>
            <a:r>
              <a:rPr lang="nl-NL" sz="2000">
                <a:solidFill>
                  <a:schemeClr val="bg1"/>
                </a:solidFill>
              </a:rPr>
              <a:t>GHB-gebruik kan leiden naar hartaanval en in coma terecht komen.</a:t>
            </a:r>
          </a:p>
          <a:p>
            <a:r>
              <a:rPr lang="nl-NL" sz="2000">
                <a:solidFill>
                  <a:schemeClr val="bg1"/>
                </a:solidFill>
              </a:rPr>
              <a:t>Heroïnegebruik ademhalingsproblemen.</a:t>
            </a:r>
          </a:p>
          <a:p>
            <a:endParaRPr lang="nl-NL" sz="2000">
              <a:solidFill>
                <a:schemeClr val="bg1"/>
              </a:solidFill>
            </a:endParaRPr>
          </a:p>
        </p:txBody>
      </p:sp>
    </p:spTree>
    <p:extLst>
      <p:ext uri="{BB962C8B-B14F-4D97-AF65-F5344CB8AC3E}">
        <p14:creationId xmlns:p14="http://schemas.microsoft.com/office/powerpoint/2010/main" val="1509566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8518" y="1690688"/>
            <a:ext cx="7243482" cy="5167312"/>
          </a:xfrm>
          <a:custGeom>
            <a:avLst/>
            <a:gdLst>
              <a:gd name="connsiteX0" fmla="*/ 0 w 7243482"/>
              <a:gd name="connsiteY0" fmla="*/ 0 h 5167312"/>
              <a:gd name="connsiteX1" fmla="*/ 7243482 w 7243482"/>
              <a:gd name="connsiteY1" fmla="*/ 0 h 5167312"/>
              <a:gd name="connsiteX2" fmla="*/ 7243482 w 7243482"/>
              <a:gd name="connsiteY2" fmla="*/ 5167312 h 5167312"/>
              <a:gd name="connsiteX3" fmla="*/ 221324 w 7243482"/>
              <a:gd name="connsiteY3" fmla="*/ 5167312 h 5167312"/>
              <a:gd name="connsiteX4" fmla="*/ 2615203 w 7243482"/>
              <a:gd name="connsiteY4" fmla="*/ 952 h 5167312"/>
              <a:gd name="connsiteX5" fmla="*/ 0 w 7243482"/>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3482" h="5167312">
                <a:moveTo>
                  <a:pt x="0" y="0"/>
                </a:moveTo>
                <a:lnTo>
                  <a:pt x="7243482" y="0"/>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7399176" cy="5166360"/>
          </a:xfrm>
          <a:custGeom>
            <a:avLst/>
            <a:gdLst>
              <a:gd name="connsiteX0" fmla="*/ 0 w 7399176"/>
              <a:gd name="connsiteY0" fmla="*/ 0 h 5166360"/>
              <a:gd name="connsiteX1" fmla="*/ 7399176 w 7399176"/>
              <a:gd name="connsiteY1" fmla="*/ 0 h 5166360"/>
              <a:gd name="connsiteX2" fmla="*/ 5005297 w 7399176"/>
              <a:gd name="connsiteY2" fmla="*/ 5166360 h 5166360"/>
              <a:gd name="connsiteX3" fmla="*/ 0 w 7399176"/>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7399176" h="5166360">
                <a:moveTo>
                  <a:pt x="0" y="0"/>
                </a:moveTo>
                <a:lnTo>
                  <a:pt x="7399176" y="0"/>
                </a:lnTo>
                <a:lnTo>
                  <a:pt x="5005297"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p:cNvPicPr>
            <a:picLocks noChangeAspect="1"/>
          </p:cNvPicPr>
          <p:nvPr/>
        </p:nvPicPr>
        <p:blipFill>
          <a:blip r:embed="rId2"/>
          <a:stretch>
            <a:fillRect/>
          </a:stretch>
        </p:blipFill>
        <p:spPr>
          <a:xfrm>
            <a:off x="7629964" y="2012865"/>
            <a:ext cx="4164098" cy="4164098"/>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2" name="Titel 1"/>
          <p:cNvSpPr>
            <a:spLocks noGrp="1"/>
          </p:cNvSpPr>
          <p:nvPr>
            <p:ph type="title"/>
          </p:nvPr>
        </p:nvSpPr>
        <p:spPr>
          <a:xfrm>
            <a:off x="838200" y="365125"/>
            <a:ext cx="10515600" cy="1325563"/>
          </a:xfrm>
        </p:spPr>
        <p:txBody>
          <a:bodyPr>
            <a:normAutofit/>
          </a:bodyPr>
          <a:lstStyle/>
          <a:p>
            <a:r>
              <a:rPr lang="nl-NL" dirty="0"/>
              <a:t>Wat is GHB?</a:t>
            </a:r>
            <a:br>
              <a:rPr lang="nl-NL" dirty="0"/>
            </a:br>
            <a:endParaRPr lang="nl-NL" dirty="0"/>
          </a:p>
        </p:txBody>
      </p:sp>
      <p:sp>
        <p:nvSpPr>
          <p:cNvPr id="3" name="Tijdelijke aanduiding voor inhoud 2"/>
          <p:cNvSpPr>
            <a:spLocks noGrp="1"/>
          </p:cNvSpPr>
          <p:nvPr>
            <p:ph idx="1"/>
          </p:nvPr>
        </p:nvSpPr>
        <p:spPr>
          <a:xfrm>
            <a:off x="838200" y="2012865"/>
            <a:ext cx="4317322" cy="4164098"/>
          </a:xfrm>
        </p:spPr>
        <p:txBody>
          <a:bodyPr anchor="ctr">
            <a:normAutofit/>
          </a:bodyPr>
          <a:lstStyle/>
          <a:p>
            <a:r>
              <a:rPr lang="nl-NL" sz="2000">
                <a:solidFill>
                  <a:schemeClr val="bg1"/>
                </a:solidFill>
              </a:rPr>
              <a:t>GHB staat voor Gamma Hydroxy Butyraat.</a:t>
            </a:r>
          </a:p>
          <a:p>
            <a:r>
              <a:rPr lang="nl-NL" sz="2000">
                <a:solidFill>
                  <a:schemeClr val="bg1"/>
                </a:solidFill>
              </a:rPr>
              <a:t>Hoe voorkomt u dat er GHB in uw drankje wordt gedaan?</a:t>
            </a:r>
          </a:p>
          <a:p>
            <a:pPr marL="514350" indent="-514350">
              <a:buFont typeface="+mj-lt"/>
              <a:buAutoNum type="arabicPeriod"/>
            </a:pPr>
            <a:r>
              <a:rPr lang="nl-NL" sz="2000">
                <a:solidFill>
                  <a:schemeClr val="bg1"/>
                </a:solidFill>
              </a:rPr>
              <a:t>Laat uw drankje nooit onbeheerd staan als u uitgaat.</a:t>
            </a:r>
          </a:p>
          <a:p>
            <a:pPr marL="514350" indent="-514350">
              <a:buFont typeface="+mj-lt"/>
              <a:buAutoNum type="arabicPeriod"/>
            </a:pPr>
            <a:r>
              <a:rPr lang="nl-NL" sz="2000">
                <a:solidFill>
                  <a:schemeClr val="bg1"/>
                </a:solidFill>
              </a:rPr>
              <a:t>Accepteer geen flesjes die het barpersoneel niet in uw bijzijn opent.</a:t>
            </a:r>
          </a:p>
          <a:p>
            <a:pPr marL="514350" indent="-514350">
              <a:buFont typeface="+mj-lt"/>
              <a:buAutoNum type="arabicPeriod"/>
            </a:pPr>
            <a:r>
              <a:rPr lang="nl-NL" sz="2000">
                <a:solidFill>
                  <a:schemeClr val="bg1"/>
                </a:solidFill>
              </a:rPr>
              <a:t>Drink niet verder als het drankje vreemd smaakt.</a:t>
            </a:r>
          </a:p>
        </p:txBody>
      </p:sp>
    </p:spTree>
    <p:extLst>
      <p:ext uri="{BB962C8B-B14F-4D97-AF65-F5344CB8AC3E}">
        <p14:creationId xmlns:p14="http://schemas.microsoft.com/office/powerpoint/2010/main" val="2180797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p:cNvPicPr>
            <a:picLocks noChangeAspect="1"/>
          </p:cNvPicPr>
          <p:nvPr/>
        </p:nvPicPr>
        <p:blipFill rotWithShape="1">
          <a:blip r:embed="rId2"/>
          <a:srcRect t="21303" r="-3" b="14406"/>
          <a:stretch/>
        </p:blipFill>
        <p:spPr>
          <a:xfrm>
            <a:off x="5926240" y="10"/>
            <a:ext cx="6265758" cy="228599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p:spPr>
      </p:pic>
      <p:pic>
        <p:nvPicPr>
          <p:cNvPr id="5" name="Afbeelding 4"/>
          <p:cNvPicPr>
            <a:picLocks noChangeAspect="1"/>
          </p:cNvPicPr>
          <p:nvPr/>
        </p:nvPicPr>
        <p:blipFill rotWithShape="1">
          <a:blip r:embed="rId3"/>
          <a:srcRect b="21900"/>
          <a:stretch/>
        </p:blipFill>
        <p:spPr>
          <a:xfrm>
            <a:off x="6988408" y="2286000"/>
            <a:ext cx="5203590" cy="2286000"/>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p:spPr>
      </p:pic>
      <p:pic>
        <p:nvPicPr>
          <p:cNvPr id="6" name="Afbeelding 5"/>
          <p:cNvPicPr>
            <a:picLocks noChangeAspect="1"/>
          </p:cNvPicPr>
          <p:nvPr/>
        </p:nvPicPr>
        <p:blipFill rotWithShape="1">
          <a:blip r:embed="rId4"/>
          <a:srcRect t="7375" b="9990"/>
          <a:stretch/>
        </p:blipFill>
        <p:spPr>
          <a:xfrm>
            <a:off x="8047618" y="4572000"/>
            <a:ext cx="4144382"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p:spPr>
      </p:pic>
      <p:sp>
        <p:nvSpPr>
          <p:cNvPr id="13" name="Freeform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0203"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p:cNvSpPr>
            <a:spLocks noGrp="1"/>
          </p:cNvSpPr>
          <p:nvPr>
            <p:ph type="title"/>
          </p:nvPr>
        </p:nvSpPr>
        <p:spPr>
          <a:xfrm>
            <a:off x="838200" y="365125"/>
            <a:ext cx="5191125" cy="1325563"/>
          </a:xfrm>
        </p:spPr>
        <p:txBody>
          <a:bodyPr>
            <a:normAutofit/>
          </a:bodyPr>
          <a:lstStyle/>
          <a:p>
            <a:pPr>
              <a:lnSpc>
                <a:spcPct val="70000"/>
              </a:lnSpc>
            </a:pPr>
            <a:r>
              <a:rPr lang="nl-NL" sz="3700">
                <a:solidFill>
                  <a:schemeClr val="bg1"/>
                </a:solidFill>
              </a:rPr>
              <a:t>Hoe strijdt de politie tegen drugs?</a:t>
            </a:r>
            <a:br>
              <a:rPr lang="nl-NL" sz="3700">
                <a:solidFill>
                  <a:schemeClr val="bg1"/>
                </a:solidFill>
              </a:rPr>
            </a:br>
            <a:endParaRPr lang="nl-NL" sz="3700">
              <a:solidFill>
                <a:schemeClr val="bg1"/>
              </a:solidFill>
            </a:endParaRPr>
          </a:p>
        </p:txBody>
      </p:sp>
      <p:sp>
        <p:nvSpPr>
          <p:cNvPr id="3" name="Tijdelijke aanduiding voor inhoud 2"/>
          <p:cNvSpPr>
            <a:spLocks noGrp="1"/>
          </p:cNvSpPr>
          <p:nvPr>
            <p:ph idx="1"/>
          </p:nvPr>
        </p:nvSpPr>
        <p:spPr>
          <a:xfrm>
            <a:off x="838200" y="2021249"/>
            <a:ext cx="5707565" cy="4155713"/>
          </a:xfrm>
        </p:spPr>
        <p:txBody>
          <a:bodyPr>
            <a:normAutofit/>
          </a:bodyPr>
          <a:lstStyle/>
          <a:p>
            <a:pPr>
              <a:lnSpc>
                <a:spcPct val="70000"/>
              </a:lnSpc>
            </a:pPr>
            <a:r>
              <a:rPr lang="nl-NL" sz="1700">
                <a:solidFill>
                  <a:schemeClr val="bg1"/>
                </a:solidFill>
              </a:rPr>
              <a:t>De politie werkt intensief samen met de douane en politiekorpsen in andere (Europese) landen.</a:t>
            </a:r>
          </a:p>
          <a:p>
            <a:pPr>
              <a:lnSpc>
                <a:spcPct val="70000"/>
              </a:lnSpc>
            </a:pPr>
            <a:r>
              <a:rPr lang="nl-NL" sz="1700">
                <a:solidFill>
                  <a:schemeClr val="bg1"/>
                </a:solidFill>
              </a:rPr>
              <a:t>De nationale recherche pakt de productie van en handel in synthetische drugs, zoals XTC aan.</a:t>
            </a:r>
          </a:p>
          <a:p>
            <a:pPr>
              <a:lnSpc>
                <a:spcPct val="70000"/>
              </a:lnSpc>
            </a:pPr>
            <a:r>
              <a:rPr lang="nl-NL" sz="1700">
                <a:solidFill>
                  <a:schemeClr val="bg1"/>
                </a:solidFill>
              </a:rPr>
              <a:t>Algemene Plaatselijke Verordening (APV). De politie en/of de door de gemeente aangewezen personen (toezichthouders of opsporingsambtenaren) houden toezicht op de naleving van de door de gemeente afgekondigde regels. </a:t>
            </a:r>
          </a:p>
          <a:p>
            <a:pPr>
              <a:lnSpc>
                <a:spcPct val="70000"/>
              </a:lnSpc>
            </a:pPr>
            <a:r>
              <a:rPr lang="nl-NL" sz="1700">
                <a:solidFill>
                  <a:schemeClr val="bg1"/>
                </a:solidFill>
              </a:rPr>
              <a:t>Ook de Spoorwegpolitie houdt zich actief bezig met de bestrijding van drugsoverlast en het toezicht op druggebruik. De Spoorwegpolitie doet er alles aan om de overlast die druggebruikers, dealers en drugsrunners op stations veroorzaken te beperken. </a:t>
            </a:r>
          </a:p>
          <a:p>
            <a:pPr>
              <a:lnSpc>
                <a:spcPct val="70000"/>
              </a:lnSpc>
            </a:pPr>
            <a:r>
              <a:rPr lang="nl-NL" sz="1700">
                <a:solidFill>
                  <a:schemeClr val="bg1"/>
                </a:solidFill>
              </a:rPr>
              <a:t>De Waterpolitie houdt zich bezig met het onderzoek naar strafbare en criminele activiteiten op en rond het water (inclusief havens en de Noordzee). Dit omvat onder meer onderzoek naar illegaal transport van drugs.</a:t>
            </a:r>
          </a:p>
          <a:p>
            <a:pPr>
              <a:lnSpc>
                <a:spcPct val="70000"/>
              </a:lnSpc>
            </a:pPr>
            <a:endParaRPr lang="nl-NL" sz="1700">
              <a:solidFill>
                <a:schemeClr val="bg1"/>
              </a:solidFill>
            </a:endParaRPr>
          </a:p>
        </p:txBody>
      </p:sp>
    </p:spTree>
    <p:extLst>
      <p:ext uri="{BB962C8B-B14F-4D97-AF65-F5344CB8AC3E}">
        <p14:creationId xmlns:p14="http://schemas.microsoft.com/office/powerpoint/2010/main" val="2445678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srcRect l="15123" r="40432"/>
          <a:stretch/>
        </p:blipFill>
        <p:spPr>
          <a:xfrm>
            <a:off x="20" y="10"/>
            <a:ext cx="12191980" cy="6857990"/>
          </a:xfrm>
          <a:prstGeom prst="rect">
            <a:avLst/>
          </a:prstGeom>
        </p:spPr>
      </p:pic>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94805" y="640263"/>
            <a:ext cx="5221266" cy="1344975"/>
          </a:xfrm>
        </p:spPr>
        <p:txBody>
          <a:bodyPr>
            <a:normAutofit/>
          </a:bodyPr>
          <a:lstStyle/>
          <a:p>
            <a:pPr>
              <a:lnSpc>
                <a:spcPct val="80000"/>
              </a:lnSpc>
            </a:pPr>
            <a:r>
              <a:rPr lang="nl-NL" sz="3400"/>
              <a:t>Wanneer mag de politie na geweld testen op drugs?</a:t>
            </a:r>
            <a:br>
              <a:rPr lang="nl-NL" sz="3400"/>
            </a:br>
            <a:endParaRPr lang="nl-NL" sz="3400"/>
          </a:p>
        </p:txBody>
      </p:sp>
      <p:sp>
        <p:nvSpPr>
          <p:cNvPr id="3" name="Tijdelijke aanduiding voor inhoud 2"/>
          <p:cNvSpPr>
            <a:spLocks noGrp="1"/>
          </p:cNvSpPr>
          <p:nvPr>
            <p:ph idx="1"/>
          </p:nvPr>
        </p:nvSpPr>
        <p:spPr>
          <a:xfrm>
            <a:off x="594110" y="2121763"/>
            <a:ext cx="5235490" cy="3773010"/>
          </a:xfrm>
        </p:spPr>
        <p:txBody>
          <a:bodyPr>
            <a:normAutofit/>
          </a:bodyPr>
          <a:lstStyle/>
          <a:p>
            <a:r>
              <a:rPr lang="nl-NL" sz="2400"/>
              <a:t>Als iemand geweld heeft gebruikt waarvoor voorlopige hechtenis mogelijk is, bijvoorbeeld zware mishandeling, openlijke geweldpleging, mishandeling, bedreiging, maar ook vandalisme, seksueel geweld en geweld tegen dieren mag de politie testen of iemand alcohol en/of drugs heeft gebruikt.</a:t>
            </a:r>
          </a:p>
        </p:txBody>
      </p:sp>
    </p:spTree>
    <p:extLst>
      <p:ext uri="{BB962C8B-B14F-4D97-AF65-F5344CB8AC3E}">
        <p14:creationId xmlns:p14="http://schemas.microsoft.com/office/powerpoint/2010/main" val="619968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srcRect t="9091" r="9091"/>
          <a:stretch/>
        </p:blipFill>
        <p:spPr>
          <a:xfrm>
            <a:off x="20" y="10"/>
            <a:ext cx="12191980" cy="6857990"/>
          </a:xfrm>
          <a:prstGeom prst="rect">
            <a:avLst/>
          </a:prstGeom>
        </p:spPr>
      </p:pic>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94805" y="640263"/>
            <a:ext cx="3759240" cy="1344975"/>
          </a:xfrm>
        </p:spPr>
        <p:txBody>
          <a:bodyPr>
            <a:normAutofit/>
          </a:bodyPr>
          <a:lstStyle/>
          <a:p>
            <a:pPr>
              <a:lnSpc>
                <a:spcPct val="70000"/>
              </a:lnSpc>
            </a:pPr>
            <a:r>
              <a:rPr lang="nl-NL" sz="2800"/>
              <a:t>Wat zijn de strafeisen bij geweld na alcohol- of drugsgebruik?</a:t>
            </a:r>
            <a:br>
              <a:rPr lang="nl-NL" sz="2800"/>
            </a:br>
            <a:endParaRPr lang="nl-NL" sz="2800"/>
          </a:p>
        </p:txBody>
      </p:sp>
      <p:sp>
        <p:nvSpPr>
          <p:cNvPr id="3" name="Tijdelijke aanduiding voor inhoud 2"/>
          <p:cNvSpPr>
            <a:spLocks noGrp="1"/>
          </p:cNvSpPr>
          <p:nvPr>
            <p:ph idx="1"/>
          </p:nvPr>
        </p:nvSpPr>
        <p:spPr>
          <a:xfrm>
            <a:off x="594110" y="2121763"/>
            <a:ext cx="3764826" cy="3773010"/>
          </a:xfrm>
        </p:spPr>
        <p:txBody>
          <a:bodyPr>
            <a:normAutofit/>
          </a:bodyPr>
          <a:lstStyle/>
          <a:p>
            <a:r>
              <a:rPr lang="nl-NL" sz="1800"/>
              <a:t>Staat het vast dat u onder invloed van drank of drugs zwaar geweld heeft gebruikt? Dan kan de officier van justitie een hogere straf eisen dan de gebruikelijke strafeis.</a:t>
            </a:r>
          </a:p>
        </p:txBody>
      </p:sp>
    </p:spTree>
    <p:extLst>
      <p:ext uri="{BB962C8B-B14F-4D97-AF65-F5344CB8AC3E}">
        <p14:creationId xmlns:p14="http://schemas.microsoft.com/office/powerpoint/2010/main" val="2992717885"/>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492</Words>
  <Application>Microsoft Office PowerPoint</Application>
  <PresentationFormat>Breedbeeld</PresentationFormat>
  <Paragraphs>36</Paragraphs>
  <Slides>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vt:lpstr>
      <vt:lpstr>Calibri</vt:lpstr>
      <vt:lpstr>Calibri Light</vt:lpstr>
      <vt:lpstr>Kantoorthema</vt:lpstr>
      <vt:lpstr>Drugs.</vt:lpstr>
      <vt:lpstr>Inhoud.</vt:lpstr>
      <vt:lpstr>Wat voor soorten drugs zijn er? </vt:lpstr>
      <vt:lpstr>Wat is het verschil tussen soft- en harddrugs? </vt:lpstr>
      <vt:lpstr>Wat zijn de risico’s van drugs?</vt:lpstr>
      <vt:lpstr>Wat is GHB? </vt:lpstr>
      <vt:lpstr>Hoe strijdt de politie tegen drugs? </vt:lpstr>
      <vt:lpstr>Wanneer mag de politie na geweld testen op drugs? </vt:lpstr>
      <vt:lpstr>Wat zijn de strafeisen bij geweld na alcohol- of drugsgebruik?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Drugs.</dc:title>
  <dc:creator>iibbe</dc:creator>
  <cp:lastModifiedBy>iibbe</cp:lastModifiedBy>
  <cp:revision>6</cp:revision>
  <dcterms:created xsi:type="dcterms:W3CDTF">2017-05-07T16:54:53Z</dcterms:created>
  <dcterms:modified xsi:type="dcterms:W3CDTF">2017-05-08T14:26:38Z</dcterms:modified>
</cp:coreProperties>
</file>