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9" r:id="rId12"/>
    <p:sldId id="290" r:id="rId13"/>
    <p:sldId id="288" r:id="rId14"/>
    <p:sldId id="266" r:id="rId15"/>
    <p:sldId id="269" r:id="rId16"/>
    <p:sldId id="270" r:id="rId17"/>
    <p:sldId id="271" r:id="rId18"/>
    <p:sldId id="267" r:id="rId19"/>
    <p:sldId id="268" r:id="rId20"/>
    <p:sldId id="273" r:id="rId21"/>
    <p:sldId id="274" r:id="rId22"/>
    <p:sldId id="275" r:id="rId23"/>
    <p:sldId id="285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76" r:id="rId32"/>
    <p:sldId id="277" r:id="rId3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71E"/>
    <a:srgbClr val="EED06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Aantal</a:t>
            </a:r>
            <a:r>
              <a:rPr lang="nl-BE" baseline="0"/>
              <a:t> slaapuren per klasgnoot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Blad1!$D$3:$D$20</c:f>
              <c:numCache>
                <c:formatCode>General</c:formatCode>
                <c:ptCount val="18"/>
                <c:pt idx="0">
                  <c:v>9</c:v>
                </c:pt>
                <c:pt idx="1">
                  <c:v>10</c:v>
                </c:pt>
                <c:pt idx="2">
                  <c:v>10.25</c:v>
                </c:pt>
                <c:pt idx="3">
                  <c:v>10.33</c:v>
                </c:pt>
                <c:pt idx="4">
                  <c:v>9.5</c:v>
                </c:pt>
                <c:pt idx="5">
                  <c:v>9.83</c:v>
                </c:pt>
                <c:pt idx="6">
                  <c:v>10.25</c:v>
                </c:pt>
                <c:pt idx="7">
                  <c:v>10.5</c:v>
                </c:pt>
                <c:pt idx="8">
                  <c:v>9.75</c:v>
                </c:pt>
                <c:pt idx="9">
                  <c:v>10.250000000000002</c:v>
                </c:pt>
                <c:pt idx="10">
                  <c:v>10</c:v>
                </c:pt>
                <c:pt idx="11">
                  <c:v>9.8400000000000016</c:v>
                </c:pt>
                <c:pt idx="12">
                  <c:v>10.5</c:v>
                </c:pt>
                <c:pt idx="13">
                  <c:v>8.3299999999999983</c:v>
                </c:pt>
                <c:pt idx="14">
                  <c:v>8.5</c:v>
                </c:pt>
                <c:pt idx="15">
                  <c:v>10</c:v>
                </c:pt>
                <c:pt idx="16">
                  <c:v>10</c:v>
                </c:pt>
                <c:pt idx="17">
                  <c:v>9.42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587784"/>
        <c:axId val="326584648"/>
      </c:barChart>
      <c:catAx>
        <c:axId val="3265877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26584648"/>
        <c:crosses val="autoZero"/>
        <c:auto val="1"/>
        <c:lblAlgn val="ctr"/>
        <c:lblOffset val="100"/>
        <c:noMultiLvlLbl val="0"/>
      </c:catAx>
      <c:valAx>
        <c:axId val="32658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26587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7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3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9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63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35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85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253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803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73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7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97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68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29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14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03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BECAE-358D-4F23-99B3-D428CC87DC5C}" type="datetimeFigureOut">
              <a:rPr lang="nl-BE" smtClean="0"/>
              <a:t>7/06/2016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982359-5AD6-42F2-96C4-4FF4DCE7A244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05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nl-BE" sz="13800" b="1" u="sng" dirty="0" smtClean="0">
                <a:solidFill>
                  <a:srgbClr val="00B0F0"/>
                </a:solidFill>
              </a:rPr>
              <a:t>Slapen</a:t>
            </a:r>
            <a:endParaRPr lang="nl-BE" sz="13800" b="1" u="sng" dirty="0">
              <a:solidFill>
                <a:srgbClr val="00B0F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200" dirty="0" smtClean="0">
                <a:solidFill>
                  <a:schemeClr val="tx1"/>
                </a:solidFill>
              </a:rPr>
              <a:t>Door Lucas Verhaeghe</a:t>
            </a:r>
            <a:endParaRPr lang="nl-BE" sz="3200" dirty="0">
              <a:solidFill>
                <a:schemeClr val="tx1"/>
              </a:solidFill>
            </a:endParaRPr>
          </a:p>
        </p:txBody>
      </p:sp>
      <p:pic>
        <p:nvPicPr>
          <p:cNvPr id="4" name="Audiobesta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6000" b="1" u="sng" dirty="0" smtClean="0"/>
              <a:t>Hoelang moet ik slapen?</a:t>
            </a:r>
            <a:endParaRPr lang="nl-BE" sz="60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12 jaar – gemiddeld 10 uur </a:t>
            </a:r>
          </a:p>
          <a:p>
            <a:r>
              <a:rPr lang="nl-BE" sz="2400" dirty="0" smtClean="0"/>
              <a:t>&gt; 18 jaar – tussen 7 u en 8 u</a:t>
            </a:r>
          </a:p>
          <a:p>
            <a:r>
              <a:rPr lang="nl-BE" sz="2400" dirty="0" smtClean="0"/>
              <a:t>Rond 21:00 gaan slapen</a:t>
            </a:r>
          </a:p>
          <a:p>
            <a:r>
              <a:rPr lang="nl-BE" sz="2400" dirty="0" smtClean="0"/>
              <a:t>Pubers – genoeg slaap nodig</a:t>
            </a:r>
          </a:p>
          <a:p>
            <a:r>
              <a:rPr lang="nl-BE" sz="2400" dirty="0" smtClean="0"/>
              <a:t>Lichamelijke veranderingen </a:t>
            </a:r>
          </a:p>
          <a:p>
            <a:r>
              <a:rPr lang="nl-BE" sz="2400" dirty="0" smtClean="0"/>
              <a:t>Schoolprestaties minder goed</a:t>
            </a:r>
          </a:p>
          <a:p>
            <a:r>
              <a:rPr lang="nl-BE" sz="2400" dirty="0" smtClean="0"/>
              <a:t>Grotere kans op depressies en gedragsproblemen</a:t>
            </a:r>
            <a:endParaRPr lang="nl-BE" sz="24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830472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3945"/>
                <a:gridCol w="6378054"/>
              </a:tblGrid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Leeftijd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Totaal uren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4 jaar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12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5 jaar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11,5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6 jaar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11,5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7 jaar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11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8 jaar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11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9 jaar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10,5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10 jaar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10,5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11 jaar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10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12 jaar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10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13 jaar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9,5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14 jaar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9,5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15 jaar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9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16 jaar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9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17 jaar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8,5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18 jaar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8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9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u="sng" dirty="0" smtClean="0"/>
              <a:t>Slaaponderzoek: 6A</a:t>
            </a:r>
            <a:endParaRPr lang="nl-BE" sz="6000" u="sng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250540" y="2160589"/>
            <a:ext cx="8596668" cy="3880773"/>
          </a:xfrm>
        </p:spPr>
        <p:txBody>
          <a:bodyPr>
            <a:normAutofit/>
          </a:bodyPr>
          <a:lstStyle/>
          <a:p>
            <a:r>
              <a:rPr lang="nl-BE" sz="2800" dirty="0" smtClean="0"/>
              <a:t>Gemiddeld gaan slapen:     </a:t>
            </a:r>
            <a:r>
              <a:rPr lang="nl-BE" sz="2800" b="1" dirty="0" smtClean="0"/>
              <a:t> </a:t>
            </a:r>
            <a:r>
              <a:rPr lang="nl-BE" sz="3000" b="1" u="sng" dirty="0" smtClean="0"/>
              <a:t>21:32</a:t>
            </a:r>
          </a:p>
          <a:p>
            <a:endParaRPr lang="nl-BE" sz="2800" dirty="0" smtClean="0"/>
          </a:p>
          <a:p>
            <a:r>
              <a:rPr lang="nl-BE" sz="2800" dirty="0" smtClean="0"/>
              <a:t>Gemiddeld opstaan: 07:19</a:t>
            </a:r>
          </a:p>
          <a:p>
            <a:endParaRPr lang="nl-BE" sz="2800" dirty="0" smtClean="0"/>
          </a:p>
          <a:p>
            <a:r>
              <a:rPr lang="nl-BE" sz="2800" dirty="0" smtClean="0"/>
              <a:t>Gemiddeld aantal slaapuren: </a:t>
            </a:r>
          </a:p>
          <a:p>
            <a:pPr marL="0" indent="0">
              <a:buNone/>
            </a:pPr>
            <a:r>
              <a:rPr lang="nl-BE" sz="2800" dirty="0"/>
              <a:t> </a:t>
            </a:r>
            <a:r>
              <a:rPr lang="nl-BE" sz="2800" dirty="0" smtClean="0"/>
              <a:t>     </a:t>
            </a:r>
            <a:r>
              <a:rPr lang="nl-BE" sz="2800" b="1" dirty="0" smtClean="0"/>
              <a:t>9 uur en 47 minuten (13 minuten te weinig)</a:t>
            </a:r>
            <a:endParaRPr lang="nl-BE" sz="2800" b="1" dirty="0"/>
          </a:p>
        </p:txBody>
      </p:sp>
      <p:sp>
        <p:nvSpPr>
          <p:cNvPr id="4" name="Wolk 3"/>
          <p:cNvSpPr/>
          <p:nvPr/>
        </p:nvSpPr>
        <p:spPr>
          <a:xfrm rot="431502">
            <a:off x="5878159" y="1872794"/>
            <a:ext cx="2878013" cy="129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Wolk 5"/>
          <p:cNvSpPr/>
          <p:nvPr/>
        </p:nvSpPr>
        <p:spPr>
          <a:xfrm rot="773779">
            <a:off x="4907429" y="2984202"/>
            <a:ext cx="2914144" cy="11633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Wolk 6"/>
          <p:cNvSpPr/>
          <p:nvPr/>
        </p:nvSpPr>
        <p:spPr>
          <a:xfrm>
            <a:off x="342253" y="4799416"/>
            <a:ext cx="11722368" cy="10964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22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u="sng" dirty="0" smtClean="0"/>
              <a:t>Slaaponderzoek: 6A</a:t>
            </a:r>
            <a:endParaRPr lang="nl-BE" sz="6000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b="1" dirty="0"/>
              <a:t>Redelijk goed- rond de 10 uur</a:t>
            </a:r>
          </a:p>
          <a:p>
            <a:r>
              <a:rPr lang="nl-BE" sz="3200" b="1" dirty="0"/>
              <a:t>10 uur = het gemiddelde</a:t>
            </a:r>
          </a:p>
          <a:p>
            <a:r>
              <a:rPr lang="nl-BE" sz="3200" b="1" smtClean="0"/>
              <a:t>Steekproef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21886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75886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70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6000" b="1" u="sng" dirty="0" smtClean="0"/>
              <a:t>Slaapomstandigheden+ tips</a:t>
            </a:r>
            <a:endParaRPr lang="nl-BE" sz="60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sz="2400" b="1" dirty="0" smtClean="0"/>
          </a:p>
          <a:p>
            <a:r>
              <a:rPr lang="nl-BE" sz="2400" b="1" dirty="0" smtClean="0"/>
              <a:t>Raam openzetten</a:t>
            </a:r>
          </a:p>
          <a:p>
            <a:r>
              <a:rPr lang="nl-BE" sz="2400" b="1" dirty="0" smtClean="0"/>
              <a:t>Donkere kamer slapen</a:t>
            </a:r>
          </a:p>
          <a:p>
            <a:r>
              <a:rPr lang="nl-BE" sz="2400" b="1" dirty="0" smtClean="0"/>
              <a:t>Geen koffie, cola, alcohol </a:t>
            </a:r>
          </a:p>
          <a:p>
            <a:r>
              <a:rPr lang="nl-BE" sz="2400" b="1" dirty="0" smtClean="0"/>
              <a:t>Warme melk- stof rustgevend</a:t>
            </a:r>
          </a:p>
          <a:p>
            <a:r>
              <a:rPr lang="nl-BE" sz="2400" b="1" dirty="0" smtClean="0"/>
              <a:t>…</a:t>
            </a: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99489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u="sng" dirty="0" smtClean="0"/>
              <a:t>Jetlag </a:t>
            </a:r>
            <a:endParaRPr lang="nl-BE" sz="60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Verstoring </a:t>
            </a:r>
          </a:p>
          <a:p>
            <a:r>
              <a:rPr lang="nl-BE" sz="2400" b="1" dirty="0" smtClean="0"/>
              <a:t>Vliegtuig</a:t>
            </a:r>
          </a:p>
          <a:p>
            <a:r>
              <a:rPr lang="nl-BE" sz="2400" b="1" dirty="0" smtClean="0"/>
              <a:t>Tijdsverschil</a:t>
            </a:r>
          </a:p>
          <a:p>
            <a:endParaRPr lang="nl-BE" sz="2400" dirty="0"/>
          </a:p>
        </p:txBody>
      </p:sp>
      <p:pic>
        <p:nvPicPr>
          <p:cNvPr id="3074" name="Picture 2" descr="http://visit-nieuwpoort.be/sites/default/files/plaatsfotos/mooie-vliegtuigen-achtergronden-hd-vliegtuig-wallpapers-afbeelding-foto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60" y="1930400"/>
            <a:ext cx="5399962" cy="33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u="sng" dirty="0" smtClean="0"/>
              <a:t>Slaapwandelen</a:t>
            </a:r>
            <a:endParaRPr lang="nl-BE" sz="60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 sz="2400" b="1" dirty="0" smtClean="0"/>
              <a:t>Tijdens diepe slaap</a:t>
            </a:r>
          </a:p>
          <a:p>
            <a:r>
              <a:rPr lang="nl-BE" sz="2400" b="1" dirty="0" smtClean="0"/>
              <a:t>Rondwandelen</a:t>
            </a:r>
          </a:p>
          <a:p>
            <a:r>
              <a:rPr lang="nl-BE" sz="2400" b="1" dirty="0" smtClean="0"/>
              <a:t>Eerste deel van de nacht</a:t>
            </a:r>
          </a:p>
          <a:p>
            <a:r>
              <a:rPr lang="nl-BE" sz="2400" b="1" dirty="0" smtClean="0"/>
              <a:t>Kinderen na 2 uur</a:t>
            </a:r>
          </a:p>
          <a:p>
            <a:r>
              <a:rPr lang="nl-BE" sz="2400" b="1" dirty="0" smtClean="0"/>
              <a:t>17 % kinderen</a:t>
            </a:r>
          </a:p>
          <a:p>
            <a:r>
              <a:rPr lang="nl-BE" sz="2400" b="1" dirty="0" smtClean="0"/>
              <a:t>4% volwassenen</a:t>
            </a:r>
          </a:p>
          <a:p>
            <a:r>
              <a:rPr lang="nl-BE" sz="2400" b="1" dirty="0" smtClean="0"/>
              <a:t>Gewoon rondwandelen</a:t>
            </a:r>
          </a:p>
          <a:p>
            <a:r>
              <a:rPr lang="nl-BE" sz="2400" b="1" dirty="0" smtClean="0"/>
              <a:t>Vreemder ( maaltijd bereiden,…)</a:t>
            </a:r>
            <a:endParaRPr lang="nl-BE" sz="2400" b="1" dirty="0"/>
          </a:p>
        </p:txBody>
      </p:sp>
      <p:pic>
        <p:nvPicPr>
          <p:cNvPr id="4098" name="Picture 2" descr="http://www.matras.info/img/slaapprobleem-slaapwande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60" y="2042729"/>
            <a:ext cx="4921393" cy="399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u="sng" dirty="0" smtClean="0"/>
              <a:t>Slaapkliniek</a:t>
            </a:r>
            <a:endParaRPr lang="nl-BE" sz="60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b="1" dirty="0" smtClean="0"/>
              <a:t>Afdeling ziekenhuis</a:t>
            </a:r>
          </a:p>
          <a:p>
            <a:r>
              <a:rPr lang="nl-BE" sz="2400" b="1" dirty="0" smtClean="0"/>
              <a:t>Slaapstoornis</a:t>
            </a:r>
          </a:p>
          <a:p>
            <a:r>
              <a:rPr lang="nl-BE" sz="2400" b="1" dirty="0" smtClean="0"/>
              <a:t>Overnachten</a:t>
            </a:r>
          </a:p>
          <a:p>
            <a:endParaRPr lang="nl-BE" dirty="0" smtClean="0"/>
          </a:p>
        </p:txBody>
      </p:sp>
      <p:pic>
        <p:nvPicPr>
          <p:cNvPr id="5122" name="Picture 2" descr="http://static1.nieuws.vtm.be/sites/nieuws.vtm.be/files/styles/vmmaplayer_big/public/videocms/image/2013/06/6da6f817e89e2a5a59dbe61406c93988.jpg?itok=uyaZ9g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91" y="2451546"/>
            <a:ext cx="5939324" cy="334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u="sng" dirty="0" smtClean="0"/>
              <a:t>Slaapapneu</a:t>
            </a:r>
            <a:endParaRPr lang="nl-BE" sz="60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Slaapstoornis</a:t>
            </a:r>
          </a:p>
          <a:p>
            <a:r>
              <a:rPr lang="nl-BE" sz="2400" b="1" dirty="0" smtClean="0"/>
              <a:t>Ademstilstand</a:t>
            </a:r>
          </a:p>
          <a:p>
            <a:r>
              <a:rPr lang="nl-BE" sz="2400" b="1" dirty="0" smtClean="0"/>
              <a:t>Tussen 15 en 30 seconden</a:t>
            </a:r>
          </a:p>
          <a:p>
            <a:r>
              <a:rPr lang="nl-BE" sz="2400" b="1" dirty="0" smtClean="0"/>
              <a:t>Schok wakker</a:t>
            </a:r>
          </a:p>
          <a:p>
            <a:r>
              <a:rPr lang="nl-BE" sz="2400" b="1" dirty="0" smtClean="0"/>
              <a:t>Slaapapneusyndroom ( min. 5 keer per uur)</a:t>
            </a:r>
          </a:p>
        </p:txBody>
      </p:sp>
    </p:spTree>
    <p:extLst>
      <p:ext uri="{BB962C8B-B14F-4D97-AF65-F5344CB8AC3E}">
        <p14:creationId xmlns:p14="http://schemas.microsoft.com/office/powerpoint/2010/main" val="37373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u="sng" dirty="0" smtClean="0"/>
              <a:t>Slaapapneu</a:t>
            </a:r>
            <a:endParaRPr lang="nl-BE" sz="60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Machine </a:t>
            </a:r>
          </a:p>
          <a:p>
            <a:r>
              <a:rPr lang="nl-BE" sz="2400" b="1" dirty="0" smtClean="0"/>
              <a:t>40 keer per uur</a:t>
            </a:r>
          </a:p>
          <a:p>
            <a:r>
              <a:rPr lang="nl-BE" sz="2400" b="1" dirty="0" smtClean="0"/>
              <a:t>Nu wel goed slapen</a:t>
            </a:r>
          </a:p>
          <a:p>
            <a:r>
              <a:rPr lang="nl-BE" sz="2400" b="1" dirty="0" smtClean="0"/>
              <a:t>Blaast </a:t>
            </a:r>
            <a:r>
              <a:rPr lang="nl-BE" sz="2400" b="1" dirty="0"/>
              <a:t>h</a:t>
            </a:r>
            <a:r>
              <a:rPr lang="nl-BE" sz="2400" b="1" dirty="0" smtClean="0"/>
              <a:t>eel de tijd lucht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51930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600" b="1" u="sng" dirty="0" smtClean="0"/>
              <a:t>Inhoud</a:t>
            </a:r>
            <a:endParaRPr lang="nl-BE" sz="66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 sz="2000" b="1" dirty="0" smtClean="0"/>
              <a:t>Slaapfases</a:t>
            </a:r>
          </a:p>
          <a:p>
            <a:r>
              <a:rPr lang="nl-BE" sz="2000" b="1" dirty="0" smtClean="0"/>
              <a:t>Hoelang moet ik slapen?</a:t>
            </a:r>
          </a:p>
          <a:p>
            <a:r>
              <a:rPr lang="nl-BE" sz="2000" b="1" dirty="0" smtClean="0"/>
              <a:t>Slaaponderzoek: 6A</a:t>
            </a:r>
          </a:p>
          <a:p>
            <a:r>
              <a:rPr lang="nl-BE" sz="2000" b="1" dirty="0" smtClean="0"/>
              <a:t>Slaapomstandigheden + tips</a:t>
            </a:r>
          </a:p>
          <a:p>
            <a:r>
              <a:rPr lang="nl-BE" sz="2000" b="1" dirty="0" smtClean="0"/>
              <a:t>Jetlag</a:t>
            </a:r>
          </a:p>
          <a:p>
            <a:r>
              <a:rPr lang="nl-BE" sz="2000" b="1" dirty="0" smtClean="0"/>
              <a:t>Slaapwandelen</a:t>
            </a:r>
          </a:p>
          <a:p>
            <a:r>
              <a:rPr lang="nl-BE" sz="2000" b="1" dirty="0" smtClean="0"/>
              <a:t>Slaapkliniek</a:t>
            </a:r>
          </a:p>
          <a:p>
            <a:r>
              <a:rPr lang="nl-BE" sz="2000" b="1" dirty="0" smtClean="0"/>
              <a:t>Slaapapneu</a:t>
            </a:r>
          </a:p>
          <a:p>
            <a:r>
              <a:rPr lang="nl-BE" sz="2000" b="1" dirty="0" smtClean="0"/>
              <a:t>Quiz</a:t>
            </a:r>
          </a:p>
          <a:p>
            <a:r>
              <a:rPr lang="nl-BE" sz="2000" b="1" dirty="0" smtClean="0"/>
              <a:t>Jullie vragen</a:t>
            </a:r>
            <a:endParaRPr lang="nl-BE" sz="2400" b="1" dirty="0"/>
          </a:p>
        </p:txBody>
      </p:sp>
      <p:pic>
        <p:nvPicPr>
          <p:cNvPr id="4" name="Audiobesta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2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7" y="0"/>
            <a:ext cx="9251144" cy="69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5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911523"/>
          </a:xfrm>
        </p:spPr>
        <p:txBody>
          <a:bodyPr>
            <a:normAutofit/>
          </a:bodyPr>
          <a:lstStyle/>
          <a:p>
            <a:pPr algn="ctr"/>
            <a:r>
              <a:rPr lang="nl-BE" sz="16600" u="sng" dirty="0" smtClean="0">
                <a:solidFill>
                  <a:srgbClr val="EA971E"/>
                </a:solidFill>
              </a:rPr>
              <a:t>Quiz!</a:t>
            </a:r>
            <a:r>
              <a:rPr lang="nl-BE" sz="16600" dirty="0" smtClean="0">
                <a:solidFill>
                  <a:srgbClr val="EED060"/>
                </a:solidFill>
              </a:rPr>
              <a:t> </a:t>
            </a:r>
            <a:endParaRPr lang="nl-BE" sz="16600" dirty="0">
              <a:solidFill>
                <a:srgbClr val="EED060"/>
              </a:solidFill>
            </a:endParaRPr>
          </a:p>
        </p:txBody>
      </p:sp>
      <p:pic>
        <p:nvPicPr>
          <p:cNvPr id="1028" name="Picture 4" descr="https://pbs.twimg.com/profile_images/1598262812/denkend_mannetje_400x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73" y="60959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eviews.123rf.com/images/iserg/iserg1101/iserg110100089/8665137-man-with-question-on-white-Isolated-3D-image-Stock-Photo-question-mark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37" y="3665535"/>
            <a:ext cx="3192465" cy="319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reviews.123rf.com/images/andresr/andresr1003/andresr100300598/6586343-Doubtful-3D-man-with-a-question-mark-isolated-on-white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2" y="3207224"/>
            <a:ext cx="2855421" cy="31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5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6000" b="1" dirty="0" smtClean="0">
                <a:solidFill>
                  <a:schemeClr val="tx1"/>
                </a:solidFill>
              </a:rPr>
              <a:t>Hoelang duurt een slaapcyclus ongeveer?</a:t>
            </a:r>
            <a:r>
              <a:rPr lang="nl-BE" sz="5400" dirty="0" smtClean="0">
                <a:solidFill>
                  <a:srgbClr val="FF0000"/>
                </a:solidFill>
              </a:rPr>
              <a:t/>
            </a:r>
            <a:br>
              <a:rPr lang="nl-BE" sz="5400" dirty="0" smtClean="0">
                <a:solidFill>
                  <a:srgbClr val="FF0000"/>
                </a:solidFill>
              </a:rPr>
            </a:br>
            <a:r>
              <a:rPr lang="nl-BE" sz="5400" dirty="0">
                <a:solidFill>
                  <a:srgbClr val="FF0000"/>
                </a:solidFill>
              </a:rPr>
              <a:t/>
            </a:r>
            <a:br>
              <a:rPr lang="nl-BE" sz="5400" dirty="0">
                <a:solidFill>
                  <a:srgbClr val="FF0000"/>
                </a:solidFill>
              </a:rPr>
            </a:br>
            <a:endParaRPr lang="nl-BE" sz="54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 marL="0" indent="0" algn="ctr">
              <a:buNone/>
            </a:pPr>
            <a:r>
              <a:rPr lang="nl-BE" sz="6000" b="1" dirty="0" smtClean="0">
                <a:solidFill>
                  <a:srgbClr val="00FF00"/>
                </a:solidFill>
              </a:rPr>
              <a:t>90 à 120 minuten</a:t>
            </a:r>
            <a:endParaRPr lang="nl-BE" sz="6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5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6000" b="1" dirty="0" smtClean="0">
                <a:solidFill>
                  <a:schemeClr val="tx1"/>
                </a:solidFill>
              </a:rPr>
              <a:t>Hoelang moeten 12 jarigen gemiddeld slapen?</a:t>
            </a:r>
            <a:br>
              <a:rPr lang="nl-BE" sz="6000" b="1" dirty="0" smtClean="0">
                <a:solidFill>
                  <a:schemeClr val="tx1"/>
                </a:solidFill>
              </a:rPr>
            </a:br>
            <a:r>
              <a:rPr lang="nl-BE" sz="6000" b="1" dirty="0">
                <a:solidFill>
                  <a:schemeClr val="tx1"/>
                </a:solidFill>
              </a:rPr>
              <a:t/>
            </a:r>
            <a:br>
              <a:rPr lang="nl-BE" sz="6000" b="1" dirty="0">
                <a:solidFill>
                  <a:schemeClr val="tx1"/>
                </a:solidFill>
              </a:rPr>
            </a:br>
            <a:r>
              <a:rPr lang="nl-BE" sz="6000" b="1" dirty="0" smtClean="0">
                <a:solidFill>
                  <a:schemeClr val="tx1"/>
                </a:solidFill>
              </a:rPr>
              <a:t/>
            </a:r>
            <a:br>
              <a:rPr lang="nl-BE" sz="6000" b="1" dirty="0" smtClean="0">
                <a:solidFill>
                  <a:schemeClr val="tx1"/>
                </a:solidFill>
              </a:rPr>
            </a:br>
            <a:r>
              <a:rPr lang="nl-BE" sz="6000" b="1" dirty="0" smtClean="0">
                <a:solidFill>
                  <a:schemeClr val="tx1"/>
                </a:solidFill>
              </a:rPr>
              <a:t/>
            </a:r>
            <a:br>
              <a:rPr lang="nl-BE" sz="6000" b="1" dirty="0" smtClean="0">
                <a:solidFill>
                  <a:schemeClr val="tx1"/>
                </a:solidFill>
              </a:rPr>
            </a:br>
            <a:r>
              <a:rPr lang="nl-BE" sz="6000" b="1" dirty="0">
                <a:solidFill>
                  <a:schemeClr val="tx1"/>
                </a:solidFill>
              </a:rPr>
              <a:t/>
            </a:r>
            <a:br>
              <a:rPr lang="nl-BE" sz="6000" b="1" dirty="0">
                <a:solidFill>
                  <a:schemeClr val="tx1"/>
                </a:solidFill>
              </a:rPr>
            </a:br>
            <a:r>
              <a:rPr lang="nl-BE" sz="6000" b="1" dirty="0" smtClean="0">
                <a:solidFill>
                  <a:schemeClr val="tx1"/>
                </a:solidFill>
              </a:rPr>
              <a:t/>
            </a:r>
            <a:br>
              <a:rPr lang="nl-BE" sz="6000" b="1" dirty="0" smtClean="0">
                <a:solidFill>
                  <a:schemeClr val="tx1"/>
                </a:solidFill>
              </a:rPr>
            </a:br>
            <a:r>
              <a:rPr lang="nl-BE" sz="6000" b="1" dirty="0">
                <a:solidFill>
                  <a:schemeClr val="tx1"/>
                </a:solidFill>
              </a:rPr>
              <a:t/>
            </a:r>
            <a:br>
              <a:rPr lang="nl-BE" sz="6000" b="1" dirty="0">
                <a:solidFill>
                  <a:schemeClr val="tx1"/>
                </a:solidFill>
              </a:rPr>
            </a:br>
            <a:endParaRPr lang="nl-BE" sz="6000" b="1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83948" y="2961565"/>
            <a:ext cx="73834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pPr algn="ctr"/>
            <a:r>
              <a:rPr lang="nl-BE" sz="6000" b="1" dirty="0" smtClean="0">
                <a:solidFill>
                  <a:srgbClr val="00FF00"/>
                </a:solidFill>
              </a:rPr>
              <a:t>Ongeveer 10 uur</a:t>
            </a:r>
            <a:endParaRPr lang="nl-BE" sz="6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41696" y="996287"/>
            <a:ext cx="80794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/>
              <a:t>Waarom is een tas warme melk drinken, goed voor het slapen gaan?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009934" y="3384645"/>
            <a:ext cx="8366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nl-BE" sz="4000" dirty="0" smtClean="0"/>
              <a:t>Iets warm is goed om te slapen.</a:t>
            </a:r>
          </a:p>
          <a:p>
            <a:pPr marL="742950" indent="-742950">
              <a:buAutoNum type="alphaUcPeriod"/>
            </a:pPr>
            <a:r>
              <a:rPr lang="nl-BE" sz="4000" dirty="0" smtClean="0"/>
              <a:t>Melk bevat rustgevende stoffen.</a:t>
            </a:r>
          </a:p>
          <a:p>
            <a:pPr marL="742950" indent="-742950">
              <a:buAutoNum type="alphaUcPeriod"/>
            </a:pPr>
            <a:r>
              <a:rPr lang="nl-BE" sz="4000" dirty="0" smtClean="0"/>
              <a:t>Melk is gezond.</a:t>
            </a:r>
            <a:endParaRPr lang="nl-BE" sz="4000" dirty="0"/>
          </a:p>
        </p:txBody>
      </p:sp>
      <p:sp>
        <p:nvSpPr>
          <p:cNvPr id="4" name="Ovaal 3"/>
          <p:cNvSpPr/>
          <p:nvPr/>
        </p:nvSpPr>
        <p:spPr>
          <a:xfrm>
            <a:off x="393895" y="3938954"/>
            <a:ext cx="9369083" cy="872197"/>
          </a:xfrm>
          <a:prstGeom prst="ellipse">
            <a:avLst/>
          </a:prstGeom>
          <a:noFill/>
          <a:ln w="82550">
            <a:gradFill>
              <a:gsLst>
                <a:gs pos="72000">
                  <a:srgbClr val="00FF00"/>
                </a:gs>
                <a:gs pos="56000">
                  <a:srgbClr val="FF0000"/>
                </a:gs>
                <a:gs pos="36302">
                  <a:srgbClr val="D8F2FB"/>
                </a:gs>
                <a:gs pos="24003">
                  <a:schemeClr val="accent6"/>
                </a:gs>
                <a:gs pos="10952">
                  <a:srgbClr val="EEF9FD"/>
                </a:gs>
                <a:gs pos="95000">
                  <a:schemeClr val="tx1"/>
                </a:gs>
                <a:gs pos="0">
                  <a:srgbClr val="7030A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139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70" y="555009"/>
            <a:ext cx="8596668" cy="1792406"/>
          </a:xfrm>
        </p:spPr>
        <p:txBody>
          <a:bodyPr>
            <a:noAutofit/>
          </a:bodyPr>
          <a:lstStyle/>
          <a:p>
            <a:pPr algn="ctr"/>
            <a:r>
              <a:rPr lang="nl-BE" sz="6000" b="1" dirty="0" smtClean="0">
                <a:solidFill>
                  <a:schemeClr val="tx1"/>
                </a:solidFill>
              </a:rPr>
              <a:t>Wat doet een </a:t>
            </a:r>
            <a:r>
              <a:rPr lang="nl-BE" sz="6000" b="1" dirty="0" err="1" smtClean="0">
                <a:solidFill>
                  <a:schemeClr val="tx1"/>
                </a:solidFill>
              </a:rPr>
              <a:t>slaapapneumachine</a:t>
            </a:r>
            <a:r>
              <a:rPr lang="nl-BE" sz="6000" b="1" dirty="0" smtClean="0">
                <a:solidFill>
                  <a:schemeClr val="tx1"/>
                </a:solidFill>
              </a:rPr>
              <a:t>?</a:t>
            </a:r>
            <a:endParaRPr lang="nl-BE" sz="6000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038" y="2501783"/>
            <a:ext cx="8596668" cy="3880773"/>
          </a:xfrm>
        </p:spPr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pPr marL="0" indent="0" algn="ctr">
              <a:buNone/>
            </a:pPr>
            <a:r>
              <a:rPr lang="nl-BE" sz="5400" b="1" dirty="0" smtClean="0">
                <a:solidFill>
                  <a:srgbClr val="00FF00"/>
                </a:solidFill>
              </a:rPr>
              <a:t>Het blaast heel de tijd lucht.</a:t>
            </a:r>
          </a:p>
        </p:txBody>
      </p:sp>
    </p:spTree>
    <p:extLst>
      <p:ext uri="{BB962C8B-B14F-4D97-AF65-F5344CB8AC3E}">
        <p14:creationId xmlns:p14="http://schemas.microsoft.com/office/powerpoint/2010/main" val="86904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4800" b="1" dirty="0" smtClean="0">
                <a:solidFill>
                  <a:schemeClr val="tx1"/>
                </a:solidFill>
              </a:rPr>
              <a:t>In welke fase wordt er geslaapwandeld?</a:t>
            </a:r>
            <a:endParaRPr lang="nl-BE" sz="4800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pPr marL="0" indent="0" algn="ctr">
              <a:buNone/>
            </a:pPr>
            <a:r>
              <a:rPr lang="nl-BE" sz="4800" b="1" dirty="0" smtClean="0">
                <a:solidFill>
                  <a:srgbClr val="00FF00"/>
                </a:solidFill>
              </a:rPr>
              <a:t>Fase 4, de diepe slaap.</a:t>
            </a:r>
            <a:endParaRPr lang="nl-BE" sz="48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515737"/>
          </a:xfrm>
        </p:spPr>
        <p:txBody>
          <a:bodyPr>
            <a:noAutofit/>
          </a:bodyPr>
          <a:lstStyle/>
          <a:p>
            <a:pPr algn="ctr"/>
            <a:r>
              <a:rPr lang="nl-BE" sz="4800" b="1" dirty="0" smtClean="0">
                <a:solidFill>
                  <a:schemeClr val="tx1"/>
                </a:solidFill>
              </a:rPr>
              <a:t>Hoeveel procent van de kinderen / volwassenen </a:t>
            </a:r>
            <a:r>
              <a:rPr lang="nl-BE" sz="4800" b="1" dirty="0" err="1" smtClean="0">
                <a:solidFill>
                  <a:schemeClr val="tx1"/>
                </a:solidFill>
              </a:rPr>
              <a:t>slaapwandeld</a:t>
            </a:r>
            <a:r>
              <a:rPr lang="nl-BE" sz="4800" b="1" dirty="0" smtClean="0">
                <a:solidFill>
                  <a:schemeClr val="tx1"/>
                </a:solidFill>
              </a:rPr>
              <a:t>?</a:t>
            </a:r>
            <a:endParaRPr lang="nl-BE" sz="4800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3125336"/>
            <a:ext cx="8596668" cy="2916026"/>
          </a:xfrm>
        </p:spPr>
        <p:txBody>
          <a:bodyPr/>
          <a:lstStyle/>
          <a:p>
            <a:pPr algn="ctr"/>
            <a:endParaRPr lang="nl-BE" sz="4400" dirty="0" smtClean="0"/>
          </a:p>
          <a:p>
            <a:pPr marL="0" indent="0" algn="ctr">
              <a:buNone/>
            </a:pPr>
            <a:r>
              <a:rPr lang="nl-BE" sz="4400" b="1" dirty="0" smtClean="0">
                <a:solidFill>
                  <a:srgbClr val="00FF00"/>
                </a:solidFill>
              </a:rPr>
              <a:t>Kinderen: 17 %</a:t>
            </a:r>
          </a:p>
          <a:p>
            <a:pPr marL="0" indent="0" algn="ctr">
              <a:buNone/>
            </a:pPr>
            <a:r>
              <a:rPr lang="nl-BE" sz="4400" b="1" dirty="0" smtClean="0">
                <a:solidFill>
                  <a:srgbClr val="00FF00"/>
                </a:solidFill>
              </a:rPr>
              <a:t>Volwassenen: 4 %</a:t>
            </a:r>
            <a:endParaRPr lang="nl-BE" sz="4400" b="1" dirty="0">
              <a:solidFill>
                <a:srgbClr val="00FF00"/>
              </a:solidFill>
            </a:endParaRPr>
          </a:p>
          <a:p>
            <a:endParaRPr lang="nl-BE" dirty="0" smtClean="0"/>
          </a:p>
          <a:p>
            <a:pPr marL="0" indent="0">
              <a:buNone/>
            </a:pP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842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600" b="1" u="sng" dirty="0" smtClean="0"/>
              <a:t>Slaapfases</a:t>
            </a:r>
            <a:endParaRPr lang="nl-BE" sz="66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De inslaapfase</a:t>
            </a:r>
          </a:p>
          <a:p>
            <a:r>
              <a:rPr lang="nl-BE" sz="2400" b="1" dirty="0" smtClean="0"/>
              <a:t>De lichte slaap</a:t>
            </a:r>
          </a:p>
          <a:p>
            <a:r>
              <a:rPr lang="nl-BE" sz="2400" b="1" dirty="0" smtClean="0"/>
              <a:t>De overgangsfase naar de diepe slaap</a:t>
            </a:r>
          </a:p>
          <a:p>
            <a:r>
              <a:rPr lang="nl-BE" sz="2400" b="1" dirty="0" smtClean="0"/>
              <a:t>De diepe slaap</a:t>
            </a:r>
          </a:p>
          <a:p>
            <a:r>
              <a:rPr lang="nl-BE" sz="2400" b="1" dirty="0" smtClean="0"/>
              <a:t>De REM- slaap ( of droomslaap)</a:t>
            </a:r>
            <a:endParaRPr lang="nl-BE" sz="2400" b="1" dirty="0"/>
          </a:p>
        </p:txBody>
      </p:sp>
      <p:pic>
        <p:nvPicPr>
          <p:cNvPr id="4" name="Audiobesta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5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44705" y="1438835"/>
            <a:ext cx="81758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0" u="sng" dirty="0" smtClean="0">
                <a:solidFill>
                  <a:srgbClr val="00B0F0"/>
                </a:solidFill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15705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441608" y="827963"/>
            <a:ext cx="8596668" cy="5177051"/>
          </a:xfrm>
        </p:spPr>
        <p:txBody>
          <a:bodyPr>
            <a:noAutofit/>
          </a:bodyPr>
          <a:lstStyle/>
          <a:p>
            <a:pPr algn="ctr"/>
            <a:r>
              <a:rPr lang="nl-BE" sz="6000" dirty="0" smtClean="0">
                <a:solidFill>
                  <a:schemeClr val="accent3"/>
                </a:solidFill>
              </a:rPr>
              <a:t/>
            </a:r>
            <a:br>
              <a:rPr lang="nl-BE" sz="6000" dirty="0" smtClean="0">
                <a:solidFill>
                  <a:schemeClr val="accent3"/>
                </a:solidFill>
              </a:rPr>
            </a:br>
            <a:r>
              <a:rPr lang="nl-BE" sz="11500" dirty="0" smtClean="0">
                <a:solidFill>
                  <a:srgbClr val="00FF00"/>
                </a:solidFill>
              </a:rPr>
              <a:t>Bedankt om te luisteren!</a:t>
            </a:r>
            <a:endParaRPr lang="nl-BE" sz="6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u="sng" dirty="0" smtClean="0"/>
              <a:t>De inslaapfase</a:t>
            </a:r>
            <a:endParaRPr lang="nl-BE" sz="6000" b="1" u="sng" dirty="0"/>
          </a:p>
        </p:txBody>
      </p:sp>
      <p:pic>
        <p:nvPicPr>
          <p:cNvPr id="5" name="Afbeelding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-377" r="-262" b="14072"/>
          <a:stretch/>
        </p:blipFill>
        <p:spPr>
          <a:xfrm>
            <a:off x="5511610" y="1732912"/>
            <a:ext cx="5854890" cy="490918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b="1" dirty="0" smtClean="0"/>
              <a:t>Overgang tussen waken en slapen</a:t>
            </a:r>
          </a:p>
          <a:p>
            <a:r>
              <a:rPr lang="nl-BE" sz="2400" b="1" dirty="0" smtClean="0"/>
              <a:t>Ogen vallen toe</a:t>
            </a:r>
          </a:p>
          <a:p>
            <a:r>
              <a:rPr lang="nl-BE" sz="2400" b="1" dirty="0" smtClean="0"/>
              <a:t>Hersenactiviteit </a:t>
            </a:r>
          </a:p>
          <a:p>
            <a:r>
              <a:rPr lang="nl-BE" sz="2400" b="1" dirty="0" smtClean="0"/>
              <a:t>Paar minuutjes</a:t>
            </a:r>
          </a:p>
          <a:p>
            <a:endParaRPr lang="nl-BE" dirty="0"/>
          </a:p>
        </p:txBody>
      </p:sp>
      <p:pic>
        <p:nvPicPr>
          <p:cNvPr id="4" name="Audiobesta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u="sng" dirty="0" smtClean="0"/>
              <a:t>De lichte slaap</a:t>
            </a:r>
            <a:endParaRPr lang="nl-BE" sz="60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Nog niet diep</a:t>
            </a:r>
          </a:p>
          <a:p>
            <a:r>
              <a:rPr lang="nl-BE" sz="2400" b="1" dirty="0" smtClean="0"/>
              <a:t>Geluid</a:t>
            </a:r>
          </a:p>
          <a:p>
            <a:r>
              <a:rPr lang="nl-BE" sz="2400" b="1" dirty="0" smtClean="0"/>
              <a:t>Niet goed geslapen</a:t>
            </a:r>
          </a:p>
          <a:p>
            <a:r>
              <a:rPr lang="nl-BE" sz="2400" b="1" dirty="0" smtClean="0"/>
              <a:t>Iets minder 1 uur</a:t>
            </a:r>
            <a:endParaRPr lang="nl-BE" sz="2400" b="1" dirty="0"/>
          </a:p>
        </p:txBody>
      </p:sp>
      <p:pic>
        <p:nvPicPr>
          <p:cNvPr id="4" name="Audiobesta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-377" r="-262" b="14072"/>
          <a:stretch/>
        </p:blipFill>
        <p:spPr>
          <a:xfrm>
            <a:off x="4039737" y="1719618"/>
            <a:ext cx="6974006" cy="51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u="sng" dirty="0" smtClean="0"/>
              <a:t>De overgangsfase</a:t>
            </a:r>
            <a:endParaRPr lang="nl-BE" sz="6000" b="1" u="sng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-377" r="-262" b="14072"/>
          <a:stretch/>
        </p:blipFill>
        <p:spPr>
          <a:xfrm>
            <a:off x="4053386" y="1766626"/>
            <a:ext cx="6617078" cy="471169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Je spieren ontspannen</a:t>
            </a:r>
          </a:p>
          <a:p>
            <a:r>
              <a:rPr lang="nl-BE" sz="2400" b="1" dirty="0" smtClean="0"/>
              <a:t>Regelmatige ademhaling</a:t>
            </a:r>
          </a:p>
          <a:p>
            <a:r>
              <a:rPr lang="nl-BE" sz="2400" b="1" dirty="0" smtClean="0"/>
              <a:t>Hartritme daalt</a:t>
            </a:r>
          </a:p>
          <a:p>
            <a:r>
              <a:rPr lang="nl-BE" sz="2400" b="1" dirty="0" smtClean="0"/>
              <a:t>5-tal minuten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216495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u="sng" dirty="0" smtClean="0"/>
              <a:t>De diepe slaap</a:t>
            </a:r>
            <a:endParaRPr lang="nl-BE" sz="60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Gedesoriënteerd</a:t>
            </a:r>
          </a:p>
          <a:p>
            <a:r>
              <a:rPr lang="nl-BE" sz="2400" b="1" dirty="0" smtClean="0"/>
              <a:t>Fysieke rust</a:t>
            </a:r>
          </a:p>
          <a:p>
            <a:r>
              <a:rPr lang="nl-BE" sz="2400" b="1" dirty="0" smtClean="0"/>
              <a:t>Ongeveer 20 minuten</a:t>
            </a:r>
          </a:p>
          <a:p>
            <a:endParaRPr lang="nl-BE" sz="2400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-377" r="-262" b="14072"/>
          <a:stretch/>
        </p:blipFill>
        <p:spPr>
          <a:xfrm>
            <a:off x="4367285" y="1860219"/>
            <a:ext cx="6387152" cy="44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3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6000" b="1" u="sng" dirty="0" smtClean="0"/>
              <a:t>De REM-slaap (droomslaap)</a:t>
            </a:r>
            <a:endParaRPr lang="nl-BE" sz="60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BE" sz="2400" b="1" dirty="0" smtClean="0"/>
          </a:p>
          <a:p>
            <a:r>
              <a:rPr lang="nl-BE" sz="2400" b="1" dirty="0" smtClean="0"/>
              <a:t>Rapid Eye Movement</a:t>
            </a:r>
          </a:p>
          <a:p>
            <a:r>
              <a:rPr lang="nl-BE" sz="2400" b="1" dirty="0" smtClean="0"/>
              <a:t>Ogen bewegen</a:t>
            </a:r>
          </a:p>
          <a:p>
            <a:r>
              <a:rPr lang="nl-BE" sz="2400" b="1" dirty="0" smtClean="0"/>
              <a:t>Onregelmatige ademhaling en hartritme</a:t>
            </a:r>
          </a:p>
          <a:p>
            <a:r>
              <a:rPr lang="nl-BE" sz="2400" b="1" dirty="0" smtClean="0"/>
              <a:t>Verwerking van gegevens</a:t>
            </a:r>
          </a:p>
          <a:p>
            <a:r>
              <a:rPr lang="nl-BE" sz="2400" b="1" dirty="0" smtClean="0"/>
              <a:t>Droom/nachtmerrie</a:t>
            </a:r>
          </a:p>
          <a:p>
            <a:r>
              <a:rPr lang="nl-BE" sz="2400" b="1" dirty="0" smtClean="0"/>
              <a:t>Brein werkt hard</a:t>
            </a:r>
          </a:p>
          <a:p>
            <a:r>
              <a:rPr lang="nl-BE" sz="2400" b="1" dirty="0" smtClean="0"/>
              <a:t>Ongeveer 20 minuten</a:t>
            </a:r>
          </a:p>
        </p:txBody>
      </p:sp>
      <p:pic>
        <p:nvPicPr>
          <p:cNvPr id="4" name="Afbeelding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-377" r="-262" b="14072"/>
          <a:stretch/>
        </p:blipFill>
        <p:spPr>
          <a:xfrm>
            <a:off x="7287904" y="1555846"/>
            <a:ext cx="4626592" cy="48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24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BE" sz="6000" b="1" u="sng" dirty="0" smtClean="0"/>
              <a:t>Slaapcyclus</a:t>
            </a:r>
            <a:endParaRPr lang="nl-BE" sz="6000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b="1" dirty="0"/>
              <a:t>9</a:t>
            </a:r>
            <a:r>
              <a:rPr lang="nl-BE" sz="2400" b="1" dirty="0" smtClean="0"/>
              <a:t>0 à 120 minuten</a:t>
            </a:r>
          </a:p>
          <a:p>
            <a:r>
              <a:rPr lang="nl-BE" sz="2400" b="1" dirty="0" smtClean="0"/>
              <a:t>4 à 5 keer per nacht</a:t>
            </a:r>
          </a:p>
          <a:p>
            <a:r>
              <a:rPr lang="nl-BE" sz="2400" b="1" dirty="0" smtClean="0"/>
              <a:t>Onbewust even wakker</a:t>
            </a:r>
          </a:p>
          <a:p>
            <a:endParaRPr lang="nl-BE" sz="2400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-377" r="-262" b="14072"/>
          <a:stretch/>
        </p:blipFill>
        <p:spPr>
          <a:xfrm>
            <a:off x="4665448" y="1514548"/>
            <a:ext cx="6512067" cy="498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2083</TotalTime>
  <Words>453</Words>
  <Application>Microsoft Office PowerPoint</Application>
  <PresentationFormat>Breedbeeld</PresentationFormat>
  <Paragraphs>171</Paragraphs>
  <Slides>32</Slides>
  <Notes>0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Trebuchet MS</vt:lpstr>
      <vt:lpstr>Wingdings 3</vt:lpstr>
      <vt:lpstr>Facet</vt:lpstr>
      <vt:lpstr>Slapen</vt:lpstr>
      <vt:lpstr>Inhoud</vt:lpstr>
      <vt:lpstr>Slaapfases</vt:lpstr>
      <vt:lpstr>De inslaapfase</vt:lpstr>
      <vt:lpstr>De lichte slaap</vt:lpstr>
      <vt:lpstr>De overgangsfase</vt:lpstr>
      <vt:lpstr>De diepe slaap</vt:lpstr>
      <vt:lpstr>De REM-slaap (droomslaap)</vt:lpstr>
      <vt:lpstr>Slaapcyclus</vt:lpstr>
      <vt:lpstr>Hoelang moet ik slapen?</vt:lpstr>
      <vt:lpstr>Slaaponderzoek: 6A</vt:lpstr>
      <vt:lpstr>Slaaponderzoek: 6A</vt:lpstr>
      <vt:lpstr>PowerPoint-presentatie</vt:lpstr>
      <vt:lpstr>Slaapomstandigheden+ tips</vt:lpstr>
      <vt:lpstr>Jetlag </vt:lpstr>
      <vt:lpstr>Slaapwandelen</vt:lpstr>
      <vt:lpstr>Slaapkliniek</vt:lpstr>
      <vt:lpstr>Slaapapneu</vt:lpstr>
      <vt:lpstr>Slaapapneu</vt:lpstr>
      <vt:lpstr>PowerPoint-presentatie</vt:lpstr>
      <vt:lpstr>PowerPoint-presentatie</vt:lpstr>
      <vt:lpstr>PowerPoint-presentatie</vt:lpstr>
      <vt:lpstr>Quiz! </vt:lpstr>
      <vt:lpstr>Hoelang duurt een slaapcyclus ongeveer?  </vt:lpstr>
      <vt:lpstr>Hoelang moeten 12 jarigen gemiddeld slapen?       </vt:lpstr>
      <vt:lpstr>PowerPoint-presentatie</vt:lpstr>
      <vt:lpstr>Wat doet een slaapapneumachine?</vt:lpstr>
      <vt:lpstr>In welke fase wordt er geslaapwandeld?</vt:lpstr>
      <vt:lpstr>Hoeveel procent van de kinderen / volwassenen slaapwandeld?</vt:lpstr>
      <vt:lpstr>PowerPoint-presentatie</vt:lpstr>
      <vt:lpstr>PowerPoint-presentatie</vt:lpstr>
      <vt:lpstr> Bedankt om te luisteren!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Slapen</dc:title>
  <dc:creator>Lucas Verhaeghe</dc:creator>
  <cp:lastModifiedBy>Lucas Verhaeghe</cp:lastModifiedBy>
  <cp:revision>60</cp:revision>
  <dcterms:created xsi:type="dcterms:W3CDTF">2016-05-29T14:39:52Z</dcterms:created>
  <dcterms:modified xsi:type="dcterms:W3CDTF">2016-06-07T06:22:25Z</dcterms:modified>
</cp:coreProperties>
</file>