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0" r:id="rId3"/>
    <p:sldId id="257" r:id="rId4"/>
    <p:sldId id="258" r:id="rId5"/>
    <p:sldId id="273" r:id="rId6"/>
    <p:sldId id="259" r:id="rId7"/>
    <p:sldId id="264" r:id="rId8"/>
    <p:sldId id="260" r:id="rId9"/>
    <p:sldId id="262" r:id="rId10"/>
    <p:sldId id="263" r:id="rId11"/>
    <p:sldId id="261" r:id="rId12"/>
    <p:sldId id="271" r:id="rId13"/>
    <p:sldId id="274" r:id="rId14"/>
    <p:sldId id="272" r:id="rId15"/>
    <p:sldId id="265" r:id="rId16"/>
    <p:sldId id="275" r:id="rId17"/>
    <p:sldId id="276" r:id="rId18"/>
    <p:sldId id="280" r:id="rId19"/>
    <p:sldId id="266" r:id="rId20"/>
    <p:sldId id="281" r:id="rId21"/>
    <p:sldId id="282" r:id="rId22"/>
    <p:sldId id="277" r:id="rId23"/>
    <p:sldId id="267" r:id="rId24"/>
    <p:sldId id="278" r:id="rId25"/>
    <p:sldId id="283" r:id="rId26"/>
    <p:sldId id="284" r:id="rId27"/>
    <p:sldId id="279" r:id="rId28"/>
    <p:sldId id="285" r:id="rId29"/>
    <p:sldId id="268" r:id="rId30"/>
    <p:sldId id="287" r:id="rId31"/>
    <p:sldId id="269" r:id="rId3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4A265-AC0C-4285-A6EA-1739B19F2421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F15D0-6438-49D3-9ADA-FDDD6A03DA8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31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F15D0-6438-49D3-9ADA-FDDD6A03DA8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36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4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90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6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78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50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07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3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726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6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96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4D7EE-99E0-4DE4-87C8-0C7AB5C1A758}" type="datetimeFigureOut">
              <a:rPr lang="nl-NL" smtClean="0"/>
              <a:t>20-9-2015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12E5-088D-450E-BC3D-2E480E6AFF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24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code-table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H01: Informatie Digitaal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547664" y="407499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0000"/>
                </a:solidFill>
              </a:rPr>
              <a:t>Toetsweek1 : VT41, 50 min </a:t>
            </a:r>
            <a:endParaRPr lang="nl-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Decimaal naar Binair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Decimaal :      38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38 – </a:t>
            </a:r>
            <a:r>
              <a:rPr lang="nl-NL" dirty="0" smtClean="0">
                <a:solidFill>
                  <a:srgbClr val="FF0000"/>
                </a:solidFill>
              </a:rPr>
              <a:t>32</a:t>
            </a:r>
            <a:r>
              <a:rPr lang="nl-NL" dirty="0" smtClean="0"/>
              <a:t> = 6 |  6 – </a:t>
            </a:r>
            <a:r>
              <a:rPr lang="nl-NL" dirty="0" smtClean="0">
                <a:solidFill>
                  <a:srgbClr val="FF0000"/>
                </a:solidFill>
              </a:rPr>
              <a:t>4</a:t>
            </a:r>
            <a:r>
              <a:rPr lang="nl-NL" dirty="0" smtClean="0"/>
              <a:t> = 2 |  2 - </a:t>
            </a:r>
            <a:r>
              <a:rPr lang="nl-NL" dirty="0" smtClean="0">
                <a:solidFill>
                  <a:srgbClr val="FF0000"/>
                </a:solidFill>
              </a:rPr>
              <a:t>2</a:t>
            </a:r>
            <a:r>
              <a:rPr lang="nl-NL" dirty="0" smtClean="0"/>
              <a:t> = 0</a:t>
            </a:r>
          </a:p>
          <a:p>
            <a:pPr marL="0" indent="0">
              <a:buNone/>
            </a:pPr>
            <a:endParaRPr lang="nl-NL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0070C0"/>
                </a:solidFill>
              </a:rPr>
              <a:t>	                 </a:t>
            </a:r>
            <a:r>
              <a:rPr lang="nl-NL" dirty="0" smtClean="0">
                <a:solidFill>
                  <a:srgbClr val="FF0000"/>
                </a:solidFill>
              </a:rPr>
              <a:t>1</a:t>
            </a:r>
            <a:r>
              <a:rPr lang="nl-NL" dirty="0" smtClean="0">
                <a:solidFill>
                  <a:srgbClr val="0070C0"/>
                </a:solidFill>
              </a:rPr>
              <a:t>00</a:t>
            </a:r>
            <a:r>
              <a:rPr lang="nl-NL" dirty="0" smtClean="0">
                <a:solidFill>
                  <a:srgbClr val="FF0000"/>
                </a:solidFill>
              </a:rPr>
              <a:t>11</a:t>
            </a:r>
            <a:r>
              <a:rPr lang="nl-NL" dirty="0" smtClean="0">
                <a:solidFill>
                  <a:srgbClr val="0070C0"/>
                </a:solidFill>
              </a:rPr>
              <a:t>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495185"/>
              </p:ext>
            </p:extLst>
          </p:nvPr>
        </p:nvGraphicFramePr>
        <p:xfrm>
          <a:off x="7092280" y="1340768"/>
          <a:ext cx="1656184" cy="4817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828092"/>
              </a:tblGrid>
              <a:tr h="360197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0</a:t>
                      </a:r>
                      <a:endParaRPr lang="nl-NL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459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nl-NL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</a:t>
                      </a:r>
                      <a:endParaRPr lang="nl-NL" dirty="0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</a:t>
                      </a:r>
                      <a:endParaRPr lang="nl-NL" dirty="0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64</a:t>
                      </a:r>
                      <a:endParaRPr lang="nl-NL" dirty="0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128</a:t>
                      </a:r>
                      <a:endParaRPr lang="nl-NL" dirty="0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256</a:t>
                      </a:r>
                      <a:endParaRPr lang="nl-NL" dirty="0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512</a:t>
                      </a:r>
                      <a:endParaRPr lang="nl-NL" dirty="0"/>
                    </a:p>
                  </a:txBody>
                  <a:tcPr/>
                </a:tc>
              </a:tr>
              <a:tr h="3993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1024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32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Binair optellen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        </a:t>
            </a:r>
            <a:endParaRPr lang="nl-N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29517"/>
              </p:ext>
            </p:extLst>
          </p:nvPr>
        </p:nvGraphicFramePr>
        <p:xfrm>
          <a:off x="5724128" y="2029490"/>
          <a:ext cx="2232248" cy="1843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</a:tblGrid>
              <a:tr h="353522">
                <a:tc>
                  <a:txBody>
                    <a:bodyPr/>
                    <a:lstStyle/>
                    <a:p>
                      <a:r>
                        <a:rPr lang="nl-NL" dirty="0" smtClean="0"/>
                        <a:t>Dec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Bin</a:t>
                      </a:r>
                      <a:endParaRPr lang="nl-NL" dirty="0"/>
                    </a:p>
                  </a:txBody>
                  <a:tcPr/>
                </a:tc>
              </a:tr>
              <a:tr h="369509"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369509"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369509"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</a:tr>
              <a:tr h="369509"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30808"/>
              </p:ext>
            </p:extLst>
          </p:nvPr>
        </p:nvGraphicFramePr>
        <p:xfrm>
          <a:off x="1331640" y="2924944"/>
          <a:ext cx="3600401" cy="1960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3415"/>
                <a:gridCol w="657600"/>
                <a:gridCol w="675882"/>
                <a:gridCol w="600068"/>
                <a:gridCol w="933436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482456"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255632">
                <a:tc gridSpan="5">
                  <a:txBody>
                    <a:bodyPr/>
                    <a:lstStyle/>
                    <a:p>
                      <a:r>
                        <a:rPr lang="nl-NL" dirty="0" smtClean="0"/>
                        <a:t>=========================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flipH="1">
            <a:off x="2699792" y="2852936"/>
            <a:ext cx="2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2051720" y="2852936"/>
            <a:ext cx="2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995936" y="4509120"/>
            <a:ext cx="2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3401870" y="4509120"/>
            <a:ext cx="2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2699792" y="4509120"/>
            <a:ext cx="2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1331640" y="4509120"/>
            <a:ext cx="2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2051720" y="4509120"/>
            <a:ext cx="2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70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Hexadecimaal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16</a:t>
            </a:r>
            <a:r>
              <a:rPr lang="nl-NL" dirty="0" smtClean="0"/>
              <a:t> symbolen: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400" dirty="0" smtClean="0"/>
              <a:t>{ </a:t>
            </a:r>
            <a:r>
              <a:rPr lang="nl-NL" dirty="0" smtClean="0"/>
              <a:t>0, 1, 2, 3, 4, 5, 6, 7, 8, 9,</a:t>
            </a: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A, B, C, D, E, F   </a:t>
            </a:r>
            <a:r>
              <a:rPr lang="nl-NL" sz="4400" dirty="0" smtClean="0"/>
              <a:t>}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A = 10. enz...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553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Hexadecimaal: B5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/>
              <a:t>N</a:t>
            </a:r>
            <a:r>
              <a:rPr lang="nl-NL" sz="2800" dirty="0" smtClean="0"/>
              <a:t>aar decimaal: </a:t>
            </a:r>
          </a:p>
          <a:p>
            <a:pPr marL="0" indent="0">
              <a:buNone/>
            </a:pPr>
            <a:r>
              <a:rPr lang="nl-NL" dirty="0" smtClean="0"/>
              <a:t>5*16</a:t>
            </a:r>
            <a:r>
              <a:rPr lang="nl-NL" baseline="30000" dirty="0" smtClean="0"/>
              <a:t>0</a:t>
            </a:r>
            <a:r>
              <a:rPr lang="nl-NL" dirty="0" smtClean="0"/>
              <a:t> + </a:t>
            </a:r>
            <a:r>
              <a:rPr lang="nl-NL" dirty="0" smtClean="0">
                <a:solidFill>
                  <a:srgbClr val="0070C0"/>
                </a:solidFill>
              </a:rPr>
              <a:t>B</a:t>
            </a:r>
            <a:r>
              <a:rPr lang="nl-NL" dirty="0" smtClean="0"/>
              <a:t>*16</a:t>
            </a:r>
            <a:r>
              <a:rPr lang="nl-NL" baseline="30000" dirty="0" smtClean="0"/>
              <a:t>1   </a:t>
            </a:r>
            <a:r>
              <a:rPr lang="nl-NL" dirty="0" smtClean="0"/>
              <a:t>= 5*1 + </a:t>
            </a:r>
            <a:r>
              <a:rPr lang="nl-NL" dirty="0" smtClean="0">
                <a:solidFill>
                  <a:srgbClr val="0070C0"/>
                </a:solidFill>
              </a:rPr>
              <a:t>11</a:t>
            </a:r>
            <a:r>
              <a:rPr lang="nl-NL" dirty="0" smtClean="0"/>
              <a:t>*16 = 5 + 176 = 181.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800" dirty="0" smtClean="0"/>
              <a:t>Naar binair:                    </a:t>
            </a:r>
            <a:r>
              <a:rPr lang="nl-NL" dirty="0" smtClean="0"/>
              <a:t>B5</a:t>
            </a:r>
          </a:p>
          <a:p>
            <a:pPr marL="0" indent="0">
              <a:buNone/>
            </a:pPr>
            <a:r>
              <a:rPr lang="nl-NL" dirty="0" smtClean="0"/>
              <a:t>                          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                |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Aan elkaar:        10110101</a:t>
            </a:r>
          </a:p>
          <a:p>
            <a:pPr marL="0" indent="0">
              <a:buNone/>
            </a:pPr>
            <a:endParaRPr lang="nl-NL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11960" y="3645024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635896" y="3645024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flipH="1">
            <a:off x="3059832" y="421237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1011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3968" y="4212377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0101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166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Alle conversies.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522242"/>
              </p:ext>
            </p:extLst>
          </p:nvPr>
        </p:nvGraphicFramePr>
        <p:xfrm>
          <a:off x="395536" y="1326768"/>
          <a:ext cx="8229602" cy="54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424"/>
                <a:gridCol w="2365920"/>
                <a:gridCol w="2485415"/>
                <a:gridCol w="2647843"/>
              </a:tblGrid>
              <a:tr h="57606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Bin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Dec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Hex</a:t>
                      </a:r>
                      <a:endParaRPr lang="nl-NL" b="1" dirty="0"/>
                    </a:p>
                  </a:txBody>
                  <a:tcPr/>
                </a:tc>
              </a:tr>
              <a:tr h="145796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Bin</a:t>
                      </a:r>
                      <a:endParaRPr lang="nl-N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>
                          <a:solidFill>
                            <a:schemeClr val="tx1"/>
                          </a:solidFill>
                        </a:rPr>
                        <a:t>Gebruik de machten van 2. Begin vanaf rechts!</a:t>
                      </a:r>
                      <a:endParaRPr lang="nl-NL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pattFill prst="pct5">
                      <a:fgClr>
                        <a:schemeClr val="bg2"/>
                      </a:fgClr>
                      <a:bgClr>
                        <a:schemeClr val="accent6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>
                          <a:solidFill>
                            <a:srgbClr val="FFFF00"/>
                          </a:solidFill>
                        </a:rPr>
                        <a:t>Iedere set van 4 bits</a:t>
                      </a:r>
                      <a:r>
                        <a:rPr lang="nl-NL" sz="1600" b="1" baseline="0" dirty="0" smtClean="0">
                          <a:solidFill>
                            <a:srgbClr val="FFFF00"/>
                          </a:solidFill>
                        </a:rPr>
                        <a:t> komt overeen met een Hex symbool. </a:t>
                      </a:r>
                    </a:p>
                    <a:p>
                      <a:r>
                        <a:rPr lang="nl-NL" sz="1600" b="1" baseline="0" dirty="0" smtClean="0">
                          <a:solidFill>
                            <a:srgbClr val="FFFF00"/>
                          </a:solidFill>
                        </a:rPr>
                        <a:t>Begin vanaf rechts!</a:t>
                      </a:r>
                      <a:endParaRPr lang="nl-NL" sz="16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 anchorCtr="1">
                    <a:pattFill prst="pct5">
                      <a:fgClr>
                        <a:schemeClr val="accent1"/>
                      </a:fgClr>
                      <a:bgClr>
                        <a:schemeClr val="tx2"/>
                      </a:bgClr>
                    </a:patt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nl-NL" b="1" dirty="0" smtClean="0"/>
                        <a:t>Dec</a:t>
                      </a:r>
                      <a:endParaRPr lang="nl-N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>
                          <a:solidFill>
                            <a:schemeClr val="tx1"/>
                          </a:solidFill>
                        </a:rPr>
                        <a:t>Iedere</a:t>
                      </a:r>
                      <a:r>
                        <a:rPr lang="nl-NL" sz="1600" b="1" baseline="0" dirty="0" smtClean="0">
                          <a:solidFill>
                            <a:schemeClr val="tx1"/>
                          </a:solidFill>
                        </a:rPr>
                        <a:t> keer de grootste macht van 2 die erin past eraf </a:t>
                      </a:r>
                      <a:r>
                        <a:rPr lang="nl-NL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trekken</a:t>
                      </a:r>
                      <a:r>
                        <a:rPr lang="nl-NL" sz="1600" b="1" baseline="0" dirty="0" smtClean="0">
                          <a:solidFill>
                            <a:schemeClr val="tx1"/>
                          </a:solidFill>
                        </a:rPr>
                        <a:t> totdat de 0 bereikt is!</a:t>
                      </a:r>
                      <a:endParaRPr lang="nl-NL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pattFill prst="pct5">
                      <a:fgClr>
                        <a:schemeClr val="bg2"/>
                      </a:fgClr>
                      <a:bgClr>
                        <a:schemeClr val="accent6">
                          <a:lumMod val="60000"/>
                          <a:lumOff val="4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>
                          <a:solidFill>
                            <a:schemeClr val="bg1"/>
                          </a:solidFill>
                        </a:rPr>
                        <a:t>Eerst naar binair en dan van binair naar Hexadecimaal!</a:t>
                      </a:r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pattFill prst="pct5">
                      <a:fgClr>
                        <a:schemeClr val="accent1"/>
                      </a:fgClr>
                      <a:bgClr>
                        <a:srgbClr val="FF0000"/>
                      </a:bgClr>
                    </a:pattFill>
                  </a:tcPr>
                </a:tc>
              </a:tr>
              <a:tr h="179640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Hex</a:t>
                      </a:r>
                      <a:endParaRPr lang="nl-N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600" b="1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Ieder Hex symbool vertalen naar de set van 4 bits die erbij hoort. </a:t>
                      </a:r>
                    </a:p>
                    <a:p>
                      <a:r>
                        <a:rPr lang="nl-NL" sz="1600" b="1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Begin vanaf rechts!</a:t>
                      </a:r>
                    </a:p>
                    <a:p>
                      <a:endParaRPr lang="nl-NL" sz="160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pattFill prst="pct5">
                      <a:fgClr>
                        <a:schemeClr val="accent1"/>
                      </a:fgClr>
                      <a:bgClr>
                        <a:schemeClr val="tx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>
                          <a:solidFill>
                            <a:schemeClr val="bg1"/>
                          </a:solidFill>
                        </a:rPr>
                        <a:t>Gebruik de machten van 16!</a:t>
                      </a:r>
                      <a:endParaRPr lang="nl-NL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pattFill prst="pct5">
                      <a:fgClr>
                        <a:schemeClr val="accent1"/>
                      </a:fgClr>
                      <a:bgClr>
                        <a:srgbClr val="FF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0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08238"/>
            <a:ext cx="3870274" cy="224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27430"/>
            <a:ext cx="2469877" cy="16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Logic gates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AND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1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5217"/>
            <a:ext cx="3870274" cy="224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http://www.sciencehq.com/wp-content/uploads/OR-G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08629"/>
            <a:ext cx="2803229" cy="107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Logic Gates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OR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52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Logic Gates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XOR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23669"/>
              </p:ext>
            </p:extLst>
          </p:nvPr>
        </p:nvGraphicFramePr>
        <p:xfrm>
          <a:off x="395536" y="2780926"/>
          <a:ext cx="3744417" cy="22322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8139"/>
                <a:gridCol w="1248139"/>
                <a:gridCol w="1248139"/>
              </a:tblGrid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OUT</a:t>
                      </a:r>
                      <a:endParaRPr lang="nl-NL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://upload.wikimedia.org/wikipedia/commons/c/c9/Logic-gate-xor-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12976"/>
            <a:ext cx="3240360" cy="127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7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Digitaal tekst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i="1" dirty="0" smtClean="0">
                <a:solidFill>
                  <a:srgbClr val="0070C0"/>
                </a:solidFill>
              </a:rPr>
              <a:t>Idee:</a:t>
            </a:r>
          </a:p>
          <a:p>
            <a:pPr marL="0" indent="0">
              <a:buNone/>
            </a:pPr>
            <a:r>
              <a:rPr lang="nl-NL" dirty="0" smtClean="0"/>
              <a:t>Ieder symbool krijgt een afgesproken code toegewezen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dirty="0" smtClean="0">
                <a:solidFill>
                  <a:srgbClr val="0070C0"/>
                </a:solidFill>
              </a:rPr>
              <a:t>Twee methodes:</a:t>
            </a:r>
          </a:p>
          <a:p>
            <a:r>
              <a:rPr lang="nl-NL" dirty="0" smtClean="0"/>
              <a:t>ASCII</a:t>
            </a:r>
          </a:p>
          <a:p>
            <a:r>
              <a:rPr lang="nl-NL" dirty="0" err="1" smtClean="0"/>
              <a:t>Unicode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25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ASCII codering.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ASCII: </a:t>
            </a:r>
            <a:r>
              <a:rPr lang="nl-NL" dirty="0" smtClean="0">
                <a:solidFill>
                  <a:srgbClr val="0070C0"/>
                </a:solidFill>
              </a:rPr>
              <a:t>A</a:t>
            </a:r>
            <a:r>
              <a:rPr lang="nl-NL" dirty="0" smtClean="0"/>
              <a:t>merican </a:t>
            </a:r>
            <a:r>
              <a:rPr lang="nl-NL" dirty="0" smtClean="0">
                <a:solidFill>
                  <a:srgbClr val="0070C0"/>
                </a:solidFill>
              </a:rPr>
              <a:t>S</a:t>
            </a:r>
            <a:r>
              <a:rPr lang="nl-NL" dirty="0" smtClean="0"/>
              <a:t>tandard </a:t>
            </a:r>
            <a:r>
              <a:rPr lang="nl-NL" dirty="0" smtClean="0">
                <a:solidFill>
                  <a:srgbClr val="0070C0"/>
                </a:solidFill>
              </a:rPr>
              <a:t>C</a:t>
            </a:r>
            <a:r>
              <a:rPr lang="nl-NL" dirty="0" smtClean="0"/>
              <a:t>ode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0070C0"/>
                </a:solidFill>
              </a:rPr>
              <a:t>I</a:t>
            </a:r>
            <a:r>
              <a:rPr lang="nl-NL" dirty="0" smtClean="0"/>
              <a:t>nformation </a:t>
            </a:r>
            <a:r>
              <a:rPr lang="nl-NL" dirty="0" err="1" smtClean="0">
                <a:solidFill>
                  <a:srgbClr val="0070C0"/>
                </a:solidFill>
              </a:rPr>
              <a:t>I</a:t>
            </a:r>
            <a:r>
              <a:rPr lang="nl-NL" dirty="0" err="1" smtClean="0"/>
              <a:t>nterchange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1 Byte per symbool</a:t>
            </a:r>
          </a:p>
          <a:p>
            <a:r>
              <a:rPr lang="nl-NL" dirty="0" smtClean="0"/>
              <a:t>Maximaal tot 256 (2</a:t>
            </a:r>
            <a:r>
              <a:rPr lang="nl-NL" baseline="30000" dirty="0" smtClean="0"/>
              <a:t>8</a:t>
            </a:r>
            <a:r>
              <a:rPr lang="nl-NL" dirty="0" smtClean="0"/>
              <a:t>) symbolen</a:t>
            </a:r>
          </a:p>
          <a:p>
            <a:r>
              <a:rPr lang="nl-NL" dirty="0" smtClean="0"/>
              <a:t>Het gebruik van de ASCII tabel!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</a:t>
            </a:r>
            <a:r>
              <a:rPr lang="nl-NL" sz="2400" i="1" dirty="0" smtClean="0">
                <a:solidFill>
                  <a:srgbClr val="FF0000"/>
                </a:solidFill>
              </a:rPr>
              <a:t>(zo’n tabel krijg je als bijlage op de toets!) </a:t>
            </a:r>
            <a:endParaRPr lang="nl-NL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2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dirty="0" smtClean="0"/>
              <a:t>Bits &amp; Bytes.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dirty="0" smtClean="0"/>
              <a:t>Binaire getallen.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dirty="0" smtClean="0"/>
              <a:t>Binair optellen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dirty="0" smtClean="0"/>
              <a:t>Hexadecimale getallen.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dirty="0" smtClean="0"/>
              <a:t>Logic gates.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dirty="0" smtClean="0"/>
              <a:t>Digitale tekst : ASCII &amp; Unicode.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dirty="0" smtClean="0"/>
              <a:t>Digitale kleuren: RGB &amp; HSB.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dirty="0" smtClean="0"/>
              <a:t>Negatieve getallen: 2’s complement.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dirty="0" smtClean="0"/>
              <a:t>Komma getallen: Single Precision.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81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Voorbeeld: </a:t>
            </a:r>
            <a:r>
              <a:rPr lang="nl-NL" dirty="0" err="1" smtClean="0"/>
              <a:t>Afe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De ASCII code van “</a:t>
            </a:r>
            <a:r>
              <a:rPr lang="nl-NL" dirty="0" err="1" smtClean="0"/>
              <a:t>Afe</a:t>
            </a:r>
            <a:r>
              <a:rPr lang="nl-NL" dirty="0" smtClean="0"/>
              <a:t>” in binair formaat is dus: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01000001</a:t>
            </a:r>
            <a:r>
              <a:rPr lang="nl-NL" dirty="0" smtClean="0">
                <a:solidFill>
                  <a:srgbClr val="00B050"/>
                </a:solidFill>
              </a:rPr>
              <a:t>01100110</a:t>
            </a:r>
            <a:r>
              <a:rPr lang="nl-NL" dirty="0" smtClean="0">
                <a:solidFill>
                  <a:srgbClr val="0070C0"/>
                </a:solidFill>
              </a:rPr>
              <a:t>01100101</a:t>
            </a:r>
            <a:endParaRPr lang="nl-NL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978930"/>
              </p:ext>
            </p:extLst>
          </p:nvPr>
        </p:nvGraphicFramePr>
        <p:xfrm>
          <a:off x="1187624" y="1772816"/>
          <a:ext cx="720080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922"/>
                <a:gridCol w="1814406"/>
                <a:gridCol w="2160240"/>
                <a:gridCol w="2088232"/>
              </a:tblGrid>
              <a:tr h="498860">
                <a:tc>
                  <a:txBody>
                    <a:bodyPr/>
                    <a:lstStyle/>
                    <a:p>
                      <a:r>
                        <a:rPr lang="nl-NL" dirty="0" smtClean="0"/>
                        <a:t>Symbool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Decimale versie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Hexadecimale versie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Binaire versie</a:t>
                      </a:r>
                      <a:endParaRPr lang="nl-NL" dirty="0"/>
                    </a:p>
                  </a:txBody>
                  <a:tcPr/>
                </a:tc>
              </a:tr>
              <a:tr h="505788">
                <a:tc>
                  <a:txBody>
                    <a:bodyPr/>
                    <a:lstStyle/>
                    <a:p>
                      <a:r>
                        <a:rPr lang="nl-NL" dirty="0" smtClean="0"/>
                        <a:t>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01000001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5788">
                <a:tc>
                  <a:txBody>
                    <a:bodyPr/>
                    <a:lstStyle/>
                    <a:p>
                      <a:r>
                        <a:rPr lang="nl-NL" dirty="0" smtClean="0"/>
                        <a:t>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01100110</a:t>
                      </a:r>
                    </a:p>
                  </a:txBody>
                  <a:tcPr/>
                </a:tc>
              </a:tr>
              <a:tr h="505788">
                <a:tc>
                  <a:txBody>
                    <a:bodyPr/>
                    <a:lstStyle/>
                    <a:p>
                      <a:r>
                        <a:rPr lang="nl-NL" dirty="0" smtClean="0"/>
                        <a:t>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01100101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2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ASCII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Nadeel : coderingsruimte is beperkt.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Talen als Chinees en Arabisch passen er niet in!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88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Unicode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Unicode: Universal Code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2 Bytes per symbool</a:t>
            </a:r>
          </a:p>
          <a:p>
            <a:r>
              <a:rPr lang="nl-NL" dirty="0" smtClean="0"/>
              <a:t>Gevolg: maximaal tot 2</a:t>
            </a:r>
            <a:r>
              <a:rPr lang="nl-NL" baseline="30000" dirty="0" smtClean="0"/>
              <a:t>16</a:t>
            </a:r>
            <a:r>
              <a:rPr lang="nl-NL" dirty="0" smtClean="0"/>
              <a:t> symbolen!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Tabel op:  </a:t>
            </a:r>
            <a:r>
              <a:rPr lang="nl-NL" dirty="0" smtClean="0">
                <a:hlinkClick r:id="rId2"/>
              </a:rPr>
              <a:t>http://www.unicode-table.com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57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Digitale kleuren &amp; beeld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Twee systemen:</a:t>
            </a:r>
          </a:p>
          <a:p>
            <a:endParaRPr lang="nl-NL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nl-NL" dirty="0" smtClean="0">
                <a:solidFill>
                  <a:srgbClr val="FF0000"/>
                </a:solidFill>
              </a:rPr>
              <a:t>	</a:t>
            </a:r>
            <a:r>
              <a:rPr lang="nl-NL" sz="3200" dirty="0" smtClean="0">
                <a:solidFill>
                  <a:srgbClr val="FF0000"/>
                </a:solidFill>
              </a:rPr>
              <a:t>R</a:t>
            </a:r>
            <a:r>
              <a:rPr lang="nl-NL" sz="3200" dirty="0" smtClean="0">
                <a:solidFill>
                  <a:srgbClr val="00B050"/>
                </a:solidFill>
              </a:rPr>
              <a:t>G</a:t>
            </a:r>
            <a:r>
              <a:rPr lang="nl-NL" sz="3200" dirty="0" smtClean="0">
                <a:solidFill>
                  <a:srgbClr val="0070C0"/>
                </a:solidFill>
              </a:rPr>
              <a:t>B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nl-NL" sz="3200" dirty="0" smtClean="0"/>
              <a:t>	HSB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158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R</a:t>
            </a:r>
            <a:r>
              <a:rPr lang="nl-NL" dirty="0" smtClean="0">
                <a:solidFill>
                  <a:srgbClr val="00B050"/>
                </a:solidFill>
              </a:rPr>
              <a:t>G</a:t>
            </a:r>
            <a:r>
              <a:rPr lang="nl-NL" dirty="0" smtClean="0">
                <a:solidFill>
                  <a:srgbClr val="0070C0"/>
                </a:solidFill>
              </a:rPr>
              <a:t>B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196" y="1556792"/>
            <a:ext cx="8229600" cy="4525963"/>
          </a:xfrm>
        </p:spPr>
        <p:txBody>
          <a:bodyPr/>
          <a:lstStyle/>
          <a:p>
            <a:r>
              <a:rPr lang="nl-NL" dirty="0" smtClean="0"/>
              <a:t>1 byte per basis kleur!</a:t>
            </a:r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04686"/>
              </p:ext>
            </p:extLst>
          </p:nvPr>
        </p:nvGraphicFramePr>
        <p:xfrm>
          <a:off x="1043609" y="2564904"/>
          <a:ext cx="6672063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021"/>
                <a:gridCol w="2224021"/>
                <a:gridCol w="2224021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R</a:t>
                      </a:r>
                      <a:endParaRPr lang="nl-NL" dirty="0"/>
                    </a:p>
                  </a:txBody>
                  <a:tcPr>
                    <a:gradFill>
                      <a:gsLst>
                        <a:gs pos="0">
                          <a:srgbClr val="FF0000"/>
                        </a:gs>
                        <a:gs pos="100000">
                          <a:srgbClr val="FF0000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G</a:t>
                      </a:r>
                      <a:endParaRPr lang="nl-N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</a:t>
                      </a:r>
                      <a:endParaRPr lang="nl-NL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0 t/m 255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0 t/m 255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0 t/m 255</a:t>
                      </a:r>
                      <a:endParaRPr lang="nl-NL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256</a:t>
                      </a:r>
                      <a:endParaRPr lang="nl-NL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256</a:t>
                      </a:r>
                      <a:endParaRPr lang="nl-NL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256</a:t>
                      </a:r>
                      <a:endParaRPr lang="nl-NL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971600" y="4581128"/>
            <a:ext cx="7128792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Maximaal    :   </a:t>
            </a:r>
          </a:p>
          <a:p>
            <a:pPr algn="ctr"/>
            <a:r>
              <a:rPr lang="nl-NL" sz="3200" dirty="0" smtClean="0"/>
              <a:t>256 X 256 X 256  </a:t>
            </a:r>
          </a:p>
          <a:p>
            <a:pPr algn="ctr"/>
            <a:r>
              <a:rPr lang="nl-NL" sz="3200" dirty="0"/>
              <a:t>M</a:t>
            </a:r>
            <a:r>
              <a:rPr lang="nl-NL" sz="3200" dirty="0" smtClean="0"/>
              <a:t>ogelijke kleuren met RGB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5721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Voorbeelden: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494707"/>
              </p:ext>
            </p:extLst>
          </p:nvPr>
        </p:nvGraphicFramePr>
        <p:xfrm>
          <a:off x="467544" y="2204864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Rood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Groen</a:t>
                      </a:r>
                      <a:endParaRPr lang="nl-NL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Blauw</a:t>
                      </a:r>
                      <a:endParaRPr lang="nl-NL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Kleur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Zwart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Wit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Rood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Groen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Blauw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Geel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165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Orange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Goud</a:t>
                      </a:r>
                      <a:endParaRPr lang="nl-NL" dirty="0"/>
                    </a:p>
                  </a:txBody>
                  <a:tcPr>
                    <a:solidFill>
                      <a:srgbClr val="FFD7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9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Hex</a:t>
            </a:r>
            <a:r>
              <a:rPr lang="nl-NL" dirty="0" smtClean="0"/>
              <a:t>-notatie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r</a:t>
            </a:r>
            <a:r>
              <a:rPr lang="nl-NL" dirty="0" smtClean="0">
                <a:solidFill>
                  <a:srgbClr val="FF0000"/>
                </a:solidFill>
              </a:rPr>
              <a:t>ood :</a:t>
            </a:r>
          </a:p>
          <a:p>
            <a:r>
              <a:rPr lang="nl-NL" dirty="0" smtClean="0"/>
              <a:t>RGB decimaal :      (</a:t>
            </a:r>
            <a:r>
              <a:rPr lang="nl-NL" dirty="0" smtClean="0">
                <a:solidFill>
                  <a:srgbClr val="FF0000"/>
                </a:solidFill>
              </a:rPr>
              <a:t>255</a:t>
            </a:r>
            <a:r>
              <a:rPr lang="nl-NL" dirty="0" smtClean="0"/>
              <a:t>, </a:t>
            </a:r>
            <a:r>
              <a:rPr lang="nl-NL" dirty="0" smtClean="0">
                <a:solidFill>
                  <a:srgbClr val="00B050"/>
                </a:solidFill>
              </a:rPr>
              <a:t>0</a:t>
            </a:r>
            <a:r>
              <a:rPr lang="nl-NL" dirty="0" smtClean="0"/>
              <a:t>, </a:t>
            </a:r>
            <a:r>
              <a:rPr lang="nl-NL" dirty="0" smtClean="0">
                <a:solidFill>
                  <a:srgbClr val="0070C0"/>
                </a:solidFill>
              </a:rPr>
              <a:t>0</a:t>
            </a:r>
            <a:r>
              <a:rPr lang="nl-NL" dirty="0" smtClean="0"/>
              <a:t>)</a:t>
            </a:r>
          </a:p>
          <a:p>
            <a:r>
              <a:rPr lang="nl-NL" dirty="0" smtClean="0"/>
              <a:t>RGB </a:t>
            </a:r>
            <a:r>
              <a:rPr lang="nl-NL" dirty="0" err="1" smtClean="0"/>
              <a:t>Hex</a:t>
            </a:r>
            <a:r>
              <a:rPr lang="nl-NL" dirty="0" smtClean="0"/>
              <a:t>           :       #</a:t>
            </a:r>
            <a:r>
              <a:rPr lang="nl-NL" dirty="0" smtClean="0">
                <a:solidFill>
                  <a:srgbClr val="FF0000"/>
                </a:solidFill>
              </a:rPr>
              <a:t>FF</a:t>
            </a:r>
            <a:r>
              <a:rPr lang="nl-NL" dirty="0" smtClean="0">
                <a:solidFill>
                  <a:srgbClr val="00B050"/>
                </a:solidFill>
              </a:rPr>
              <a:t>00</a:t>
            </a:r>
            <a:r>
              <a:rPr lang="nl-NL" dirty="0" smtClean="0">
                <a:solidFill>
                  <a:srgbClr val="0070C0"/>
                </a:solidFill>
              </a:rPr>
              <a:t>00</a:t>
            </a:r>
          </a:p>
          <a:p>
            <a:pPr marL="0" indent="0">
              <a:buNone/>
            </a:pPr>
            <a:endParaRPr lang="nl-NL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NL" dirty="0" err="1" smtClean="0">
                <a:solidFill>
                  <a:srgbClr val="0070C0"/>
                </a:solidFill>
              </a:rPr>
              <a:t>Navy</a:t>
            </a:r>
            <a:r>
              <a:rPr lang="nl-NL" dirty="0" smtClean="0">
                <a:solidFill>
                  <a:srgbClr val="0070C0"/>
                </a:solidFill>
              </a:rPr>
              <a:t> Blue </a:t>
            </a:r>
            <a:r>
              <a:rPr lang="nl-NL" dirty="0" smtClean="0"/>
              <a:t>:</a:t>
            </a:r>
            <a:endParaRPr lang="nl-NL" dirty="0"/>
          </a:p>
          <a:p>
            <a:r>
              <a:rPr lang="nl-NL" dirty="0"/>
              <a:t>RGB decimaal:    (</a:t>
            </a:r>
            <a:r>
              <a:rPr lang="nl-NL" dirty="0">
                <a:solidFill>
                  <a:srgbClr val="FF0000"/>
                </a:solidFill>
              </a:rPr>
              <a:t>25</a:t>
            </a:r>
            <a:r>
              <a:rPr lang="nl-NL" dirty="0"/>
              <a:t>,</a:t>
            </a:r>
            <a:r>
              <a:rPr lang="nl-NL" dirty="0">
                <a:solidFill>
                  <a:srgbClr val="00B050"/>
                </a:solidFill>
              </a:rPr>
              <a:t>116</a:t>
            </a:r>
            <a:r>
              <a:rPr lang="nl-NL" dirty="0"/>
              <a:t>, </a:t>
            </a:r>
            <a:r>
              <a:rPr lang="nl-NL" dirty="0">
                <a:solidFill>
                  <a:srgbClr val="0070C0"/>
                </a:solidFill>
              </a:rPr>
              <a:t>210</a:t>
            </a:r>
            <a:r>
              <a:rPr lang="nl-NL" dirty="0"/>
              <a:t>)</a:t>
            </a:r>
          </a:p>
          <a:p>
            <a:r>
              <a:rPr lang="nl-NL" dirty="0"/>
              <a:t>RGB </a:t>
            </a:r>
            <a:r>
              <a:rPr lang="nl-NL" dirty="0" err="1"/>
              <a:t>Hex</a:t>
            </a:r>
            <a:r>
              <a:rPr lang="nl-NL" dirty="0"/>
              <a:t> :             #</a:t>
            </a:r>
            <a:r>
              <a:rPr lang="nl-NL" dirty="0">
                <a:solidFill>
                  <a:srgbClr val="FF0000"/>
                </a:solidFill>
              </a:rPr>
              <a:t>19</a:t>
            </a:r>
            <a:r>
              <a:rPr lang="nl-NL" dirty="0">
                <a:solidFill>
                  <a:srgbClr val="00B050"/>
                </a:solidFill>
              </a:rPr>
              <a:t>74</a:t>
            </a:r>
            <a:r>
              <a:rPr lang="nl-NL" dirty="0">
                <a:solidFill>
                  <a:srgbClr val="0070C0"/>
                </a:solidFill>
              </a:rPr>
              <a:t>D2</a:t>
            </a:r>
          </a:p>
          <a:p>
            <a:pPr marL="0" indent="0">
              <a:buNone/>
            </a:pP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7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HSB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Hue   :              0   -------------------------- 1</a:t>
            </a:r>
          </a:p>
          <a:p>
            <a:endParaRPr lang="nl-NL" dirty="0"/>
          </a:p>
          <a:p>
            <a:r>
              <a:rPr lang="nl-NL" dirty="0" err="1" smtClean="0"/>
              <a:t>Saturation</a:t>
            </a:r>
            <a:r>
              <a:rPr lang="nl-NL" dirty="0" smtClean="0"/>
              <a:t>:      0 --------------------------- 1</a:t>
            </a:r>
          </a:p>
          <a:p>
            <a:endParaRPr lang="nl-NL" dirty="0"/>
          </a:p>
          <a:p>
            <a:r>
              <a:rPr lang="nl-NL" dirty="0" smtClean="0"/>
              <a:t>Brightness :     0 --------------------------- 1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Oneindig veel combinaties!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Resolutie</a:t>
            </a:r>
          </a:p>
          <a:p>
            <a:r>
              <a:rPr lang="nl-NL" dirty="0" smtClean="0"/>
              <a:t>Pixel : picture element.</a:t>
            </a:r>
          </a:p>
          <a:p>
            <a:r>
              <a:rPr lang="nl-NL" dirty="0" smtClean="0"/>
              <a:t>Dpi : </a:t>
            </a:r>
            <a:r>
              <a:rPr lang="nl-NL" dirty="0" err="1" smtClean="0"/>
              <a:t>Dots</a:t>
            </a:r>
            <a:r>
              <a:rPr lang="nl-NL" dirty="0" smtClean="0"/>
              <a:t> per Inch</a:t>
            </a:r>
          </a:p>
          <a:p>
            <a:r>
              <a:rPr lang="nl-NL" dirty="0"/>
              <a:t>C</a:t>
            </a:r>
            <a:r>
              <a:rPr lang="nl-NL" dirty="0" smtClean="0"/>
              <a:t>ompressie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nl-NL" sz="2800" dirty="0" smtClean="0"/>
              <a:t>2 complement methode in 8 bits!</a:t>
            </a:r>
          </a:p>
          <a:p>
            <a:r>
              <a:rPr lang="nl-NL" sz="2800" dirty="0" smtClean="0"/>
              <a:t>Het teken bit: het eerste bit vanaf links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</a:rPr>
              <a:t>0 : positief</a:t>
            </a:r>
          </a:p>
          <a:p>
            <a:pPr marL="0" indent="0">
              <a:buNone/>
            </a:pPr>
            <a:r>
              <a:rPr lang="nl-NL" dirty="0" smtClean="0"/>
              <a:t>1 : negatief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Negatieve getallen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2627784" y="2276872"/>
            <a:ext cx="206365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4691440" y="344119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00B0F0"/>
                </a:solidFill>
              </a:rPr>
              <a:t>0</a:t>
            </a:r>
            <a:r>
              <a:rPr lang="nl-NL" sz="4000" dirty="0" smtClean="0"/>
              <a:t>0001010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827584" y="550695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0070C0"/>
                </a:solidFill>
              </a:rPr>
              <a:t>2 + 8 = 10</a:t>
            </a:r>
            <a:endParaRPr lang="nl-NL" sz="2400" dirty="0">
              <a:solidFill>
                <a:srgbClr val="0070C0"/>
              </a:solidFill>
            </a:endParaRPr>
          </a:p>
        </p:txBody>
      </p:sp>
      <p:cxnSp>
        <p:nvCxnSpPr>
          <p:cNvPr id="14" name="Rechte verbindingslijn met pijl 13"/>
          <p:cNvCxnSpPr>
            <a:stCxn id="4" idx="2"/>
          </p:cNvCxnSpPr>
          <p:nvPr/>
        </p:nvCxnSpPr>
        <p:spPr>
          <a:xfrm flipH="1">
            <a:off x="2843808" y="4149080"/>
            <a:ext cx="3107772" cy="1369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Bits &amp; Bytes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                    bit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3739197" y="2286164"/>
            <a:ext cx="760795" cy="4227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>
            <a:off x="3779912" y="3583868"/>
            <a:ext cx="720080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1</a:t>
            </a:r>
            <a:endParaRPr lang="nl-NL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87824" y="2497542"/>
            <a:ext cx="576064" cy="499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87824" y="3212976"/>
            <a:ext cx="576064" cy="55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39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nl-NL" sz="2800" dirty="0" smtClean="0"/>
              <a:t>2 complement methode in 8 bits!</a:t>
            </a:r>
          </a:p>
          <a:p>
            <a:r>
              <a:rPr lang="nl-NL" sz="2800" dirty="0" smtClean="0"/>
              <a:t>Het teken bit: het eerste bit vanaf links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0 : positief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1 : negatief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kstvak 3"/>
          <p:cNvSpPr txBox="1"/>
          <p:nvPr/>
        </p:nvSpPr>
        <p:spPr>
          <a:xfrm>
            <a:off x="4680554" y="344119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1</a:t>
            </a:r>
            <a:r>
              <a:rPr lang="nl-NL" sz="4000" dirty="0" smtClean="0"/>
              <a:t>0001010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Negatieve getallen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2627784" y="2276872"/>
            <a:ext cx="206365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4572000" y="4733378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01110101</a:t>
            </a:r>
          </a:p>
          <a:p>
            <a:pPr algn="ctr"/>
            <a:r>
              <a:rPr lang="nl-NL" sz="2400" dirty="0"/>
              <a:t> </a:t>
            </a:r>
            <a:r>
              <a:rPr lang="nl-NL" sz="2400" dirty="0" smtClean="0"/>
              <a:t>              1</a:t>
            </a:r>
          </a:p>
          <a:p>
            <a:pPr algn="ctr"/>
            <a:r>
              <a:rPr lang="nl-NL" sz="2400" dirty="0" smtClean="0"/>
              <a:t>=========</a:t>
            </a:r>
          </a:p>
          <a:p>
            <a:pPr algn="ctr"/>
            <a:r>
              <a:rPr lang="nl-NL" sz="2400" dirty="0" smtClean="0"/>
              <a:t>               01110110     (118)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6744483" y="246610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FF0000"/>
                </a:solidFill>
              </a:rPr>
              <a:t>-118</a:t>
            </a:r>
            <a:endParaRPr lang="nl-NL" sz="2400" dirty="0">
              <a:solidFill>
                <a:srgbClr val="FF0000"/>
              </a:solidFill>
            </a:endParaRPr>
          </a:p>
        </p:txBody>
      </p:sp>
      <p:cxnSp>
        <p:nvCxnSpPr>
          <p:cNvPr id="12" name="Rechte verbindingslijn met pijl 11"/>
          <p:cNvCxnSpPr/>
          <p:nvPr/>
        </p:nvCxnSpPr>
        <p:spPr>
          <a:xfrm flipV="1">
            <a:off x="6757621" y="2924944"/>
            <a:ext cx="766707" cy="562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71600" y="5154215"/>
            <a:ext cx="4223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Aanpak: Alle bits omdraaien en dan 1 erbij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170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Komma getallen.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32 bits notatie.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3 onderdelen: het teken, het exponent en de mantisse</a:t>
            </a:r>
          </a:p>
          <a:p>
            <a:endParaRPr lang="nl-NL" dirty="0"/>
          </a:p>
          <a:p>
            <a:r>
              <a:rPr lang="nl-NL" dirty="0" smtClean="0"/>
              <a:t>De formule: </a:t>
            </a:r>
          </a:p>
          <a:p>
            <a:pPr marL="457200" lvl="1" indent="0">
              <a:buNone/>
            </a:pPr>
            <a:r>
              <a:rPr lang="nl-NL" dirty="0" smtClean="0"/>
              <a:t>Getal = (+/-) mantisse * 2</a:t>
            </a:r>
            <a:r>
              <a:rPr lang="nl-NL" baseline="30000" dirty="0" smtClean="0"/>
              <a:t>exponent</a:t>
            </a:r>
          </a:p>
          <a:p>
            <a:pPr marL="0" indent="0">
              <a:buNone/>
            </a:pPr>
            <a:endParaRPr lang="nl-NL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3000" i="1" dirty="0" smtClean="0">
                <a:solidFill>
                  <a:srgbClr val="FF0000"/>
                </a:solidFill>
              </a:rPr>
              <a:t>Zie uitwerkingen oefentoets voor een voorbeeld!</a:t>
            </a:r>
            <a:endParaRPr lang="nl-NL" sz="3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Aantal mogelijkheden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 bit           2   {0 | 1}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2 bits         4   {00 | 01 | 10 | 11}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3 bits         8   { 000  t/m  111 }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4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Aantal mogelijkheden.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4400" dirty="0" smtClean="0"/>
          </a:p>
          <a:p>
            <a:pPr marL="0" indent="0">
              <a:buNone/>
            </a:pPr>
            <a:r>
              <a:rPr lang="nl-NL" sz="4400" dirty="0" smtClean="0"/>
              <a:t>Er zijn 2</a:t>
            </a:r>
            <a:r>
              <a:rPr lang="nl-NL" sz="4400" baseline="30000" dirty="0" smtClean="0">
                <a:solidFill>
                  <a:srgbClr val="0070C0"/>
                </a:solidFill>
              </a:rPr>
              <a:t>n</a:t>
            </a:r>
            <a:r>
              <a:rPr lang="nl-NL" sz="4400" dirty="0" smtClean="0"/>
              <a:t> verschillende binaire codes met een lengte van </a:t>
            </a:r>
            <a:r>
              <a:rPr lang="nl-NL" sz="4400" dirty="0" smtClean="0">
                <a:solidFill>
                  <a:srgbClr val="0070C0"/>
                </a:solidFill>
              </a:rPr>
              <a:t>n</a:t>
            </a:r>
            <a:r>
              <a:rPr lang="nl-NL" sz="4400" dirty="0" smtClean="0"/>
              <a:t> bits.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4346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Byte, KB, MB en GB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 1 Byte = 8 bits</a:t>
            </a:r>
          </a:p>
          <a:p>
            <a:pPr marL="457200" lvl="1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  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dirty="0" smtClean="0"/>
              <a:t>                 00000000   t/m   11111111</a:t>
            </a:r>
          </a:p>
          <a:p>
            <a:pPr marL="457200" lvl="1" indent="0">
              <a:buNone/>
            </a:pPr>
            <a:r>
              <a:rPr lang="nl-NL" dirty="0" smtClean="0"/>
              <a:t>                            0                       (255)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dirty="0" smtClean="0"/>
              <a:t>                             256 in totaal!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67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Byte, KB, MB en GB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1 KB = 1024 (2</a:t>
            </a:r>
            <a:r>
              <a:rPr lang="nl-NL" baseline="30000" dirty="0" smtClean="0"/>
              <a:t>10</a:t>
            </a:r>
            <a:r>
              <a:rPr lang="nl-NL" dirty="0" smtClean="0"/>
              <a:t>) Bytes.</a:t>
            </a:r>
          </a:p>
          <a:p>
            <a:endParaRPr lang="nl-NL" dirty="0"/>
          </a:p>
          <a:p>
            <a:r>
              <a:rPr lang="nl-NL" dirty="0" smtClean="0"/>
              <a:t>1 MB = 1024 KB = 2</a:t>
            </a:r>
            <a:r>
              <a:rPr lang="nl-NL" baseline="30000" dirty="0" smtClean="0"/>
              <a:t>20</a:t>
            </a:r>
            <a:r>
              <a:rPr lang="nl-NL" dirty="0" smtClean="0"/>
              <a:t> Bytes.</a:t>
            </a:r>
          </a:p>
          <a:p>
            <a:endParaRPr lang="nl-NL" dirty="0"/>
          </a:p>
          <a:p>
            <a:r>
              <a:rPr lang="nl-NL" dirty="0" smtClean="0"/>
              <a:t>1 GB = 1024 MB = 2</a:t>
            </a:r>
            <a:r>
              <a:rPr lang="nl-NL" baseline="30000" dirty="0" smtClean="0"/>
              <a:t>30</a:t>
            </a:r>
            <a:r>
              <a:rPr lang="nl-NL" dirty="0" smtClean="0"/>
              <a:t> Bytes.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61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Binaire Getallen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nl-NL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sz="2800" dirty="0" smtClean="0"/>
              <a:t>Van binair naar decimaal         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nl-NL" sz="2800" dirty="0"/>
              <a:t>Van</a:t>
            </a:r>
            <a:r>
              <a:rPr lang="nl-NL" sz="2800" dirty="0" smtClean="0"/>
              <a:t> decimaal naar binair  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767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Binair naar Decimaal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Gebruik de machten van 2 op de juiste positie. Begin vanaf rechts!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                                                   </a:t>
            </a:r>
            <a:r>
              <a:rPr lang="nl-NL" dirty="0" smtClean="0">
                <a:solidFill>
                  <a:srgbClr val="00B0F0"/>
                </a:solidFill>
              </a:rPr>
              <a:t>1</a:t>
            </a:r>
            <a:r>
              <a:rPr lang="nl-NL" dirty="0" smtClean="0"/>
              <a:t>000</a:t>
            </a:r>
            <a:r>
              <a:rPr lang="nl-NL" dirty="0" smtClean="0">
                <a:solidFill>
                  <a:srgbClr val="00B0F0"/>
                </a:solidFill>
              </a:rPr>
              <a:t>11</a:t>
            </a:r>
            <a:r>
              <a:rPr lang="nl-NL" dirty="0" smtClean="0"/>
              <a:t>0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3100" dirty="0" smtClean="0"/>
              <a:t>                  0*2</a:t>
            </a:r>
            <a:r>
              <a:rPr lang="nl-NL" sz="3100" baseline="30000" dirty="0" smtClean="0"/>
              <a:t>0   </a:t>
            </a:r>
            <a:r>
              <a:rPr lang="nl-NL" sz="3100" dirty="0" smtClean="0"/>
              <a:t>+ </a:t>
            </a:r>
            <a:r>
              <a:rPr lang="nl-NL" sz="3100" dirty="0" smtClean="0">
                <a:solidFill>
                  <a:srgbClr val="00B0F0"/>
                </a:solidFill>
              </a:rPr>
              <a:t>1</a:t>
            </a:r>
            <a:r>
              <a:rPr lang="nl-NL" sz="3100" dirty="0" smtClean="0"/>
              <a:t>*2</a:t>
            </a:r>
            <a:r>
              <a:rPr lang="nl-NL" sz="3100" baseline="30000" dirty="0" smtClean="0"/>
              <a:t>1</a:t>
            </a:r>
            <a:r>
              <a:rPr lang="nl-NL" sz="3100" dirty="0" smtClean="0"/>
              <a:t>  +  </a:t>
            </a:r>
            <a:r>
              <a:rPr lang="nl-NL" sz="3100" dirty="0" smtClean="0">
                <a:solidFill>
                  <a:srgbClr val="00B0F0"/>
                </a:solidFill>
              </a:rPr>
              <a:t>1</a:t>
            </a:r>
            <a:r>
              <a:rPr lang="nl-NL" sz="3100" dirty="0" smtClean="0"/>
              <a:t>*2</a:t>
            </a:r>
            <a:r>
              <a:rPr lang="nl-NL" sz="3100" baseline="30000" dirty="0" smtClean="0"/>
              <a:t>2</a:t>
            </a:r>
            <a:r>
              <a:rPr lang="nl-NL" sz="3100" dirty="0" smtClean="0"/>
              <a:t>  + 0*2</a:t>
            </a:r>
            <a:r>
              <a:rPr lang="nl-NL" sz="3100" baseline="30000" dirty="0" smtClean="0"/>
              <a:t>3</a:t>
            </a:r>
            <a:r>
              <a:rPr lang="nl-NL" sz="3100" dirty="0" smtClean="0"/>
              <a:t>  + 0*2</a:t>
            </a:r>
            <a:r>
              <a:rPr lang="nl-NL" sz="3100" baseline="30000" dirty="0" smtClean="0"/>
              <a:t>4</a:t>
            </a:r>
            <a:r>
              <a:rPr lang="nl-NL" sz="3100" dirty="0" smtClean="0"/>
              <a:t> + 0*2</a:t>
            </a:r>
            <a:r>
              <a:rPr lang="nl-NL" sz="3100" baseline="30000" dirty="0" smtClean="0"/>
              <a:t>5 </a:t>
            </a:r>
            <a:r>
              <a:rPr lang="nl-NL" sz="3100" dirty="0" smtClean="0"/>
              <a:t>+ </a:t>
            </a:r>
            <a:r>
              <a:rPr lang="nl-NL" sz="3100" dirty="0" smtClean="0">
                <a:solidFill>
                  <a:srgbClr val="00B0F0"/>
                </a:solidFill>
              </a:rPr>
              <a:t>1</a:t>
            </a:r>
            <a:r>
              <a:rPr lang="nl-NL" sz="3100" dirty="0" smtClean="0"/>
              <a:t>*2</a:t>
            </a:r>
            <a:r>
              <a:rPr lang="nl-NL" sz="3100" baseline="30000" dirty="0" smtClean="0"/>
              <a:t>6     </a:t>
            </a:r>
          </a:p>
          <a:p>
            <a:pPr marL="0" indent="0">
              <a:buNone/>
            </a:pPr>
            <a:endParaRPr lang="nl-NL" sz="3100" baseline="30000" dirty="0"/>
          </a:p>
          <a:p>
            <a:pPr marL="0" indent="0">
              <a:buNone/>
            </a:pPr>
            <a:r>
              <a:rPr lang="nl-NL" sz="3100" dirty="0" smtClean="0"/>
              <a:t>                                          2 + 4 + 64  =  70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</a:rPr>
              <a:t>                                         </a:t>
            </a:r>
            <a:r>
              <a:rPr lang="nl-NL" dirty="0" smtClean="0"/>
              <a:t>(</a:t>
            </a:r>
            <a:r>
              <a:rPr lang="nl-NL" dirty="0" smtClean="0">
                <a:solidFill>
                  <a:srgbClr val="00B0F0"/>
                </a:solidFill>
              </a:rPr>
              <a:t>1</a:t>
            </a:r>
            <a:r>
              <a:rPr lang="nl-NL" dirty="0" smtClean="0"/>
              <a:t>000</a:t>
            </a:r>
            <a:r>
              <a:rPr lang="nl-NL" dirty="0" smtClean="0">
                <a:solidFill>
                  <a:srgbClr val="00B0F0"/>
                </a:solidFill>
              </a:rPr>
              <a:t>11</a:t>
            </a:r>
            <a:r>
              <a:rPr lang="nl-NL" dirty="0" smtClean="0"/>
              <a:t>0)</a:t>
            </a:r>
            <a:r>
              <a:rPr lang="nl-NL" sz="2600" baseline="-25000" dirty="0" smtClean="0"/>
              <a:t>2</a:t>
            </a:r>
            <a:r>
              <a:rPr lang="nl-NL" dirty="0" smtClean="0"/>
              <a:t>   =    70</a:t>
            </a:r>
            <a:r>
              <a:rPr lang="nl-NL" sz="2600" baseline="-25000" dirty="0" smtClean="0"/>
              <a:t>10</a:t>
            </a:r>
            <a:endParaRPr lang="nl-NL" baseline="-25000" dirty="0" smtClean="0"/>
          </a:p>
          <a:p>
            <a:pPr marL="0" indent="0">
              <a:buNone/>
            </a:pPr>
            <a:r>
              <a:rPr lang="nl-NL" dirty="0" smtClean="0"/>
              <a:t>  </a:t>
            </a:r>
          </a:p>
          <a:p>
            <a:pPr marL="0" indent="0">
              <a:buNone/>
            </a:pPr>
            <a:endParaRPr lang="nl-NL" baseline="30000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438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870</Words>
  <Application>Microsoft Office PowerPoint</Application>
  <PresentationFormat>On-screen Show (4:3)</PresentationFormat>
  <Paragraphs>337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H01: Informatie Digitaal</vt:lpstr>
      <vt:lpstr>Overzicht</vt:lpstr>
      <vt:lpstr>Bits &amp; Bytes</vt:lpstr>
      <vt:lpstr>Aantal mogelijkheden</vt:lpstr>
      <vt:lpstr>Aantal mogelijkheden.</vt:lpstr>
      <vt:lpstr>Byte, KB, MB en GB</vt:lpstr>
      <vt:lpstr>Byte, KB, MB en GB</vt:lpstr>
      <vt:lpstr>Binaire Getallen</vt:lpstr>
      <vt:lpstr>Binair naar Decimaal</vt:lpstr>
      <vt:lpstr>Decimaal naar Binair</vt:lpstr>
      <vt:lpstr>Binair optellen</vt:lpstr>
      <vt:lpstr>Hexadecimaal </vt:lpstr>
      <vt:lpstr>Hexadecimaal: B5 </vt:lpstr>
      <vt:lpstr>Alle conversies.</vt:lpstr>
      <vt:lpstr>Logic gates</vt:lpstr>
      <vt:lpstr>Logic Gates</vt:lpstr>
      <vt:lpstr>Logic Gates</vt:lpstr>
      <vt:lpstr>Digitaal tekst</vt:lpstr>
      <vt:lpstr>ASCII codering.</vt:lpstr>
      <vt:lpstr>Voorbeeld: Afe</vt:lpstr>
      <vt:lpstr>ASCII</vt:lpstr>
      <vt:lpstr>Unicode</vt:lpstr>
      <vt:lpstr>Digitale kleuren &amp; beeld</vt:lpstr>
      <vt:lpstr>RGB</vt:lpstr>
      <vt:lpstr>Voorbeelden:</vt:lpstr>
      <vt:lpstr>Hex-notatie</vt:lpstr>
      <vt:lpstr>HSB</vt:lpstr>
      <vt:lpstr>Definities</vt:lpstr>
      <vt:lpstr>Negatieve getallen</vt:lpstr>
      <vt:lpstr>Negatieve getallen</vt:lpstr>
      <vt:lpstr>Komma getallen.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othman</dc:creator>
  <cp:lastModifiedBy>othman</cp:lastModifiedBy>
  <cp:revision>132</cp:revision>
  <dcterms:created xsi:type="dcterms:W3CDTF">2014-09-01T16:54:10Z</dcterms:created>
  <dcterms:modified xsi:type="dcterms:W3CDTF">2015-09-20T12:41:10Z</dcterms:modified>
</cp:coreProperties>
</file>