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4" r:id="rId23"/>
    <p:sldId id="291" r:id="rId24"/>
    <p:sldId id="290" r:id="rId25"/>
    <p:sldId id="289" r:id="rId26"/>
    <p:sldId id="288" r:id="rId27"/>
    <p:sldId id="287" r:id="rId28"/>
    <p:sldId id="286" r:id="rId29"/>
    <p:sldId id="292" r:id="rId30"/>
    <p:sldId id="295"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3" autoAdjust="0"/>
    <p:restoredTop sz="94660"/>
  </p:normalViewPr>
  <p:slideViewPr>
    <p:cSldViewPr snapToGrid="0">
      <p:cViewPr varScale="1">
        <p:scale>
          <a:sx n="102" d="100"/>
          <a:sy n="102" d="100"/>
        </p:scale>
        <p:origin x="-448"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3231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880F57A-EC4A-4EB9-872C-CF492FAF15E3}" type="datetimeFigureOut">
              <a:rPr lang="nl-NL" smtClean="0"/>
              <a:pPr/>
              <a:t>24-06-16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3606625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91075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86362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4013937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687358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12068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4138717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226498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6962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279516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2880F57A-EC4A-4EB9-872C-CF492FAF15E3}" type="datetimeFigureOut">
              <a:rPr lang="nl-NL" smtClean="0"/>
              <a:pPr/>
              <a:t>24-06-16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181699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2880F57A-EC4A-4EB9-872C-CF492FAF15E3}" type="datetimeFigureOut">
              <a:rPr lang="nl-NL" smtClean="0"/>
              <a:pPr/>
              <a:t>24-06-16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96742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280815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74195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2880F57A-EC4A-4EB9-872C-CF492FAF15E3}" type="datetimeFigureOut">
              <a:rPr lang="nl-NL" smtClean="0"/>
              <a:pPr/>
              <a:t>24-06-16</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234380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880F57A-EC4A-4EB9-872C-CF492FAF15E3}" type="datetimeFigureOut">
              <a:rPr lang="nl-NL" smtClean="0"/>
              <a:pPr/>
              <a:t>24-06-16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52C679E-EAE8-4864-8F5D-0CA9FEBF85DE}" type="slidenum">
              <a:rPr lang="nl-NL" smtClean="0"/>
              <a:pPr/>
              <a:t>‹nr.›</a:t>
            </a:fld>
            <a:endParaRPr lang="nl-NL"/>
          </a:p>
        </p:txBody>
      </p:sp>
    </p:spTree>
    <p:extLst>
      <p:ext uri="{BB962C8B-B14F-4D97-AF65-F5344CB8AC3E}">
        <p14:creationId xmlns:p14="http://schemas.microsoft.com/office/powerpoint/2010/main" val="41458903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880F57A-EC4A-4EB9-872C-CF492FAF15E3}" type="datetimeFigureOut">
              <a:rPr lang="nl-NL" smtClean="0"/>
              <a:pPr/>
              <a:t>24-06-16</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52C679E-EAE8-4864-8F5D-0CA9FEBF85DE}" type="slidenum">
              <a:rPr lang="nl-NL" smtClean="0"/>
              <a:pPr/>
              <a:t>‹nr.›</a:t>
            </a:fld>
            <a:endParaRPr lang="nl-NL"/>
          </a:p>
        </p:txBody>
      </p:sp>
    </p:spTree>
    <p:extLst>
      <p:ext uri="{BB962C8B-B14F-4D97-AF65-F5344CB8AC3E}">
        <p14:creationId xmlns:p14="http://schemas.microsoft.com/office/powerpoint/2010/main" val="17898493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Paragraaf 6.2</a:t>
            </a:r>
            <a:endParaRPr lang="nl-NL" dirty="0"/>
          </a:p>
        </p:txBody>
      </p:sp>
      <p:sp>
        <p:nvSpPr>
          <p:cNvPr id="3" name="Ondertitel 2"/>
          <p:cNvSpPr>
            <a:spLocks noGrp="1"/>
          </p:cNvSpPr>
          <p:nvPr>
            <p:ph type="subTitle" idx="1"/>
          </p:nvPr>
        </p:nvSpPr>
        <p:spPr/>
        <p:txBody>
          <a:bodyPr/>
          <a:lstStyle/>
          <a:p>
            <a:r>
              <a:rPr lang="nl-NL" dirty="0" smtClean="0"/>
              <a:t>Oorzaken van de Russische Revolutie</a:t>
            </a:r>
            <a:endParaRPr lang="nl-NL"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1900" y="1447800"/>
            <a:ext cx="4305300" cy="3619500"/>
          </a:xfrm>
          <a:prstGeom prst="rect">
            <a:avLst/>
          </a:prstGeom>
        </p:spPr>
      </p:pic>
    </p:spTree>
    <p:extLst>
      <p:ext uri="{BB962C8B-B14F-4D97-AF65-F5344CB8AC3E}">
        <p14:creationId xmlns:p14="http://schemas.microsoft.com/office/powerpoint/2010/main" val="15781110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Verder verloop 1</a:t>
            </a:r>
            <a:r>
              <a:rPr lang="nl-NL" baseline="30000" dirty="0" smtClean="0"/>
              <a:t>e</a:t>
            </a:r>
            <a:r>
              <a:rPr lang="nl-NL" dirty="0" smtClean="0"/>
              <a:t> W.O. in Rusland</a:t>
            </a:r>
            <a:endParaRPr lang="nl-NL" dirty="0"/>
          </a:p>
        </p:txBody>
      </p:sp>
      <p:sp>
        <p:nvSpPr>
          <p:cNvPr id="3" name="Tijdelijke aanduiding voor inhoud 2"/>
          <p:cNvSpPr>
            <a:spLocks noGrp="1"/>
          </p:cNvSpPr>
          <p:nvPr>
            <p:ph idx="1"/>
          </p:nvPr>
        </p:nvSpPr>
        <p:spPr/>
        <p:txBody>
          <a:bodyPr/>
          <a:lstStyle/>
          <a:p>
            <a:pPr>
              <a:buNone/>
            </a:pPr>
            <a:r>
              <a:rPr lang="nl-NL" dirty="0" smtClean="0"/>
              <a:t>1916: Ontstaan van stakingen en demonstraties tegen het bewind van Nicolaas II </a:t>
            </a:r>
            <a:r>
              <a:rPr lang="nl-NL" dirty="0" smtClean="0">
                <a:sym typeface="Wingdings"/>
              </a:rPr>
              <a:t> In </a:t>
            </a:r>
            <a:r>
              <a:rPr lang="nl-NL" dirty="0" err="1" smtClean="0">
                <a:sym typeface="Wingdings"/>
              </a:rPr>
              <a:t>Petrograd</a:t>
            </a:r>
            <a:r>
              <a:rPr lang="nl-NL" dirty="0" smtClean="0">
                <a:sym typeface="Wingdings"/>
              </a:rPr>
              <a:t> kan de politie de situatie niet meer aan.</a:t>
            </a:r>
          </a:p>
          <a:p>
            <a:pPr>
              <a:buNone/>
            </a:pPr>
            <a:r>
              <a:rPr lang="nl-NL" dirty="0" smtClean="0">
                <a:sym typeface="Wingdings"/>
              </a:rPr>
              <a:t>1916/17: Steeds meer soldaten gaan muiten tegen de Tsaar.</a:t>
            </a:r>
          </a:p>
          <a:p>
            <a:pPr>
              <a:buFont typeface="Wingdings" pitchFamily="-112" charset="2"/>
              <a:buChar char="à"/>
            </a:pPr>
            <a:r>
              <a:rPr lang="nl-NL" dirty="0" smtClean="0">
                <a:sym typeface="Wingdings"/>
              </a:rPr>
              <a:t>Februari revolutie van 1917: Omdat de regering en Tsaar niks doen aan de situatie in Rusland neemt het parlement (</a:t>
            </a:r>
            <a:r>
              <a:rPr lang="nl-NL" dirty="0" err="1" smtClean="0">
                <a:sym typeface="Wingdings"/>
              </a:rPr>
              <a:t>Doema</a:t>
            </a:r>
            <a:r>
              <a:rPr lang="nl-NL" dirty="0" smtClean="0">
                <a:sym typeface="Wingdings"/>
              </a:rPr>
              <a:t>) actie.  Nicolaas II wordt afgezet en er komt een voorlopige regering </a:t>
            </a:r>
            <a:r>
              <a:rPr lang="nl-NL" dirty="0" err="1" smtClean="0">
                <a:sym typeface="Wingdings"/>
              </a:rPr>
              <a:t>o.l.v.</a:t>
            </a:r>
            <a:r>
              <a:rPr lang="nl-NL" dirty="0" smtClean="0">
                <a:sym typeface="Wingdings"/>
              </a:rPr>
              <a:t> </a:t>
            </a:r>
          </a:p>
          <a:p>
            <a:pPr>
              <a:buNone/>
            </a:pPr>
            <a:r>
              <a:rPr lang="nl-NL" dirty="0" smtClean="0">
                <a:sym typeface="Wingdings"/>
              </a:rPr>
              <a:t> 	Kerenski (leider van de Sociaal Revolutionairen).</a:t>
            </a:r>
            <a:endParaRPr lang="nl-NL" dirty="0"/>
          </a:p>
        </p:txBody>
      </p:sp>
      <p:pic>
        <p:nvPicPr>
          <p:cNvPr id="4" name="Afbeelding 3"/>
          <p:cNvPicPr>
            <a:picLocks noChangeAspect="1"/>
          </p:cNvPicPr>
          <p:nvPr/>
        </p:nvPicPr>
        <p:blipFill>
          <a:blip r:embed="rId2"/>
          <a:stretch>
            <a:fillRect/>
          </a:stretch>
        </p:blipFill>
        <p:spPr>
          <a:xfrm>
            <a:off x="7530334" y="4294867"/>
            <a:ext cx="1910790" cy="22363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Belangrijke personen rondom de revolutie</a:t>
            </a:r>
            <a:endParaRPr lang="nl-NL" dirty="0"/>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a:blip r:embed="rId2"/>
          <a:stretch>
            <a:fillRect/>
          </a:stretch>
        </p:blipFill>
        <p:spPr>
          <a:xfrm>
            <a:off x="1809254" y="2549205"/>
            <a:ext cx="2147299" cy="2948893"/>
          </a:xfrm>
          <a:prstGeom prst="rect">
            <a:avLst/>
          </a:prstGeom>
        </p:spPr>
      </p:pic>
      <p:pic>
        <p:nvPicPr>
          <p:cNvPr id="5" name="Afbeelding 4"/>
          <p:cNvPicPr>
            <a:picLocks noChangeAspect="1"/>
          </p:cNvPicPr>
          <p:nvPr/>
        </p:nvPicPr>
        <p:blipFill>
          <a:blip r:embed="rId3"/>
          <a:stretch>
            <a:fillRect/>
          </a:stretch>
        </p:blipFill>
        <p:spPr>
          <a:xfrm>
            <a:off x="4562532" y="1845971"/>
            <a:ext cx="2966669" cy="4398853"/>
          </a:xfrm>
          <a:prstGeom prst="rect">
            <a:avLst/>
          </a:prstGeom>
        </p:spPr>
      </p:pic>
      <p:pic>
        <p:nvPicPr>
          <p:cNvPr id="6" name="Afbeelding 5"/>
          <p:cNvPicPr>
            <a:picLocks noChangeAspect="1"/>
          </p:cNvPicPr>
          <p:nvPr/>
        </p:nvPicPr>
        <p:blipFill>
          <a:blip r:embed="rId4"/>
          <a:stretch>
            <a:fillRect/>
          </a:stretch>
        </p:blipFill>
        <p:spPr>
          <a:xfrm>
            <a:off x="8544325" y="2281341"/>
            <a:ext cx="2654300" cy="3060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6.4 : De Oktoberrevolutie van 1917</a:t>
            </a:r>
            <a:endParaRPr lang="nl-NL" dirty="0"/>
          </a:p>
        </p:txBody>
      </p:sp>
      <p:sp>
        <p:nvSpPr>
          <p:cNvPr id="3" name="Tijdelijke aanduiding voor inhoud 2"/>
          <p:cNvSpPr>
            <a:spLocks noGrp="1"/>
          </p:cNvSpPr>
          <p:nvPr>
            <p:ph idx="1"/>
          </p:nvPr>
        </p:nvSpPr>
        <p:spPr/>
        <p:txBody>
          <a:bodyPr/>
          <a:lstStyle/>
          <a:p>
            <a:pPr marL="0" indent="0">
              <a:buNone/>
            </a:pPr>
            <a:r>
              <a:rPr lang="nl-NL" dirty="0" smtClean="0"/>
              <a:t>Tijdens de Februarirevolutie vormde de Bolsjewieken een minderheid in de voorlopige regering van Kerenski </a:t>
            </a:r>
            <a:r>
              <a:rPr lang="nl-NL" dirty="0" smtClean="0">
                <a:sym typeface="Wingdings" panose="05000000000000000000" pitchFamily="2" charset="2"/>
              </a:rPr>
              <a:t> Voor Lenin betekende dit dat om aan de macht te komen er nog een (communistische) revolutie nodig was. </a:t>
            </a:r>
            <a:endParaRPr lang="nl-NL" dirty="0"/>
          </a:p>
        </p:txBody>
      </p:sp>
      <p:pic>
        <p:nvPicPr>
          <p:cNvPr id="4" name="Afbeelding 3"/>
          <p:cNvPicPr>
            <a:picLocks noChangeAspect="1"/>
          </p:cNvPicPr>
          <p:nvPr/>
        </p:nvPicPr>
        <p:blipFill>
          <a:blip r:embed="rId2"/>
          <a:stretch>
            <a:fillRect/>
          </a:stretch>
        </p:blipFill>
        <p:spPr>
          <a:xfrm>
            <a:off x="6248400" y="3178542"/>
            <a:ext cx="2208404" cy="3269527"/>
          </a:xfrm>
          <a:prstGeom prst="rect">
            <a:avLst/>
          </a:prstGeom>
        </p:spPr>
      </p:pic>
    </p:spTree>
    <p:extLst>
      <p:ext uri="{BB962C8B-B14F-4D97-AF65-F5344CB8AC3E}">
        <p14:creationId xmlns:p14="http://schemas.microsoft.com/office/powerpoint/2010/main" val="4237235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Lenin komt aan in </a:t>
            </a:r>
            <a:r>
              <a:rPr lang="nl-NL" dirty="0" err="1" smtClean="0"/>
              <a:t>Petrograd</a:t>
            </a:r>
            <a:r>
              <a:rPr lang="nl-NL" dirty="0" smtClean="0"/>
              <a:t>.</a:t>
            </a:r>
            <a:endParaRPr lang="nl-NL" dirty="0"/>
          </a:p>
        </p:txBody>
      </p:sp>
      <p:sp>
        <p:nvSpPr>
          <p:cNvPr id="3" name="Tijdelijke aanduiding voor inhoud 2"/>
          <p:cNvSpPr>
            <a:spLocks noGrp="1"/>
          </p:cNvSpPr>
          <p:nvPr>
            <p:ph idx="1"/>
          </p:nvPr>
        </p:nvSpPr>
        <p:spPr/>
        <p:txBody>
          <a:bodyPr/>
          <a:lstStyle/>
          <a:p>
            <a:pPr marL="0" indent="0">
              <a:buNone/>
            </a:pPr>
            <a:r>
              <a:rPr lang="nl-NL" dirty="0" smtClean="0"/>
              <a:t>Lenin zat al een geruime tijd in Zwitserland wachtend op het moment dat de revolutie in Rusland kon worden uitgevoerd </a:t>
            </a:r>
            <a:r>
              <a:rPr lang="nl-NL" dirty="0" smtClean="0">
                <a:sym typeface="Wingdings" panose="05000000000000000000" pitchFamily="2" charset="2"/>
              </a:rPr>
              <a:t> Dankzij een grote som Duits geld (Lenin was voorstander van een vredesakkoord met Duitsland en Oostenrijk, ook al betekende dit dat grote gebieden van het Russische rijk verloren zouden gaan) trok Lenin in Oktober 1917 naar </a:t>
            </a:r>
            <a:r>
              <a:rPr lang="nl-NL" dirty="0" err="1" smtClean="0">
                <a:sym typeface="Wingdings" panose="05000000000000000000" pitchFamily="2" charset="2"/>
              </a:rPr>
              <a:t>Petrograd</a:t>
            </a:r>
            <a:r>
              <a:rPr lang="nl-NL" dirty="0" smtClean="0">
                <a:sym typeface="Wingdings" panose="05000000000000000000" pitchFamily="2" charset="2"/>
              </a:rPr>
              <a:t>.</a:t>
            </a:r>
          </a:p>
          <a:p>
            <a:pPr marL="0" indent="0">
              <a:buNone/>
            </a:pPr>
            <a:endParaRPr lang="nl-NL" dirty="0">
              <a:sym typeface="Wingdings" panose="05000000000000000000" pitchFamily="2" charset="2"/>
            </a:endParaRPr>
          </a:p>
          <a:p>
            <a:pPr marL="0" indent="0">
              <a:buNone/>
            </a:pPr>
            <a:endParaRPr lang="nl-NL" dirty="0" smtClean="0">
              <a:sym typeface="Wingdings" panose="05000000000000000000" pitchFamily="2" charset="2"/>
            </a:endParaRPr>
          </a:p>
        </p:txBody>
      </p:sp>
      <p:pic>
        <p:nvPicPr>
          <p:cNvPr id="4" name="Afbeelding 3"/>
          <p:cNvPicPr>
            <a:picLocks noChangeAspect="1"/>
          </p:cNvPicPr>
          <p:nvPr/>
        </p:nvPicPr>
        <p:blipFill>
          <a:blip r:embed="rId2"/>
          <a:stretch>
            <a:fillRect/>
          </a:stretch>
        </p:blipFill>
        <p:spPr>
          <a:xfrm>
            <a:off x="6108700" y="3773529"/>
            <a:ext cx="2768600" cy="2819358"/>
          </a:xfrm>
          <a:prstGeom prst="rect">
            <a:avLst/>
          </a:prstGeom>
        </p:spPr>
      </p:pic>
    </p:spTree>
    <p:extLst>
      <p:ext uri="{BB962C8B-B14F-4D97-AF65-F5344CB8AC3E}">
        <p14:creationId xmlns:p14="http://schemas.microsoft.com/office/powerpoint/2010/main" val="324708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Bestorming van het winterpaleis. </a:t>
            </a:r>
            <a:endParaRPr lang="nl-NL" dirty="0"/>
          </a:p>
        </p:txBody>
      </p:sp>
      <p:sp>
        <p:nvSpPr>
          <p:cNvPr id="3" name="Tijdelijke aanduiding voor inhoud 2"/>
          <p:cNvSpPr>
            <a:spLocks noGrp="1"/>
          </p:cNvSpPr>
          <p:nvPr>
            <p:ph idx="1"/>
          </p:nvPr>
        </p:nvSpPr>
        <p:spPr/>
        <p:txBody>
          <a:bodyPr/>
          <a:lstStyle/>
          <a:p>
            <a:r>
              <a:rPr lang="nl-NL" dirty="0" smtClean="0"/>
              <a:t>De Bolsjewieken twijfelden in eerste instantie aan de haalbaarheid van de revolutie. Lenin wist zijn mening echter door te drukken.</a:t>
            </a:r>
          </a:p>
          <a:p>
            <a:endParaRPr lang="nl-NL" dirty="0"/>
          </a:p>
          <a:p>
            <a:r>
              <a:rPr lang="nl-NL" dirty="0" smtClean="0"/>
              <a:t>7 november 1917 : Rode Gardisten (de bewapende tak van de Bolsjewieken bestormden het paleis in </a:t>
            </a:r>
            <a:r>
              <a:rPr lang="nl-NL" dirty="0" err="1" smtClean="0"/>
              <a:t>Petrograd</a:t>
            </a:r>
            <a:r>
              <a:rPr lang="nl-NL" dirty="0" smtClean="0"/>
              <a:t> </a:t>
            </a:r>
            <a:r>
              <a:rPr lang="nl-NL" dirty="0" smtClean="0">
                <a:sym typeface="Wingdings" panose="05000000000000000000" pitchFamily="2" charset="2"/>
              </a:rPr>
              <a:t> Kerenski wist ternauwernood levend het paleis en de stad te verlaten)</a:t>
            </a:r>
            <a:endParaRPr lang="nl-NL" dirty="0" smtClean="0"/>
          </a:p>
        </p:txBody>
      </p:sp>
      <p:pic>
        <p:nvPicPr>
          <p:cNvPr id="4" name="Afbeelding 3"/>
          <p:cNvPicPr>
            <a:picLocks noChangeAspect="1"/>
          </p:cNvPicPr>
          <p:nvPr/>
        </p:nvPicPr>
        <p:blipFill>
          <a:blip r:embed="rId2"/>
          <a:stretch>
            <a:fillRect/>
          </a:stretch>
        </p:blipFill>
        <p:spPr>
          <a:xfrm>
            <a:off x="3429000" y="4244651"/>
            <a:ext cx="4147832" cy="2397447"/>
          </a:xfrm>
          <a:prstGeom prst="rect">
            <a:avLst/>
          </a:prstGeom>
        </p:spPr>
      </p:pic>
    </p:spTree>
    <p:extLst>
      <p:ext uri="{BB962C8B-B14F-4D97-AF65-F5344CB8AC3E}">
        <p14:creationId xmlns:p14="http://schemas.microsoft.com/office/powerpoint/2010/main" val="1722284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Bolsjewieken vormen nieuwe regering</a:t>
            </a:r>
            <a:endParaRPr lang="nl-NL" dirty="0"/>
          </a:p>
        </p:txBody>
      </p:sp>
      <p:sp>
        <p:nvSpPr>
          <p:cNvPr id="3" name="Tijdelijke aanduiding voor inhoud 2"/>
          <p:cNvSpPr>
            <a:spLocks noGrp="1"/>
          </p:cNvSpPr>
          <p:nvPr>
            <p:ph idx="1"/>
          </p:nvPr>
        </p:nvSpPr>
        <p:spPr/>
        <p:txBody>
          <a:bodyPr/>
          <a:lstStyle/>
          <a:p>
            <a:pPr marL="0" indent="0">
              <a:buNone/>
            </a:pPr>
            <a:r>
              <a:rPr lang="nl-NL" dirty="0" smtClean="0"/>
              <a:t>8 november vormen de Bolsjewieken de raad van volkscommissarissen:</a:t>
            </a:r>
          </a:p>
          <a:p>
            <a:pPr marL="0" indent="0">
              <a:buNone/>
            </a:pPr>
            <a:r>
              <a:rPr lang="nl-NL" dirty="0" smtClean="0"/>
              <a:t>Voorzitter: Lenin</a:t>
            </a:r>
          </a:p>
          <a:p>
            <a:pPr marL="0" indent="0">
              <a:buNone/>
            </a:pPr>
            <a:r>
              <a:rPr lang="nl-NL" dirty="0" smtClean="0"/>
              <a:t>Volkscommissaris: Trotski</a:t>
            </a:r>
          </a:p>
          <a:p>
            <a:pPr marL="0" indent="0">
              <a:buNone/>
            </a:pPr>
            <a:r>
              <a:rPr lang="nl-NL" dirty="0" smtClean="0"/>
              <a:t>Volkscommissaris van de nationaliteiten: Stalin</a:t>
            </a:r>
          </a:p>
          <a:p>
            <a:pPr marL="0" indent="0">
              <a:buNone/>
            </a:pPr>
            <a:endParaRPr lang="nl-NL" dirty="0"/>
          </a:p>
          <a:p>
            <a:pPr marL="0" indent="0">
              <a:buNone/>
            </a:pPr>
            <a:r>
              <a:rPr lang="nl-NL" dirty="0" smtClean="0"/>
              <a:t>De Sociaal – Revolutionairen en de Mensjewieken accepteerden de nieuwe regering niet </a:t>
            </a:r>
            <a:r>
              <a:rPr lang="nl-NL" dirty="0" smtClean="0">
                <a:sym typeface="Wingdings" panose="05000000000000000000" pitchFamily="2" charset="2"/>
              </a:rPr>
              <a:t> Nieuwe verkiezingen  De Bolsjewieken haalden slechts 23 % v/d stemmen  Uitslag werd niet geaccepteerd  Vrij verkiezingen werden niet langer toegestaan.</a:t>
            </a:r>
            <a:endParaRPr lang="nl-NL" dirty="0"/>
          </a:p>
        </p:txBody>
      </p:sp>
    </p:spTree>
    <p:extLst>
      <p:ext uri="{BB962C8B-B14F-4D97-AF65-F5344CB8AC3E}">
        <p14:creationId xmlns:p14="http://schemas.microsoft.com/office/powerpoint/2010/main" val="399403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Vrede van Brest - </a:t>
            </a:r>
            <a:r>
              <a:rPr lang="nl-NL" dirty="0" err="1" smtClean="0"/>
              <a:t>Litovsk</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1460500" y="1302148"/>
            <a:ext cx="6687997" cy="5174852"/>
          </a:xfrm>
          <a:prstGeom prst="rect">
            <a:avLst/>
          </a:prstGeom>
        </p:spPr>
      </p:pic>
    </p:spTree>
    <p:extLst>
      <p:ext uri="{BB962C8B-B14F-4D97-AF65-F5344CB8AC3E}">
        <p14:creationId xmlns:p14="http://schemas.microsoft.com/office/powerpoint/2010/main" val="269542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vrede van Brest - </a:t>
            </a:r>
            <a:r>
              <a:rPr lang="nl-NL" dirty="0" err="1" smtClean="0"/>
              <a:t>Litovsk</a:t>
            </a:r>
            <a:endParaRPr lang="nl-NL" dirty="0"/>
          </a:p>
        </p:txBody>
      </p:sp>
      <p:sp>
        <p:nvSpPr>
          <p:cNvPr id="3" name="Tijdelijke aanduiding voor inhoud 2"/>
          <p:cNvSpPr>
            <a:spLocks noGrp="1"/>
          </p:cNvSpPr>
          <p:nvPr>
            <p:ph idx="1"/>
          </p:nvPr>
        </p:nvSpPr>
        <p:spPr/>
        <p:txBody>
          <a:bodyPr/>
          <a:lstStyle/>
          <a:p>
            <a:r>
              <a:rPr lang="nl-NL" dirty="0" smtClean="0"/>
              <a:t>Russen (Bolsjewieken) sloten apart vrede met Duitsland en Oostenrijk </a:t>
            </a:r>
            <a:r>
              <a:rPr lang="nl-NL" dirty="0" smtClean="0">
                <a:sym typeface="Wingdings" panose="05000000000000000000" pitchFamily="2" charset="2"/>
              </a:rPr>
              <a:t> einde 1</a:t>
            </a:r>
            <a:r>
              <a:rPr lang="nl-NL" baseline="30000" dirty="0" smtClean="0">
                <a:sym typeface="Wingdings" panose="05000000000000000000" pitchFamily="2" charset="2"/>
              </a:rPr>
              <a:t>e</a:t>
            </a:r>
            <a:r>
              <a:rPr lang="nl-NL" dirty="0" smtClean="0">
                <a:sym typeface="Wingdings" panose="05000000000000000000" pitchFamily="2" charset="2"/>
              </a:rPr>
              <a:t> W.O. aan het oostfront.</a:t>
            </a:r>
          </a:p>
          <a:p>
            <a:pPr marL="0" indent="0">
              <a:buNone/>
            </a:pPr>
            <a:r>
              <a:rPr lang="nl-NL" dirty="0" smtClean="0">
                <a:sym typeface="Wingdings" panose="05000000000000000000" pitchFamily="2" charset="2"/>
              </a:rPr>
              <a:t>Veel Russisch grondgebied ging verloren met het verdrag  komst burgeroorlog tussen de Bolsjewieken en de Witten (verzamelnaam van de verschillende groeperingen die zich tegen de Bolsjewieken keerden).</a:t>
            </a:r>
          </a:p>
          <a:p>
            <a:pPr marL="0" indent="0">
              <a:buNone/>
            </a:pPr>
            <a:r>
              <a:rPr lang="nl-NL" dirty="0" smtClean="0">
                <a:sym typeface="Wingdings" panose="05000000000000000000" pitchFamily="2" charset="2"/>
              </a:rPr>
              <a:t>Door de verdeeldheid binnen de Witten lukte het de Bolsjewieken ze een voor een te verslaan  1920 einde v/d burgeroorlog en daarmee was de revolutie voorbij  De Bolsjewieken hadden de macht in geheel tsaristisch Rusland in handen.</a:t>
            </a:r>
          </a:p>
          <a:p>
            <a:pPr marL="0" indent="0">
              <a:buNone/>
            </a:pPr>
            <a:endParaRPr lang="nl-NL" dirty="0" smtClean="0">
              <a:sym typeface="Wingdings" panose="05000000000000000000" pitchFamily="2" charset="2"/>
            </a:endParaRPr>
          </a:p>
          <a:p>
            <a:pPr marL="0" indent="0">
              <a:buNone/>
            </a:pPr>
            <a:endParaRPr lang="nl-NL" dirty="0">
              <a:sym typeface="Wingdings" panose="05000000000000000000" pitchFamily="2" charset="2"/>
            </a:endParaRPr>
          </a:p>
          <a:p>
            <a:pPr marL="0" indent="0">
              <a:buNone/>
            </a:pPr>
            <a:endParaRPr lang="nl-NL" dirty="0"/>
          </a:p>
        </p:txBody>
      </p:sp>
    </p:spTree>
    <p:extLst>
      <p:ext uri="{BB962C8B-B14F-4D97-AF65-F5344CB8AC3E}">
        <p14:creationId xmlns:p14="http://schemas.microsoft.com/office/powerpoint/2010/main" val="282656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Sovjet Unie in de beginjaren onder </a:t>
            </a:r>
            <a:r>
              <a:rPr lang="nl-NL" dirty="0" err="1" smtClean="0"/>
              <a:t>Lenin</a:t>
            </a:r>
            <a:r>
              <a:rPr lang="nl-NL" dirty="0" smtClean="0"/>
              <a:t>.</a:t>
            </a:r>
            <a:endParaRPr lang="nl-NL" dirty="0"/>
          </a:p>
        </p:txBody>
      </p:sp>
      <p:sp>
        <p:nvSpPr>
          <p:cNvPr id="3" name="Tijdelijke aanduiding voor inhoud 2"/>
          <p:cNvSpPr>
            <a:spLocks noGrp="1"/>
          </p:cNvSpPr>
          <p:nvPr>
            <p:ph idx="1"/>
          </p:nvPr>
        </p:nvSpPr>
        <p:spPr/>
        <p:txBody>
          <a:bodyPr/>
          <a:lstStyle/>
          <a:p>
            <a:pPr>
              <a:buNone/>
            </a:pPr>
            <a:r>
              <a:rPr lang="nl-NL" dirty="0" smtClean="0">
                <a:sym typeface="Wingdings"/>
              </a:rPr>
              <a:t>Belangrijkste maatregelen:</a:t>
            </a:r>
          </a:p>
          <a:p>
            <a:pPr>
              <a:buFontTx/>
              <a:buChar char="-"/>
            </a:pPr>
            <a:r>
              <a:rPr lang="nl-NL" dirty="0" smtClean="0">
                <a:sym typeface="Wingdings"/>
              </a:rPr>
              <a:t>Alle andere partijen werden verboden.</a:t>
            </a:r>
          </a:p>
          <a:p>
            <a:pPr>
              <a:buFontTx/>
              <a:buChar char="-"/>
            </a:pPr>
            <a:r>
              <a:rPr lang="nl-NL" dirty="0" smtClean="0">
                <a:sym typeface="Wingdings"/>
              </a:rPr>
              <a:t>Alle Politieke tegenstanders werden gearresteerd.</a:t>
            </a:r>
          </a:p>
          <a:p>
            <a:pPr>
              <a:buFontTx/>
              <a:buChar char="-"/>
            </a:pPr>
            <a:r>
              <a:rPr lang="nl-NL" dirty="0" smtClean="0">
                <a:sym typeface="Wingdings"/>
              </a:rPr>
              <a:t>Vrouwen kregen gelijke rechten.</a:t>
            </a:r>
          </a:p>
          <a:p>
            <a:pPr>
              <a:buFontTx/>
              <a:buChar char="-"/>
            </a:pPr>
            <a:r>
              <a:rPr lang="nl-NL" dirty="0" smtClean="0">
                <a:sym typeface="Wingdings"/>
              </a:rPr>
              <a:t>De kerk verloor al haar macht.</a:t>
            </a:r>
          </a:p>
          <a:p>
            <a:pPr>
              <a:buFontTx/>
              <a:buChar char="-"/>
            </a:pPr>
            <a:r>
              <a:rPr lang="nl-NL" dirty="0" smtClean="0">
                <a:sym typeface="Wingdings"/>
              </a:rPr>
              <a:t>Boeren moesten alles afstaan aan de staat.</a:t>
            </a:r>
          </a:p>
          <a:p>
            <a:pPr>
              <a:buFontTx/>
              <a:buChar char="-"/>
            </a:pPr>
            <a:r>
              <a:rPr lang="nl-NL" dirty="0" smtClean="0">
                <a:sym typeface="Wingdings"/>
              </a:rPr>
              <a:t>Alle grote industrieën kwamen in handen van de staat.</a:t>
            </a:r>
          </a:p>
        </p:txBody>
      </p:sp>
      <p:pic>
        <p:nvPicPr>
          <p:cNvPr id="4" name="Afbeelding 3"/>
          <p:cNvPicPr>
            <a:picLocks noChangeAspect="1"/>
          </p:cNvPicPr>
          <p:nvPr/>
        </p:nvPicPr>
        <p:blipFill>
          <a:blip r:embed="rId2"/>
          <a:stretch>
            <a:fillRect/>
          </a:stretch>
        </p:blipFill>
        <p:spPr>
          <a:xfrm>
            <a:off x="8470900" y="2035542"/>
            <a:ext cx="2208404" cy="32695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nieuwe economische politiek (NEP)</a:t>
            </a:r>
            <a:endParaRPr lang="nl-NL" dirty="0"/>
          </a:p>
        </p:txBody>
      </p:sp>
      <p:sp>
        <p:nvSpPr>
          <p:cNvPr id="3" name="Tijdelijke aanduiding voor inhoud 2"/>
          <p:cNvSpPr>
            <a:spLocks noGrp="1"/>
          </p:cNvSpPr>
          <p:nvPr>
            <p:ph idx="1"/>
          </p:nvPr>
        </p:nvSpPr>
        <p:spPr/>
        <p:txBody>
          <a:bodyPr/>
          <a:lstStyle/>
          <a:p>
            <a:pPr>
              <a:buNone/>
            </a:pPr>
            <a:r>
              <a:rPr lang="nl-NL" dirty="0" smtClean="0"/>
              <a:t>De getroffen maatregelen zorgde voor een grote terugval van de industrie en landbouw </a:t>
            </a:r>
            <a:r>
              <a:rPr lang="nl-NL" dirty="0" smtClean="0">
                <a:sym typeface="Wingdings"/>
              </a:rPr>
              <a:t> Om het land van de ondergang te redden wordt de NEP ingevoerd. Belangrijkste kenmerken:</a:t>
            </a:r>
          </a:p>
          <a:p>
            <a:pPr>
              <a:buFontTx/>
              <a:buChar char="-"/>
            </a:pPr>
            <a:r>
              <a:rPr lang="nl-NL" dirty="0" smtClean="0">
                <a:sym typeface="Wingdings"/>
              </a:rPr>
              <a:t>Kleine bedrijven en winkels werden teruggeven aan de eigenaren. De staat hield de banken, elektriciteitscentrales en andere grote industrieën in handen.</a:t>
            </a:r>
          </a:p>
          <a:p>
            <a:pPr>
              <a:buFontTx/>
              <a:buChar char="-"/>
            </a:pPr>
            <a:r>
              <a:rPr lang="nl-NL" dirty="0" smtClean="0">
                <a:sym typeface="Wingdings"/>
              </a:rPr>
              <a:t>De boeren hoefden nog maar een klein deel af te staan van de oogst.</a:t>
            </a:r>
          </a:p>
          <a:p>
            <a:pPr>
              <a:buNone/>
            </a:pPr>
            <a:endParaRPr lang="nl-NL" dirty="0" smtClean="0">
              <a:sym typeface="Wingdings"/>
            </a:endParaRPr>
          </a:p>
          <a:p>
            <a:pPr>
              <a:buNone/>
            </a:pPr>
            <a:r>
              <a:rPr lang="nl-NL" dirty="0" smtClean="0">
                <a:sym typeface="Wingdings"/>
              </a:rPr>
              <a:t>Door de NEP begon de industrie en de landbouw weer te stijgen.</a:t>
            </a:r>
            <a:endParaRPr lang="nl-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Diepe kloof tussen de bovenlaag en de rest v/d bevolking</a:t>
            </a:r>
            <a:endParaRPr lang="nl-NL" dirty="0"/>
          </a:p>
        </p:txBody>
      </p:sp>
      <p:sp>
        <p:nvSpPr>
          <p:cNvPr id="3" name="Tijdelijke aanduiding voor inhoud 2"/>
          <p:cNvSpPr>
            <a:spLocks noGrp="1"/>
          </p:cNvSpPr>
          <p:nvPr>
            <p:ph idx="1"/>
          </p:nvPr>
        </p:nvSpPr>
        <p:spPr/>
        <p:txBody>
          <a:bodyPr/>
          <a:lstStyle/>
          <a:p>
            <a:pPr marL="0" indent="0">
              <a:buNone/>
            </a:pPr>
            <a:r>
              <a:rPr lang="nl-NL" dirty="0" smtClean="0"/>
              <a:t>Rusland industrialiseerde pas aan het einde van de 19</a:t>
            </a:r>
            <a:r>
              <a:rPr lang="nl-NL" baseline="30000" dirty="0" smtClean="0"/>
              <a:t>e</a:t>
            </a:r>
            <a:r>
              <a:rPr lang="nl-NL" dirty="0" smtClean="0"/>
              <a:t> eeuw, door de industrialisering ontstond er een grote kloof tussen arm en rijk.</a:t>
            </a:r>
            <a:endParaRPr lang="nl-NL" dirty="0"/>
          </a:p>
          <a:p>
            <a:pPr marL="0" indent="0">
              <a:buNone/>
            </a:pPr>
            <a:r>
              <a:rPr lang="nl-NL" dirty="0" smtClean="0"/>
              <a:t>1861: afschaffing van de lijfeigenschap, tot die tijd was de boerenbevolking grotendeels eigendom van de edelen. Nu krijgen ze hun vrijheid plus een stukje land. </a:t>
            </a:r>
          </a:p>
          <a:p>
            <a:pPr marL="0" indent="0">
              <a:buNone/>
            </a:pPr>
            <a:r>
              <a:rPr lang="nl-NL" dirty="0" smtClean="0"/>
              <a:t>Ondanks de vrijheid was er grote armoede onder de boerenbevolking.</a:t>
            </a:r>
            <a:endParaRPr lang="nl-NL" dirty="0"/>
          </a:p>
        </p:txBody>
      </p:sp>
    </p:spTree>
    <p:extLst>
      <p:ext uri="{BB962C8B-B14F-4D97-AF65-F5344CB8AC3E}">
        <p14:creationId xmlns:p14="http://schemas.microsoft.com/office/powerpoint/2010/main" val="2296980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Dood van </a:t>
            </a:r>
            <a:r>
              <a:rPr lang="nl-NL" dirty="0" err="1" smtClean="0"/>
              <a:t>Lenin</a:t>
            </a:r>
            <a:r>
              <a:rPr lang="nl-NL" dirty="0" smtClean="0"/>
              <a:t> (1924) komst van het Stalinisme</a:t>
            </a:r>
            <a:endParaRPr lang="nl-NL" dirty="0"/>
          </a:p>
        </p:txBody>
      </p:sp>
      <p:sp>
        <p:nvSpPr>
          <p:cNvPr id="3" name="Tijdelijke aanduiding voor inhoud 2"/>
          <p:cNvSpPr>
            <a:spLocks noGrp="1"/>
          </p:cNvSpPr>
          <p:nvPr>
            <p:ph idx="1"/>
          </p:nvPr>
        </p:nvSpPr>
        <p:spPr/>
        <p:txBody>
          <a:bodyPr/>
          <a:lstStyle/>
          <a:p>
            <a:pPr>
              <a:buNone/>
            </a:pPr>
            <a:r>
              <a:rPr lang="nl-NL" dirty="0" smtClean="0"/>
              <a:t>Na de dood van </a:t>
            </a:r>
            <a:r>
              <a:rPr lang="nl-NL" dirty="0" err="1" smtClean="0"/>
              <a:t>Lenin</a:t>
            </a:r>
            <a:r>
              <a:rPr lang="nl-NL" dirty="0" smtClean="0"/>
              <a:t> woedde er binnen de communistische partij een felle strijd over de opvolging. Uiteindelijk werd deze strijd gewonnen door </a:t>
            </a:r>
            <a:r>
              <a:rPr lang="nl-NL" dirty="0" err="1" smtClean="0"/>
              <a:t>Stalin</a:t>
            </a:r>
            <a:r>
              <a:rPr lang="nl-NL" dirty="0" smtClean="0"/>
              <a:t> ten koste van </a:t>
            </a:r>
            <a:r>
              <a:rPr lang="nl-NL" dirty="0" err="1" smtClean="0"/>
              <a:t>Trotski</a:t>
            </a:r>
            <a:r>
              <a:rPr lang="nl-NL" dirty="0" smtClean="0"/>
              <a:t> </a:t>
            </a:r>
            <a:r>
              <a:rPr lang="nl-NL" dirty="0" smtClean="0">
                <a:sym typeface="Wingdings"/>
              </a:rPr>
              <a:t> </a:t>
            </a:r>
            <a:r>
              <a:rPr lang="nl-NL" dirty="0" err="1" smtClean="0">
                <a:sym typeface="Wingdings"/>
              </a:rPr>
              <a:t>Stalin</a:t>
            </a:r>
            <a:r>
              <a:rPr lang="nl-NL" dirty="0" smtClean="0">
                <a:sym typeface="Wingdings"/>
              </a:rPr>
              <a:t> zou van 1924 tot 1953 aan de macht blijven in de Sovjet-Unie. De belangrijkste kenmerken van zijn bewind:</a:t>
            </a:r>
          </a:p>
          <a:p>
            <a:pPr>
              <a:buFont typeface="Wingdings" pitchFamily="-112" charset="2"/>
              <a:buChar char="à"/>
            </a:pPr>
            <a:r>
              <a:rPr lang="nl-NL" dirty="0" smtClean="0">
                <a:sym typeface="Wingdings"/>
              </a:rPr>
              <a:t>De Sovjet-Unie krijgt een vijfjaren planeconomie</a:t>
            </a:r>
          </a:p>
          <a:p>
            <a:pPr>
              <a:buFont typeface="Wingdings" pitchFamily="-112" charset="2"/>
              <a:buChar char="à"/>
            </a:pPr>
            <a:r>
              <a:rPr lang="nl-NL" dirty="0" smtClean="0">
                <a:sym typeface="Wingdings"/>
              </a:rPr>
              <a:t>De Landbouw wordt gecollectiviseerd : alle boerderijen in een dorp worden samengevoegd tot een groot boerenbedrijf.</a:t>
            </a:r>
          </a:p>
          <a:p>
            <a:pPr>
              <a:buFont typeface="Wingdings" pitchFamily="-112" charset="2"/>
              <a:buChar char="à"/>
            </a:pPr>
            <a:r>
              <a:rPr lang="nl-NL" dirty="0" smtClean="0">
                <a:sym typeface="Wingdings"/>
              </a:rPr>
              <a:t>De Sovjet-Unie wordt een industriële staat met voorrang voor de zware industrie.</a:t>
            </a:r>
          </a:p>
          <a:p>
            <a:pPr>
              <a:buFont typeface="Wingdings" pitchFamily="-112" charset="2"/>
              <a:buChar char="à"/>
            </a:pPr>
            <a:r>
              <a:rPr lang="nl-NL" dirty="0" smtClean="0">
                <a:sym typeface="Wingdings"/>
              </a:rPr>
              <a:t>Massale terreur, ook tegen leden van de eigen partij  miljoenen burgers komen om het leven in strafkampen.</a:t>
            </a:r>
            <a:endParaRPr lang="nl-NL" dirty="0"/>
          </a:p>
        </p:txBody>
      </p:sp>
      <p:pic>
        <p:nvPicPr>
          <p:cNvPr id="4" name="Afbeelding 3"/>
          <p:cNvPicPr>
            <a:picLocks noChangeAspect="1"/>
          </p:cNvPicPr>
          <p:nvPr/>
        </p:nvPicPr>
        <p:blipFill>
          <a:blip r:embed="rId2"/>
          <a:stretch>
            <a:fillRect/>
          </a:stretch>
        </p:blipFill>
        <p:spPr>
          <a:xfrm>
            <a:off x="10159999" y="2773466"/>
            <a:ext cx="1768875" cy="20397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De Bolsjewieken wilden een revolutie georganiseerd door een kleine groep mensen die van de revolutie hun ‘beroep’ maakte. </a:t>
            </a:r>
            <a:endParaRPr lang="nl-N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Een goed voorbeeld van het slechte bestuur van Tsaar Nicolaas II was zijn optreden tijdens Bloedige Zondag waarbij hij de stad was ontvlucht.</a:t>
            </a:r>
            <a:endParaRPr lang="nl-N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err="1" smtClean="0"/>
              <a:t>Lenin</a:t>
            </a:r>
            <a:r>
              <a:rPr lang="nl-NL" dirty="0" smtClean="0"/>
              <a:t> werd door de Duitsers gesteund met geld en de belofte dat er troepen voor hem beschikbaar stonden omdat hij vrede wilde sluiten met Duitsland en Oostenrijk aan het oostfront.</a:t>
            </a:r>
            <a:endParaRPr lang="nl-N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De laatste Tsaar Nicolaas II is door </a:t>
            </a:r>
            <a:r>
              <a:rPr lang="nl-NL" dirty="0" err="1" smtClean="0"/>
              <a:t>Lenin</a:t>
            </a:r>
            <a:r>
              <a:rPr lang="nl-NL" dirty="0" smtClean="0"/>
              <a:t> en de Bolsjewieken afgezet</a:t>
            </a:r>
            <a:endParaRPr lang="nl-N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In 1904 leed het Russische tsarenrijk een gevoelige nederlaag tegen Japan.</a:t>
            </a:r>
            <a:endParaRPr lang="nl-N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In belangrijke oorzaak voor het feit dat in Rusland aan het einde van de 19</a:t>
            </a:r>
            <a:r>
              <a:rPr lang="nl-NL" baseline="30000" dirty="0" smtClean="0"/>
              <a:t>e</a:t>
            </a:r>
            <a:r>
              <a:rPr lang="nl-NL" dirty="0" smtClean="0"/>
              <a:t> eeuw een kleine bovenlaag bestond was omdat het land nog niet geïndustrialiseerd was.</a:t>
            </a:r>
            <a:endParaRPr lang="nl-NL"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De geheime politie van het Russische keizerrijk werd ook wel de </a:t>
            </a:r>
            <a:r>
              <a:rPr lang="nl-NL" dirty="0" err="1" smtClean="0"/>
              <a:t>doema</a:t>
            </a:r>
            <a:r>
              <a:rPr lang="nl-NL" dirty="0" smtClean="0"/>
              <a:t> genoemd. </a:t>
            </a:r>
            <a:endParaRPr lang="nl-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In de eerste regering van de Bolsjewieken was </a:t>
            </a:r>
            <a:r>
              <a:rPr lang="nl-NL" dirty="0" err="1" smtClean="0"/>
              <a:t>Stalin</a:t>
            </a:r>
            <a:r>
              <a:rPr lang="nl-NL" dirty="0" smtClean="0"/>
              <a:t> volkscommissaris van nationaliteiten. </a:t>
            </a:r>
            <a:endParaRPr lang="nl-NL"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 of niet waar?</a:t>
            </a:r>
            <a:endParaRPr lang="nl-NL" dirty="0"/>
          </a:p>
        </p:txBody>
      </p:sp>
      <p:sp>
        <p:nvSpPr>
          <p:cNvPr id="3" name="Tijdelijke aanduiding voor inhoud 2"/>
          <p:cNvSpPr>
            <a:spLocks noGrp="1"/>
          </p:cNvSpPr>
          <p:nvPr>
            <p:ph idx="1"/>
          </p:nvPr>
        </p:nvSpPr>
        <p:spPr/>
        <p:txBody>
          <a:bodyPr/>
          <a:lstStyle/>
          <a:p>
            <a:pPr>
              <a:buNone/>
            </a:pPr>
            <a:r>
              <a:rPr lang="nl-NL" dirty="0" smtClean="0"/>
              <a:t>Na de dood van </a:t>
            </a:r>
            <a:r>
              <a:rPr lang="nl-NL" dirty="0" err="1" smtClean="0"/>
              <a:t>Lenin</a:t>
            </a:r>
            <a:r>
              <a:rPr lang="nl-NL" dirty="0" smtClean="0"/>
              <a:t> in 1924 raakte </a:t>
            </a:r>
            <a:r>
              <a:rPr lang="nl-NL" dirty="0" err="1" smtClean="0"/>
              <a:t>Stalin</a:t>
            </a:r>
            <a:r>
              <a:rPr lang="nl-NL" dirty="0" smtClean="0"/>
              <a:t> met </a:t>
            </a:r>
            <a:r>
              <a:rPr lang="nl-NL" dirty="0" err="1" smtClean="0"/>
              <a:t>Trotski</a:t>
            </a:r>
            <a:r>
              <a:rPr lang="nl-NL" dirty="0" smtClean="0"/>
              <a:t> in een heftige strijd verwikkeld wat betreft het voorzitterschap bij de Bolsjewieken.</a:t>
            </a:r>
            <a:endParaRPr lang="nl-N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Activiteiten van politieke partijen</a:t>
            </a:r>
            <a:endParaRPr lang="nl-NL" dirty="0"/>
          </a:p>
        </p:txBody>
      </p:sp>
      <p:sp>
        <p:nvSpPr>
          <p:cNvPr id="3" name="Tijdelijke aanduiding voor inhoud 2"/>
          <p:cNvSpPr>
            <a:spLocks noGrp="1"/>
          </p:cNvSpPr>
          <p:nvPr>
            <p:ph idx="1"/>
          </p:nvPr>
        </p:nvSpPr>
        <p:spPr/>
        <p:txBody>
          <a:bodyPr/>
          <a:lstStyle/>
          <a:p>
            <a:pPr marL="0" indent="0">
              <a:buNone/>
            </a:pPr>
            <a:r>
              <a:rPr lang="nl-NL" dirty="0" smtClean="0"/>
              <a:t>In 1898 werd de Sociaal-Democratische-Arbeiders-partij opgericht. Zij wilden in de revolutie tsaar Nicolaas II af zetten.</a:t>
            </a:r>
          </a:p>
          <a:p>
            <a:pPr marL="0" indent="0">
              <a:buNone/>
            </a:pPr>
            <a:endParaRPr lang="nl-NL" dirty="0"/>
          </a:p>
          <a:p>
            <a:pPr marL="0" indent="0">
              <a:buNone/>
            </a:pPr>
            <a:r>
              <a:rPr lang="nl-NL" dirty="0" smtClean="0"/>
              <a:t>De partij viel in 1903 uiteen in twee groepen:</a:t>
            </a:r>
          </a:p>
          <a:p>
            <a:pPr marL="0" indent="0">
              <a:buNone/>
            </a:pPr>
            <a:r>
              <a:rPr lang="nl-NL" dirty="0" smtClean="0"/>
              <a:t>De Bolsjewieken </a:t>
            </a:r>
            <a:r>
              <a:rPr lang="nl-NL" dirty="0" smtClean="0">
                <a:sym typeface="Wingdings" panose="05000000000000000000" pitchFamily="2" charset="2"/>
              </a:rPr>
              <a:t> wilden een kleine goed </a:t>
            </a:r>
            <a:r>
              <a:rPr lang="nl-NL" dirty="0" err="1" smtClean="0">
                <a:sym typeface="Wingdings" panose="05000000000000000000" pitchFamily="2" charset="2"/>
              </a:rPr>
              <a:t>georgani</a:t>
            </a:r>
            <a:r>
              <a:rPr lang="nl-NL" dirty="0" smtClean="0">
                <a:sym typeface="Wingdings" panose="05000000000000000000" pitchFamily="2" charset="2"/>
              </a:rPr>
              <a:t>-</a:t>
            </a:r>
          </a:p>
          <a:p>
            <a:pPr marL="0" indent="0">
              <a:buNone/>
            </a:pPr>
            <a:r>
              <a:rPr lang="nl-NL" dirty="0" err="1">
                <a:sym typeface="Wingdings" panose="05000000000000000000" pitchFamily="2" charset="2"/>
              </a:rPr>
              <a:t>s</a:t>
            </a:r>
            <a:r>
              <a:rPr lang="nl-NL" dirty="0" err="1" smtClean="0">
                <a:sym typeface="Wingdings" panose="05000000000000000000" pitchFamily="2" charset="2"/>
              </a:rPr>
              <a:t>eerde</a:t>
            </a:r>
            <a:r>
              <a:rPr lang="nl-NL" dirty="0" smtClean="0">
                <a:sym typeface="Wingdings" panose="05000000000000000000" pitchFamily="2" charset="2"/>
              </a:rPr>
              <a:t> partij die de revolutie zou gaan leiden.</a:t>
            </a:r>
          </a:p>
          <a:p>
            <a:pPr marL="0" indent="0">
              <a:buNone/>
            </a:pPr>
            <a:r>
              <a:rPr lang="nl-NL" dirty="0" smtClean="0">
                <a:sym typeface="Wingdings" panose="05000000000000000000" pitchFamily="2" charset="2"/>
              </a:rPr>
              <a:t>De Mensjewieken  wilden een grote partij met zoveel</a:t>
            </a:r>
          </a:p>
          <a:p>
            <a:pPr marL="0" indent="0">
              <a:buNone/>
            </a:pPr>
            <a:r>
              <a:rPr lang="nl-NL" dirty="0">
                <a:sym typeface="Wingdings" panose="05000000000000000000" pitchFamily="2" charset="2"/>
              </a:rPr>
              <a:t>m</a:t>
            </a:r>
            <a:r>
              <a:rPr lang="nl-NL" dirty="0" smtClean="0">
                <a:sym typeface="Wingdings" panose="05000000000000000000" pitchFamily="2" charset="2"/>
              </a:rPr>
              <a:t>ogelijk leden. </a:t>
            </a:r>
            <a:endParaRPr lang="nl-NL" dirty="0" smtClean="0"/>
          </a:p>
          <a:p>
            <a:pPr marL="0" indent="0">
              <a:buNone/>
            </a:pPr>
            <a:endParaRPr lang="nl-NL" dirty="0"/>
          </a:p>
          <a:p>
            <a:pPr marL="0" indent="0">
              <a:buNone/>
            </a:pPr>
            <a:endParaRPr lang="nl-NL" dirty="0"/>
          </a:p>
        </p:txBody>
      </p:sp>
      <p:pic>
        <p:nvPicPr>
          <p:cNvPr id="4" name="Afbeelding 3"/>
          <p:cNvPicPr>
            <a:picLocks noChangeAspect="1"/>
          </p:cNvPicPr>
          <p:nvPr/>
        </p:nvPicPr>
        <p:blipFill>
          <a:blip r:embed="rId2"/>
          <a:stretch>
            <a:fillRect/>
          </a:stretch>
        </p:blipFill>
        <p:spPr>
          <a:xfrm>
            <a:off x="8077200" y="2698095"/>
            <a:ext cx="2353653" cy="3263019"/>
          </a:xfrm>
          <a:prstGeom prst="rect">
            <a:avLst/>
          </a:prstGeom>
        </p:spPr>
      </p:pic>
    </p:spTree>
    <p:extLst>
      <p:ext uri="{BB962C8B-B14F-4D97-AF65-F5344CB8AC3E}">
        <p14:creationId xmlns:p14="http://schemas.microsoft.com/office/powerpoint/2010/main" val="32133120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Schattingsvraag</a:t>
            </a:r>
            <a:endParaRPr lang="nl-NL" dirty="0"/>
          </a:p>
        </p:txBody>
      </p:sp>
      <p:sp>
        <p:nvSpPr>
          <p:cNvPr id="3" name="Tijdelijke aanduiding voor inhoud 2"/>
          <p:cNvSpPr>
            <a:spLocks noGrp="1"/>
          </p:cNvSpPr>
          <p:nvPr>
            <p:ph idx="1"/>
          </p:nvPr>
        </p:nvSpPr>
        <p:spPr/>
        <p:txBody>
          <a:bodyPr/>
          <a:lstStyle/>
          <a:p>
            <a:pPr>
              <a:buNone/>
            </a:pPr>
            <a:r>
              <a:rPr lang="nl-NL" dirty="0" smtClean="0"/>
              <a:t>Tijdens de bewindperiode van </a:t>
            </a:r>
            <a:r>
              <a:rPr lang="nl-NL" dirty="0" err="1" smtClean="0"/>
              <a:t>Stalin</a:t>
            </a:r>
            <a:r>
              <a:rPr lang="nl-NL" dirty="0" smtClean="0"/>
              <a:t> (1924 – 1953) vonden vele Russische burgers de dood, om hoeveel mensen gaat het?</a:t>
            </a:r>
            <a:endParaRPr lang="nl-N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r>
            <a:br>
              <a:rPr lang="nl-NL" dirty="0" smtClean="0"/>
            </a:br>
            <a:r>
              <a:rPr lang="nl-NL" dirty="0" smtClean="0"/>
              <a:t>Activiteiten van politieke partijen</a:t>
            </a:r>
            <a:endParaRPr lang="nl-NL" dirty="0"/>
          </a:p>
        </p:txBody>
      </p:sp>
      <p:sp>
        <p:nvSpPr>
          <p:cNvPr id="3" name="Tijdelijke aanduiding voor inhoud 2"/>
          <p:cNvSpPr>
            <a:spLocks noGrp="1"/>
          </p:cNvSpPr>
          <p:nvPr>
            <p:ph idx="1"/>
          </p:nvPr>
        </p:nvSpPr>
        <p:spPr/>
        <p:txBody>
          <a:bodyPr/>
          <a:lstStyle/>
          <a:p>
            <a:pPr marL="0" indent="0">
              <a:buNone/>
            </a:pPr>
            <a:r>
              <a:rPr lang="nl-NL" dirty="0" smtClean="0"/>
              <a:t>In 1901 ontstaan van de </a:t>
            </a:r>
            <a:r>
              <a:rPr lang="nl-NL" i="1" dirty="0" smtClean="0"/>
              <a:t>Socialisten-Revolutionairen </a:t>
            </a:r>
            <a:r>
              <a:rPr lang="nl-NL" i="1" dirty="0" smtClean="0">
                <a:sym typeface="Wingdings" panose="05000000000000000000" pitchFamily="2" charset="2"/>
              </a:rPr>
              <a:t> </a:t>
            </a:r>
            <a:r>
              <a:rPr lang="nl-NL" dirty="0" smtClean="0">
                <a:sym typeface="Wingdings" panose="05000000000000000000" pitchFamily="2" charset="2"/>
              </a:rPr>
              <a:t>De revolutie moest worden uitgevoerd door de boeren (3/4 van de bevolking) dus veruit de grootste partij. </a:t>
            </a:r>
          </a:p>
          <a:p>
            <a:pPr marL="0" indent="0">
              <a:buNone/>
            </a:pPr>
            <a:endParaRPr lang="nl-NL" dirty="0">
              <a:sym typeface="Wingdings" panose="05000000000000000000" pitchFamily="2" charset="2"/>
            </a:endParaRPr>
          </a:p>
          <a:p>
            <a:pPr marL="0" indent="0">
              <a:buNone/>
            </a:pPr>
            <a:r>
              <a:rPr lang="nl-NL" dirty="0" smtClean="0">
                <a:sym typeface="Wingdings" panose="05000000000000000000" pitchFamily="2" charset="2"/>
              </a:rPr>
              <a:t>De liberale burgers richtten in 1905 de </a:t>
            </a:r>
            <a:r>
              <a:rPr lang="nl-NL" i="1" dirty="0" smtClean="0">
                <a:sym typeface="Wingdings" panose="05000000000000000000" pitchFamily="2" charset="2"/>
              </a:rPr>
              <a:t>Constitutionele Democraten </a:t>
            </a:r>
            <a:r>
              <a:rPr lang="nl-NL" dirty="0" smtClean="0">
                <a:sym typeface="Wingdings" panose="05000000000000000000" pitchFamily="2" charset="2"/>
              </a:rPr>
              <a:t>(Kadetten) op.  Ideaal was een democratische staat met een grondwet, parlement en algemeen kiesrecht. </a:t>
            </a:r>
            <a:endParaRPr lang="nl-NL" dirty="0"/>
          </a:p>
        </p:txBody>
      </p:sp>
    </p:spTree>
    <p:extLst>
      <p:ext uri="{BB962C8B-B14F-4D97-AF65-F5344CB8AC3E}">
        <p14:creationId xmlns:p14="http://schemas.microsoft.com/office/powerpoint/2010/main" val="40980676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Slecht bestuur van de tsaar.</a:t>
            </a:r>
            <a:endParaRPr lang="nl-NL" dirty="0"/>
          </a:p>
        </p:txBody>
      </p:sp>
      <p:sp>
        <p:nvSpPr>
          <p:cNvPr id="3" name="Tijdelijke aanduiding voor inhoud 2"/>
          <p:cNvSpPr>
            <a:spLocks noGrp="1"/>
          </p:cNvSpPr>
          <p:nvPr>
            <p:ph idx="1"/>
          </p:nvPr>
        </p:nvSpPr>
        <p:spPr/>
        <p:txBody>
          <a:bodyPr/>
          <a:lstStyle/>
          <a:p>
            <a:pPr>
              <a:buFontTx/>
              <a:buChar char="-"/>
            </a:pPr>
            <a:r>
              <a:rPr lang="nl-NL" dirty="0" smtClean="0"/>
              <a:t>De verloren oorlog in 1904 met Japan leidt tot demonstraties in Rusland.</a:t>
            </a:r>
          </a:p>
          <a:p>
            <a:pPr>
              <a:buFontTx/>
              <a:buChar char="-"/>
            </a:pPr>
            <a:r>
              <a:rPr lang="nl-NL" dirty="0" smtClean="0"/>
              <a:t>Bloedige zondag leidt tot revolutie van 1905 en Oktobermanifest.</a:t>
            </a:r>
          </a:p>
          <a:p>
            <a:pPr marL="0" indent="0">
              <a:buNone/>
            </a:pPr>
            <a:r>
              <a:rPr lang="nl-NL" dirty="0" smtClean="0"/>
              <a:t>Bloedige zondag: Protestanten trokken naar het paleis van de tsaar om hem een verzoekschrift aan te bieden </a:t>
            </a:r>
            <a:r>
              <a:rPr lang="nl-NL" dirty="0" smtClean="0">
                <a:sym typeface="Wingdings" panose="05000000000000000000" pitchFamily="2" charset="2"/>
              </a:rPr>
              <a:t> bloedige opstanden in heel Rusland.</a:t>
            </a:r>
          </a:p>
          <a:p>
            <a:pPr marL="0" indent="0">
              <a:buNone/>
            </a:pPr>
            <a:endParaRPr lang="nl-NL" dirty="0">
              <a:sym typeface="Wingdings" panose="05000000000000000000" pitchFamily="2" charset="2"/>
            </a:endParaRPr>
          </a:p>
          <a:p>
            <a:pPr marL="0" indent="0">
              <a:buNone/>
            </a:pPr>
            <a:r>
              <a:rPr lang="nl-NL" dirty="0" smtClean="0">
                <a:sym typeface="Wingdings" panose="05000000000000000000" pitchFamily="2" charset="2"/>
              </a:rPr>
              <a:t>Oktobermanifest: De tsaar beloofde de burgers meer vrijheid, een grondwet en een parlement  In werkelijkheid kwam hier weinig van terecht.</a:t>
            </a:r>
            <a:endParaRPr lang="nl-NL" dirty="0" smtClean="0"/>
          </a:p>
          <a:p>
            <a:pPr marL="0" indent="0">
              <a:buNone/>
            </a:pPr>
            <a:endParaRPr lang="nl-NL" dirty="0"/>
          </a:p>
        </p:txBody>
      </p:sp>
    </p:spTree>
    <p:extLst>
      <p:ext uri="{BB962C8B-B14F-4D97-AF65-F5344CB8AC3E}">
        <p14:creationId xmlns:p14="http://schemas.microsoft.com/office/powerpoint/2010/main" val="31593712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600" dirty="0" smtClean="0"/>
              <a:t>Groeiende teleurstelling en aanhoudend verzet tegen de tsaar</a:t>
            </a:r>
            <a:endParaRPr lang="nl-NL" dirty="0"/>
          </a:p>
        </p:txBody>
      </p:sp>
      <p:sp>
        <p:nvSpPr>
          <p:cNvPr id="3" name="Tijdelijke aanduiding voor inhoud 2"/>
          <p:cNvSpPr>
            <a:spLocks noGrp="1"/>
          </p:cNvSpPr>
          <p:nvPr>
            <p:ph idx="1"/>
          </p:nvPr>
        </p:nvSpPr>
        <p:spPr/>
        <p:txBody>
          <a:bodyPr/>
          <a:lstStyle/>
          <a:p>
            <a:pPr marL="0" indent="0">
              <a:buNone/>
            </a:pPr>
            <a:r>
              <a:rPr lang="nl-NL" dirty="0" smtClean="0"/>
              <a:t>De Bolsjewieken, Mensjewieken en Socialisten-Revolutionairen gingen na de beloftes van de tsaar van het Oktobermanifest door met verzet en met name de Soc.-</a:t>
            </a:r>
            <a:r>
              <a:rPr lang="nl-NL" dirty="0" err="1" smtClean="0"/>
              <a:t>Rev</a:t>
            </a:r>
            <a:r>
              <a:rPr lang="nl-NL" dirty="0" smtClean="0"/>
              <a:t>. met aanslagen plegen. </a:t>
            </a:r>
          </a:p>
          <a:p>
            <a:pPr marL="0" indent="0">
              <a:buNone/>
            </a:pPr>
            <a:endParaRPr lang="nl-NL" dirty="0"/>
          </a:p>
          <a:p>
            <a:pPr marL="0" indent="0">
              <a:buNone/>
            </a:pPr>
            <a:r>
              <a:rPr lang="nl-NL" dirty="0" smtClean="0"/>
              <a:t>Bij de aanslagen kwamen ook vaak burgers om het leven </a:t>
            </a:r>
            <a:r>
              <a:rPr lang="nl-NL" dirty="0" smtClean="0">
                <a:sym typeface="Wingdings" panose="05000000000000000000" pitchFamily="2" charset="2"/>
              </a:rPr>
              <a:t> aanslag in 1906: 1400 doden.</a:t>
            </a:r>
          </a:p>
          <a:p>
            <a:pPr marL="0" indent="0">
              <a:buNone/>
            </a:pPr>
            <a:r>
              <a:rPr lang="nl-NL" dirty="0" smtClean="0">
                <a:sym typeface="Wingdings" panose="05000000000000000000" pitchFamily="2" charset="2"/>
              </a:rPr>
              <a:t>1907: 3000 doden.</a:t>
            </a:r>
          </a:p>
          <a:p>
            <a:pPr marL="0" indent="0">
              <a:buNone/>
            </a:pPr>
            <a:endParaRPr lang="nl-NL" dirty="0">
              <a:sym typeface="Wingdings" panose="05000000000000000000" pitchFamily="2" charset="2"/>
            </a:endParaRPr>
          </a:p>
          <a:p>
            <a:pPr marL="0" indent="0">
              <a:buNone/>
            </a:pPr>
            <a:r>
              <a:rPr lang="nl-NL" dirty="0" smtClean="0">
                <a:sym typeface="Wingdings" panose="05000000000000000000" pitchFamily="2" charset="2"/>
              </a:rPr>
              <a:t>De tsaar gaf de minister </a:t>
            </a:r>
            <a:r>
              <a:rPr lang="nl-NL" dirty="0" err="1" smtClean="0">
                <a:sym typeface="Wingdings" panose="05000000000000000000" pitchFamily="2" charset="2"/>
              </a:rPr>
              <a:t>Stolypin</a:t>
            </a:r>
            <a:r>
              <a:rPr lang="nl-NL" dirty="0" smtClean="0">
                <a:sym typeface="Wingdings" panose="05000000000000000000" pitchFamily="2" charset="2"/>
              </a:rPr>
              <a:t> opdracht het verzet te breken  ruim duizend revolutionairen opgehangen, daarnaast veel mensen naar Siberië verbannen. </a:t>
            </a:r>
          </a:p>
          <a:p>
            <a:pPr marL="0" indent="0">
              <a:buNone/>
            </a:pPr>
            <a:endParaRPr lang="nl-NL" dirty="0" smtClean="0">
              <a:sym typeface="Wingdings" panose="05000000000000000000" pitchFamily="2" charset="2"/>
            </a:endParaRPr>
          </a:p>
        </p:txBody>
      </p:sp>
    </p:spTree>
    <p:extLst>
      <p:ext uri="{BB962C8B-B14F-4D97-AF65-F5344CB8AC3E}">
        <p14:creationId xmlns:p14="http://schemas.microsoft.com/office/powerpoint/2010/main" val="378280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600" dirty="0" smtClean="0"/>
              <a:t>Blunders van de tsaar </a:t>
            </a:r>
            <a:r>
              <a:rPr lang="nl-NL" sz="3600" dirty="0" smtClean="0">
                <a:sym typeface="Wingdings" panose="05000000000000000000" pitchFamily="2" charset="2"/>
              </a:rPr>
              <a:t> in hoeverre is het ontstaan van de Revolutie zijn schuld?</a:t>
            </a:r>
            <a:endParaRPr lang="nl-NL" sz="3600" dirty="0"/>
          </a:p>
        </p:txBody>
      </p:sp>
      <p:sp>
        <p:nvSpPr>
          <p:cNvPr id="3" name="Tijdelijke aanduiding voor inhoud 2"/>
          <p:cNvSpPr>
            <a:spLocks noGrp="1"/>
          </p:cNvSpPr>
          <p:nvPr>
            <p:ph idx="1"/>
          </p:nvPr>
        </p:nvSpPr>
        <p:spPr>
          <a:xfrm>
            <a:off x="1103312" y="2520176"/>
            <a:ext cx="8946541" cy="3728223"/>
          </a:xfrm>
        </p:spPr>
        <p:txBody>
          <a:bodyPr/>
          <a:lstStyle/>
          <a:p>
            <a:pPr>
              <a:buFont typeface="Wingdings" panose="05000000000000000000" pitchFamily="2" charset="2"/>
              <a:buChar char="à"/>
            </a:pPr>
            <a:r>
              <a:rPr lang="nl-NL" dirty="0" smtClean="0"/>
              <a:t>De aanstelling van </a:t>
            </a:r>
            <a:r>
              <a:rPr lang="nl-NL" dirty="0" err="1" smtClean="0"/>
              <a:t>Stolypin</a:t>
            </a:r>
            <a:r>
              <a:rPr lang="nl-NL" dirty="0" smtClean="0"/>
              <a:t> zorgde voor nog meer tegenstand voor de Tsaar. </a:t>
            </a:r>
          </a:p>
          <a:p>
            <a:pPr>
              <a:buFont typeface="Wingdings" panose="05000000000000000000" pitchFamily="2" charset="2"/>
              <a:buChar char="à"/>
            </a:pPr>
            <a:r>
              <a:rPr lang="nl-NL" dirty="0" smtClean="0"/>
              <a:t>Tijdens zijn kroning in 1894 liet hij de festiviteiten gewoon doorgaan terwijl er ruim 1000 mensen waren doodgedrukt tijdens de feesten in Moskou.</a:t>
            </a:r>
          </a:p>
          <a:p>
            <a:pPr>
              <a:buFont typeface="Wingdings" panose="05000000000000000000" pitchFamily="2" charset="2"/>
              <a:buChar char="à"/>
            </a:pPr>
            <a:r>
              <a:rPr lang="nl-NL" dirty="0" smtClean="0"/>
              <a:t>Ondanks adviezen vanuit de regering (met name de kadetten) hield hij vast aan zijn autocratische bewind.</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110960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6.3 : 1</a:t>
            </a:r>
            <a:r>
              <a:rPr lang="nl-NL" baseline="30000" dirty="0" smtClean="0"/>
              <a:t>e</a:t>
            </a:r>
            <a:r>
              <a:rPr lang="nl-NL" dirty="0" smtClean="0"/>
              <a:t> Wereldoorlog leidt tot de Februari revolutie van 1917.</a:t>
            </a:r>
            <a:endParaRPr lang="nl-NL" dirty="0"/>
          </a:p>
        </p:txBody>
      </p:sp>
      <p:sp>
        <p:nvSpPr>
          <p:cNvPr id="3" name="Tijdelijke aanduiding voor inhoud 2"/>
          <p:cNvSpPr>
            <a:spLocks noGrp="1"/>
          </p:cNvSpPr>
          <p:nvPr>
            <p:ph sz="half" idx="1"/>
          </p:nvPr>
        </p:nvSpPr>
        <p:spPr/>
        <p:txBody>
          <a:bodyPr>
            <a:normAutofit/>
          </a:bodyPr>
          <a:lstStyle/>
          <a:p>
            <a:pPr>
              <a:buNone/>
            </a:pPr>
            <a:r>
              <a:rPr lang="nl-NL" dirty="0" smtClean="0"/>
              <a:t>Augustus 1914 </a:t>
            </a:r>
            <a:r>
              <a:rPr lang="nl-NL" dirty="0" smtClean="0">
                <a:sym typeface="Wingdings"/>
              </a:rPr>
              <a:t> start van de 1</a:t>
            </a:r>
            <a:r>
              <a:rPr lang="nl-NL" baseline="30000" dirty="0" smtClean="0">
                <a:sym typeface="Wingdings"/>
              </a:rPr>
              <a:t>e</a:t>
            </a:r>
            <a:r>
              <a:rPr lang="nl-NL" dirty="0" smtClean="0">
                <a:sym typeface="Wingdings"/>
              </a:rPr>
              <a:t> Wereldoorlog. Het Duitse keizerrijk wist samen met het </a:t>
            </a:r>
            <a:r>
              <a:rPr lang="nl-NL" dirty="0" err="1" smtClean="0">
                <a:sym typeface="Wingdings"/>
              </a:rPr>
              <a:t>Habsburgse</a:t>
            </a:r>
            <a:r>
              <a:rPr lang="nl-NL" dirty="0" smtClean="0">
                <a:sym typeface="Wingdings"/>
              </a:rPr>
              <a:t> rijk (</a:t>
            </a:r>
            <a:r>
              <a:rPr lang="nl-NL" dirty="0" err="1" smtClean="0">
                <a:sym typeface="Wingdings"/>
              </a:rPr>
              <a:t>Oostenrijk-Hongarije</a:t>
            </a:r>
            <a:r>
              <a:rPr lang="nl-NL" dirty="0" smtClean="0">
                <a:sym typeface="Wingdings"/>
              </a:rPr>
              <a:t>) grote delen van Rusland te veroveren.  </a:t>
            </a:r>
          </a:p>
          <a:p>
            <a:pPr>
              <a:buNone/>
            </a:pPr>
            <a:endParaRPr lang="nl-NL" dirty="0" smtClean="0">
              <a:sym typeface="Wingdings"/>
            </a:endParaRPr>
          </a:p>
          <a:p>
            <a:pPr>
              <a:buNone/>
            </a:pPr>
            <a:r>
              <a:rPr lang="nl-NL" dirty="0" smtClean="0">
                <a:sym typeface="Wingdings"/>
              </a:rPr>
              <a:t>In 1915 wist het Russische leger de Duitsers en Oostenrijkers een halt toe te roepen.</a:t>
            </a:r>
          </a:p>
          <a:p>
            <a:pPr>
              <a:buNone/>
            </a:pPr>
            <a:endParaRPr lang="nl-NL" dirty="0" smtClean="0">
              <a:sym typeface="Wingdings"/>
            </a:endParaRPr>
          </a:p>
          <a:p>
            <a:pPr>
              <a:buNone/>
            </a:pPr>
            <a:endParaRPr lang="nl-NL" dirty="0"/>
          </a:p>
        </p:txBody>
      </p:sp>
      <p:sp>
        <p:nvSpPr>
          <p:cNvPr id="27" name="Tijdelijke aanduiding voor inhoud 26"/>
          <p:cNvSpPr>
            <a:spLocks noGrp="1"/>
          </p:cNvSpPr>
          <p:nvPr>
            <p:ph sz="half" idx="2"/>
          </p:nvPr>
        </p:nvSpPr>
        <p:spPr/>
        <p:txBody>
          <a:bodyPr>
            <a:normAutofit/>
          </a:bodyPr>
          <a:lstStyle/>
          <a:p>
            <a:endParaRPr lang="nl-NL"/>
          </a:p>
        </p:txBody>
      </p:sp>
      <p:pic>
        <p:nvPicPr>
          <p:cNvPr id="4" name="Afbeelding 3"/>
          <p:cNvPicPr>
            <a:picLocks noChangeAspect="1"/>
          </p:cNvPicPr>
          <p:nvPr/>
        </p:nvPicPr>
        <p:blipFill>
          <a:blip r:embed="rId2"/>
          <a:stretch>
            <a:fillRect/>
          </a:stretch>
        </p:blipFill>
        <p:spPr>
          <a:xfrm>
            <a:off x="5547703" y="1894628"/>
            <a:ext cx="5840425" cy="45230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Grote tekorten door de oorlog</a:t>
            </a:r>
            <a:endParaRPr lang="nl-NL" dirty="0"/>
          </a:p>
        </p:txBody>
      </p:sp>
      <p:sp>
        <p:nvSpPr>
          <p:cNvPr id="6" name="Tijdelijke aanduiding voor inhoud 5"/>
          <p:cNvSpPr>
            <a:spLocks noGrp="1"/>
          </p:cNvSpPr>
          <p:nvPr>
            <p:ph idx="1"/>
          </p:nvPr>
        </p:nvSpPr>
        <p:spPr/>
        <p:txBody>
          <a:bodyPr/>
          <a:lstStyle/>
          <a:p>
            <a:pPr>
              <a:buNone/>
            </a:pPr>
            <a:r>
              <a:rPr lang="nl-NL" dirty="0" smtClean="0"/>
              <a:t>Rusland had tijdens de 1</a:t>
            </a:r>
            <a:r>
              <a:rPr lang="nl-NL" baseline="30000" dirty="0" smtClean="0"/>
              <a:t>e</a:t>
            </a:r>
            <a:r>
              <a:rPr lang="nl-NL" dirty="0" smtClean="0"/>
              <a:t> W.O. 16 miljoen soldaten in dienst, dit waren voornamelijk boeren. Hierdoor daalde de landbouwproductie en daarmee was er een groot tekort aan voedsel.</a:t>
            </a:r>
          </a:p>
          <a:p>
            <a:pPr>
              <a:buNone/>
            </a:pPr>
            <a:endParaRPr lang="nl-NL" dirty="0" smtClean="0"/>
          </a:p>
          <a:p>
            <a:pPr>
              <a:buNone/>
            </a:pPr>
            <a:r>
              <a:rPr lang="nl-NL" dirty="0" smtClean="0"/>
              <a:t>Daarnaast waren er uit de frontgebieden miljoenen mensen gevlucht, deze mensen hadden dringend onderdak en voedsel nodig.</a:t>
            </a:r>
            <a:endParaRPr lang="nl-NL"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475</TotalTime>
  <Words>1505</Words>
  <Application>Microsoft Macintosh PowerPoint</Application>
  <PresentationFormat>Aangepast</PresentationFormat>
  <Paragraphs>110</Paragraphs>
  <Slides>30</Slides>
  <Notes>0</Notes>
  <HiddenSlides>0</HiddenSlides>
  <MMClips>0</MMClips>
  <ScaleCrop>false</ScaleCrop>
  <HeadingPairs>
    <vt:vector size="4" baseType="variant">
      <vt:variant>
        <vt:lpstr>Thema</vt:lpstr>
      </vt:variant>
      <vt:variant>
        <vt:i4>1</vt:i4>
      </vt:variant>
      <vt:variant>
        <vt:lpstr>Diatitels</vt:lpstr>
      </vt:variant>
      <vt:variant>
        <vt:i4>30</vt:i4>
      </vt:variant>
    </vt:vector>
  </HeadingPairs>
  <TitlesOfParts>
    <vt:vector size="31" baseType="lpstr">
      <vt:lpstr>Ion</vt:lpstr>
      <vt:lpstr>Paragraaf 6.2</vt:lpstr>
      <vt:lpstr>Diepe kloof tussen de bovenlaag en de rest v/d bevolking</vt:lpstr>
      <vt:lpstr>Activiteiten van politieke partijen</vt:lpstr>
      <vt:lpstr> Activiteiten van politieke partijen</vt:lpstr>
      <vt:lpstr>Slecht bestuur van de tsaar.</vt:lpstr>
      <vt:lpstr>Groeiende teleurstelling en aanhoudend verzet tegen de tsaar</vt:lpstr>
      <vt:lpstr>Blunders van de tsaar  in hoeverre is het ontstaan van de Revolutie zijn schuld?</vt:lpstr>
      <vt:lpstr>6.3 : 1e Wereldoorlog leidt tot de Februari revolutie van 1917.</vt:lpstr>
      <vt:lpstr>Grote tekorten door de oorlog</vt:lpstr>
      <vt:lpstr>Verder verloop 1e W.O. in Rusland</vt:lpstr>
      <vt:lpstr>Belangrijke personen rondom de revolutie</vt:lpstr>
      <vt:lpstr>6.4 : De Oktoberrevolutie van 1917</vt:lpstr>
      <vt:lpstr>Lenin komt aan in Petrograd.</vt:lpstr>
      <vt:lpstr>Bestorming van het winterpaleis. </vt:lpstr>
      <vt:lpstr>Bolsjewieken vormen nieuwe regering</vt:lpstr>
      <vt:lpstr>De Vrede van Brest - Litovsk</vt:lpstr>
      <vt:lpstr>De vrede van Brest - Litovsk</vt:lpstr>
      <vt:lpstr>Sovjet Unie in de beginjaren onder Lenin.</vt:lpstr>
      <vt:lpstr>De nieuwe economische politiek (NEP)</vt:lpstr>
      <vt:lpstr>Dood van Lenin (1924) komst van het Stalinisme</vt:lpstr>
      <vt:lpstr>Waar of niet waar?</vt:lpstr>
      <vt:lpstr>Waar of niet waar?</vt:lpstr>
      <vt:lpstr>Waar of niet waar?</vt:lpstr>
      <vt:lpstr>Waar of niet waar?</vt:lpstr>
      <vt:lpstr>Waar of niet waar?</vt:lpstr>
      <vt:lpstr>Waar of niet waar?</vt:lpstr>
      <vt:lpstr>Waar of niet waar?</vt:lpstr>
      <vt:lpstr>Waar of niet waar?</vt:lpstr>
      <vt:lpstr>Waar of niet waar?</vt:lpstr>
      <vt:lpstr>Schattingsvraag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Paragraaf 6.2</dc:title>
  <dc:creator>Eeuwen, J. van</dc:creator>
  <cp:lastModifiedBy>Bernadette Kooijman</cp:lastModifiedBy>
  <cp:revision>14</cp:revision>
  <dcterms:created xsi:type="dcterms:W3CDTF">2016-06-22T14:21:15Z</dcterms:created>
  <dcterms:modified xsi:type="dcterms:W3CDTF">2016-06-24T16:32:11Z</dcterms:modified>
</cp:coreProperties>
</file>