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3"/>
  </p:notesMasterIdLst>
  <p:handoutMasterIdLst>
    <p:handoutMasterId r:id="rId104"/>
  </p:handoutMasterIdLst>
  <p:sldIdLst>
    <p:sldId id="256" r:id="rId2"/>
    <p:sldId id="257" r:id="rId3"/>
    <p:sldId id="270" r:id="rId4"/>
    <p:sldId id="272" r:id="rId5"/>
    <p:sldId id="271" r:id="rId6"/>
    <p:sldId id="258" r:id="rId7"/>
    <p:sldId id="273" r:id="rId8"/>
    <p:sldId id="274" r:id="rId9"/>
    <p:sldId id="275" r:id="rId10"/>
    <p:sldId id="259" r:id="rId11"/>
    <p:sldId id="276" r:id="rId12"/>
    <p:sldId id="277" r:id="rId13"/>
    <p:sldId id="26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78" r:id="rId32"/>
    <p:sldId id="279" r:id="rId33"/>
    <p:sldId id="280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26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268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262" r:id="rId73"/>
    <p:sldId id="334" r:id="rId74"/>
    <p:sldId id="335" r:id="rId75"/>
    <p:sldId id="263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44" r:id="rId85"/>
    <p:sldId id="345" r:id="rId86"/>
    <p:sldId id="346" r:id="rId87"/>
    <p:sldId id="264" r:id="rId88"/>
    <p:sldId id="347" r:id="rId89"/>
    <p:sldId id="348" r:id="rId90"/>
    <p:sldId id="349" r:id="rId91"/>
    <p:sldId id="350" r:id="rId92"/>
    <p:sldId id="351" r:id="rId93"/>
    <p:sldId id="352" r:id="rId94"/>
    <p:sldId id="265" r:id="rId95"/>
    <p:sldId id="353" r:id="rId96"/>
    <p:sldId id="354" r:id="rId97"/>
    <p:sldId id="266" r:id="rId98"/>
    <p:sldId id="355" r:id="rId99"/>
    <p:sldId id="356" r:id="rId100"/>
    <p:sldId id="269" r:id="rId101"/>
    <p:sldId id="357" r:id="rId102"/>
  </p:sldIdLst>
  <p:sldSz cx="9144000" cy="6858000" type="screen4x3"/>
  <p:notesSz cx="6807200" cy="99393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5" autoAdjust="0"/>
    <p:restoredTop sz="94660"/>
  </p:normalViewPr>
  <p:slideViewPr>
    <p:cSldViewPr>
      <p:cViewPr varScale="1">
        <p:scale>
          <a:sx n="49" d="100"/>
          <a:sy n="49" d="100"/>
        </p:scale>
        <p:origin x="-12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D04CC-6143-4DA3-B696-33928791AB28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E2B2-4188-455C-8F4E-7C5D532CFF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630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81017-B5D3-4722-8A7D-933C6DBC2A98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0CAE-0900-499D-ADF5-6F4712B6D8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96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828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87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1465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94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456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97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229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100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1134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4205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617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626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58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8612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61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469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72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142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0CAE-0900-499D-ADF5-6F4712B6D81C}" type="slidenum">
              <a:rPr lang="nl-NL" smtClean="0"/>
              <a:t>75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73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lijkbenige driehoe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ige driehoe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elijkbenige driehoe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ige driehoe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8E8C732-B269-4DDD-B98F-8A113EEA37FB}" type="datetimeFigureOut">
              <a:rPr lang="nl-NL" smtClean="0"/>
              <a:t>11-3-2015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0CB2EB-65B5-46C5-9604-CAFFE482DE7C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Grammatica Taalkundig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Taalkundig ontleden is het benoemen van losse woordjes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69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Bijvoegelijk naamwoord </a:t>
            </a:r>
            <a:r>
              <a:rPr lang="nl-NL" dirty="0" err="1" smtClean="0"/>
              <a:t>bvnw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Zegt altijd iets </a:t>
            </a:r>
            <a:r>
              <a:rPr lang="nl-NL" dirty="0" smtClean="0"/>
              <a:t>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389972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Wederkerend voornaamwoord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 je zich </a:t>
            </a:r>
            <a:r>
              <a:rPr lang="nl-NL" dirty="0" err="1" smtClean="0"/>
              <a:t>enz</a:t>
            </a:r>
            <a:r>
              <a:rPr lang="nl-NL" dirty="0" smtClean="0"/>
              <a:t> slaat terug op het onderwerp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659390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xx-A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Dit was de diapresentatie over grammatica alstublieft een hoog cijfer en laat ook een bericht achter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678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Bijvoegelijk 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Zegt altijd iets over het </a:t>
            </a:r>
            <a:r>
              <a:rPr lang="nl-NL" dirty="0"/>
              <a:t>zelfstandige naamwoord</a:t>
            </a:r>
          </a:p>
          <a:p>
            <a:r>
              <a:rPr lang="nl-NL" dirty="0"/>
              <a:t>Is </a:t>
            </a:r>
            <a:r>
              <a:rPr lang="nl-NL" dirty="0" smtClean="0"/>
              <a:t>een?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447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Bijvoegelijk 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Zegt altijd iets over het </a:t>
            </a:r>
            <a:r>
              <a:rPr lang="nl-NL" dirty="0" err="1" smtClean="0"/>
              <a:t>zelfstandignaam</a:t>
            </a:r>
            <a:r>
              <a:rPr lang="nl-NL" dirty="0" smtClean="0"/>
              <a:t> woord</a:t>
            </a:r>
          </a:p>
          <a:p>
            <a:r>
              <a:rPr lang="nl-NL" dirty="0" smtClean="0"/>
              <a:t>Het is een eigenschap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24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60032" y="3212976"/>
            <a:ext cx="4546848" cy="1405878"/>
          </a:xfrm>
        </p:spPr>
        <p:txBody>
          <a:bodyPr/>
          <a:lstStyle/>
          <a:p>
            <a:r>
              <a:rPr lang="nl-NL" dirty="0" smtClean="0"/>
              <a:t>werkwoorden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nl-NL" sz="2400" dirty="0" smtClean="0"/>
              <a:t>Zelfstandig werkwoord </a:t>
            </a:r>
            <a:r>
              <a:rPr lang="nl-NL" sz="2400" dirty="0" err="1" smtClean="0"/>
              <a:t>zww</a:t>
            </a:r>
            <a:endParaRPr lang="nl-NL" sz="2400" dirty="0" smtClean="0"/>
          </a:p>
          <a:p>
            <a:r>
              <a:rPr lang="nl-NL" sz="2400" dirty="0" smtClean="0"/>
              <a:t>Kan dit alleen in de </a:t>
            </a:r>
            <a:r>
              <a:rPr lang="nl-NL" sz="2400" dirty="0" smtClean="0"/>
              <a:t>zin staan</a:t>
            </a:r>
            <a:endParaRPr lang="nl-NL" sz="2400" dirty="0" smtClean="0"/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44687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Ja dat kan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1115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er meerdere werkwoorden in de zin staan waar staat het zelfstandig werkwoord dan?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032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achterin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1255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 dit het belangrijkste werkwoord?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6207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Ja het is het belangrijkste werkwoord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4735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 we hebben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Zelfstandig werkwoord</a:t>
            </a:r>
          </a:p>
          <a:p>
            <a:r>
              <a:rPr lang="nl-NL" sz="2800" dirty="0" smtClean="0"/>
              <a:t>Heeft </a:t>
            </a:r>
            <a:r>
              <a:rPr lang="nl-NL" sz="2800" dirty="0"/>
              <a:t>een eigen betekenis en kan alleen in de zin staan. Als er meerdere werkwoorden in de zin staan. Dan is het </a:t>
            </a:r>
            <a:r>
              <a:rPr lang="nl-NL" sz="2800" dirty="0" err="1"/>
              <a:t>zww</a:t>
            </a:r>
            <a:r>
              <a:rPr lang="nl-NL" sz="2800" dirty="0"/>
              <a:t> het belangrijkste werkwoord of het voltooid deel woord. </a:t>
            </a:r>
            <a:r>
              <a:rPr lang="nl-NL" sz="2800" dirty="0" err="1"/>
              <a:t>Zww</a:t>
            </a:r>
            <a:r>
              <a:rPr lang="nl-NL" sz="2800" dirty="0"/>
              <a:t> staat meestal achter in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697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Lidwoord Lw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Bepaald?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93541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Koppel werkwoord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doet een koppel werkwoord?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614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koppel werkwoord koppelt een eigenschap aan een mens dier of 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9887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de negen werkwoorden die als ze echt koppelen koppel werkwoorden zijn?</a:t>
            </a:r>
          </a:p>
        </p:txBody>
      </p:sp>
    </p:spTree>
    <p:extLst>
      <p:ext uri="{BB962C8B-B14F-4D97-AF65-F5344CB8AC3E}">
        <p14:creationId xmlns:p14="http://schemas.microsoft.com/office/powerpoint/2010/main" val="1441663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nl-NL" sz="2800" dirty="0"/>
              <a:t>Zijn               blijken       dunken</a:t>
            </a:r>
          </a:p>
          <a:p>
            <a:pPr>
              <a:buBlip>
                <a:blip r:embed="rId2"/>
              </a:buBlip>
            </a:pPr>
            <a:r>
              <a:rPr lang="nl-NL" sz="2800" dirty="0"/>
              <a:t>Worden      lijken          heten</a:t>
            </a:r>
          </a:p>
          <a:p>
            <a:pPr>
              <a:buBlip>
                <a:blip r:embed="rId2"/>
              </a:buBlip>
            </a:pPr>
            <a:r>
              <a:rPr lang="nl-NL" sz="2800" dirty="0"/>
              <a:t>Blijven         schijnen    voorkomen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818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 we hebben nu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Koppel werkwoord </a:t>
            </a:r>
            <a:r>
              <a:rPr lang="nl-NL" sz="3200" dirty="0" err="1"/>
              <a:t>kww</a:t>
            </a:r>
            <a:endParaRPr lang="nl-NL" sz="3200" dirty="0"/>
          </a:p>
          <a:p>
            <a:r>
              <a:rPr lang="nl-NL" sz="3200" dirty="0"/>
              <a:t>En </a:t>
            </a:r>
            <a:r>
              <a:rPr lang="nl-NL" sz="3200" dirty="0" err="1"/>
              <a:t>kww</a:t>
            </a:r>
            <a:r>
              <a:rPr lang="nl-NL" sz="3200" dirty="0"/>
              <a:t> koppelt een eigenschap aan een mens/dier/ding. Er zijn 9 </a:t>
            </a:r>
            <a:r>
              <a:rPr lang="nl-NL" sz="3200" dirty="0" err="1"/>
              <a:t>kww’s</a:t>
            </a:r>
            <a:r>
              <a:rPr lang="nl-NL" sz="3200" dirty="0"/>
              <a:t> die alleen </a:t>
            </a:r>
            <a:r>
              <a:rPr lang="nl-NL" sz="3200" dirty="0" err="1"/>
              <a:t>kww</a:t>
            </a:r>
            <a:r>
              <a:rPr lang="nl-NL" sz="3200" dirty="0"/>
              <a:t> zijn als het ook echt koppelt</a:t>
            </a:r>
          </a:p>
          <a:p>
            <a:pPr>
              <a:buBlip>
                <a:blip r:embed="rId2"/>
              </a:buBlip>
            </a:pPr>
            <a:r>
              <a:rPr lang="nl-NL" sz="3200" dirty="0"/>
              <a:t>Zijn               blijken       dunken</a:t>
            </a:r>
          </a:p>
          <a:p>
            <a:pPr>
              <a:buBlip>
                <a:blip r:embed="rId2"/>
              </a:buBlip>
            </a:pPr>
            <a:r>
              <a:rPr lang="nl-NL" sz="3200" dirty="0"/>
              <a:t>Worden      lijken          heten</a:t>
            </a:r>
          </a:p>
          <a:p>
            <a:pPr>
              <a:buBlip>
                <a:blip r:embed="rId2"/>
              </a:buBlip>
            </a:pPr>
            <a:r>
              <a:rPr lang="nl-NL" sz="3200" dirty="0"/>
              <a:t>Blijven         schijnen    voorkomen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7406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hulpwerkwoord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949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doet een hulpwerkwoord?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842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Helpt het </a:t>
            </a:r>
            <a:r>
              <a:rPr lang="nl-NL" sz="2800" dirty="0" err="1"/>
              <a:t>zww</a:t>
            </a:r>
            <a:r>
              <a:rPr lang="nl-NL" sz="2800" dirty="0"/>
              <a:t> om in de zin te kunnen staan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425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kan een hulpwerkwoord ook bij staan?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8512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een koppelwerkwoord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813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lidwoord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Bepaald:De</a:t>
            </a:r>
            <a:r>
              <a:rPr lang="nl-NL" dirty="0" smtClean="0"/>
              <a:t> het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313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 we hebben nu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Hulpwerkwoord </a:t>
            </a:r>
            <a:r>
              <a:rPr lang="nl-NL" sz="2800" dirty="0" err="1"/>
              <a:t>hww</a:t>
            </a:r>
            <a:endParaRPr lang="nl-NL" sz="2800" dirty="0"/>
          </a:p>
          <a:p>
            <a:r>
              <a:rPr lang="nl-NL" sz="2800" dirty="0"/>
              <a:t>Helpt het </a:t>
            </a:r>
            <a:r>
              <a:rPr lang="nl-NL" sz="2800" dirty="0" err="1"/>
              <a:t>zww</a:t>
            </a:r>
            <a:r>
              <a:rPr lang="nl-NL" sz="2800" dirty="0"/>
              <a:t> om in de zin te kunnen staan ook kan het bij een </a:t>
            </a:r>
            <a:r>
              <a:rPr lang="nl-NL" sz="2800" dirty="0" err="1"/>
              <a:t>kww</a:t>
            </a:r>
            <a:r>
              <a:rPr lang="nl-NL" sz="2800" dirty="0"/>
              <a:t> in de zin staan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245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alles nu even samen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sz="3200" dirty="0"/>
              <a:t>Koppel werkwoord </a:t>
            </a:r>
            <a:r>
              <a:rPr lang="nl-NL" sz="3200" dirty="0" err="1"/>
              <a:t>kww</a:t>
            </a:r>
            <a:endParaRPr lang="nl-NL" sz="3200" dirty="0"/>
          </a:p>
          <a:p>
            <a:r>
              <a:rPr lang="nl-NL" sz="3200" dirty="0"/>
              <a:t>En </a:t>
            </a:r>
            <a:r>
              <a:rPr lang="nl-NL" sz="3200" dirty="0" err="1"/>
              <a:t>kww</a:t>
            </a:r>
            <a:r>
              <a:rPr lang="nl-NL" sz="3200" dirty="0"/>
              <a:t> koppelt een eigenschap aan een mens/dier/ding. Er zijn 9 </a:t>
            </a:r>
            <a:r>
              <a:rPr lang="nl-NL" sz="3200" dirty="0" err="1"/>
              <a:t>kww’s</a:t>
            </a:r>
            <a:r>
              <a:rPr lang="nl-NL" sz="3200" dirty="0"/>
              <a:t> die alleen </a:t>
            </a:r>
            <a:r>
              <a:rPr lang="nl-NL" sz="3200" dirty="0" err="1"/>
              <a:t>kww</a:t>
            </a:r>
            <a:r>
              <a:rPr lang="nl-NL" sz="3200" dirty="0"/>
              <a:t> zijn als het ook echt koppelt</a:t>
            </a:r>
          </a:p>
          <a:p>
            <a:pPr>
              <a:buBlip>
                <a:blip r:embed="rId2"/>
              </a:buBlip>
            </a:pPr>
            <a:r>
              <a:rPr lang="nl-NL" sz="3200" dirty="0"/>
              <a:t>Zijn               blijken       dunken</a:t>
            </a:r>
          </a:p>
          <a:p>
            <a:pPr>
              <a:buBlip>
                <a:blip r:embed="rId2"/>
              </a:buBlip>
            </a:pPr>
            <a:r>
              <a:rPr lang="nl-NL" sz="3200" dirty="0"/>
              <a:t>Worden      lijken          heten</a:t>
            </a:r>
          </a:p>
          <a:p>
            <a:pPr>
              <a:buBlip>
                <a:blip r:embed="rId2"/>
              </a:buBlip>
            </a:pPr>
            <a:r>
              <a:rPr lang="nl-NL" sz="3200" dirty="0"/>
              <a:t>Blijven         schijnen    voorkomen</a:t>
            </a:r>
          </a:p>
          <a:p>
            <a:r>
              <a:rPr lang="nl-NL" sz="3200" dirty="0"/>
              <a:t>Zelfstandig werkwoord</a:t>
            </a:r>
          </a:p>
          <a:p>
            <a:r>
              <a:rPr lang="nl-NL" sz="3200" dirty="0"/>
              <a:t>Heeft een eigen betekenis en kan alleen in de zin staan. Als er meerdere werkwoorden in de zin staan. Dan is het </a:t>
            </a:r>
            <a:r>
              <a:rPr lang="nl-NL" sz="3200" dirty="0" err="1"/>
              <a:t>zww</a:t>
            </a:r>
            <a:r>
              <a:rPr lang="nl-NL" sz="3200" dirty="0"/>
              <a:t> het belangrijkste werkwoord of het voltooid deel woord. </a:t>
            </a:r>
            <a:r>
              <a:rPr lang="nl-NL" sz="3200" dirty="0" err="1"/>
              <a:t>Zww</a:t>
            </a:r>
            <a:r>
              <a:rPr lang="nl-NL" sz="3200" dirty="0"/>
              <a:t> staat meestal achter </a:t>
            </a:r>
            <a:r>
              <a:rPr lang="nl-NL" sz="3200" dirty="0" smtClean="0"/>
              <a:t>in</a:t>
            </a:r>
          </a:p>
          <a:p>
            <a:r>
              <a:rPr lang="nl-NL" sz="3200" dirty="0" smtClean="0"/>
              <a:t>Hulpwerkwoord </a:t>
            </a:r>
            <a:r>
              <a:rPr lang="nl-NL" sz="3200" dirty="0" err="1"/>
              <a:t>hww</a:t>
            </a:r>
            <a:endParaRPr lang="nl-NL" sz="3200" dirty="0"/>
          </a:p>
          <a:p>
            <a:r>
              <a:rPr lang="nl-NL" sz="3200" dirty="0"/>
              <a:t>Helpt het </a:t>
            </a:r>
            <a:r>
              <a:rPr lang="nl-NL" sz="3200" dirty="0" err="1"/>
              <a:t>zww</a:t>
            </a:r>
            <a:r>
              <a:rPr lang="nl-NL" sz="3200" dirty="0"/>
              <a:t> om in de zin te kunnen staan ook kan het bij een </a:t>
            </a:r>
            <a:r>
              <a:rPr lang="nl-NL" sz="3200" dirty="0" err="1"/>
              <a:t>kww</a:t>
            </a:r>
            <a:r>
              <a:rPr lang="nl-NL" sz="3200" dirty="0"/>
              <a:t> in de zin staan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966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aanwijzendvoornaamwoord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Noem 7 voorbeelden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69791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Dat die dit deze zulke zo’n dergelijke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1275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Persoonlijkvoornaamwoord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geeft het 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0628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persoon/ groep/personen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72035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Geef 7 voorbeelden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79794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Ik jij wij me mij jullie zij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2194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Bezittelijk voornaamwoord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geeft dit 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29005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bezit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435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Lidwoord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Bepaald: de het</a:t>
            </a:r>
          </a:p>
          <a:p>
            <a:r>
              <a:rPr lang="nl-NL" dirty="0" smtClean="0"/>
              <a:t>Onbepaald?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0041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Geef 4 voorbeelden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2109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Haar zijn mijn onze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58332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Betrekkelijk voornaamwoord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wijst het naar terug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25662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Wijst terug naar een eerder genoemd woord of een gedeelte van een zin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0231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Geef 6 voorbeelden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0023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Die ,wie, wat ,welke ,hetgeen ,dat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48381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Vragend voornaamwoord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Geef 7 voorbeelden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8802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Wie wat welk wat voor een wiens/wier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14175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472" y="0"/>
            <a:ext cx="9119528" cy="685800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Century Gothic" panose="020B0502020202020204" pitchFamily="34" charset="0"/>
              <a:buChar char="♪"/>
            </a:pPr>
            <a:r>
              <a:rPr lang="nl-NL" sz="2400" dirty="0"/>
              <a:t>Aanwijzend voornaam woord </a:t>
            </a:r>
            <a:r>
              <a:rPr lang="nl-NL" sz="2400" dirty="0" err="1"/>
              <a:t>avnw</a:t>
            </a: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Dat die dit deze zulke zo’n dergelijke</a:t>
            </a:r>
          </a:p>
          <a:p>
            <a:pPr>
              <a:buFont typeface="Century Gothic" panose="020B0502020202020204" pitchFamily="34" charset="0"/>
              <a:buChar char="♪"/>
            </a:pPr>
            <a:r>
              <a:rPr lang="nl-NL" sz="2400" dirty="0"/>
              <a:t>Persoonlijk voornaamwoord </a:t>
            </a:r>
            <a:r>
              <a:rPr lang="nl-NL" sz="2400" dirty="0" err="1"/>
              <a:t>psvnw</a:t>
            </a: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Geeft een </a:t>
            </a:r>
            <a:r>
              <a:rPr lang="nl-NL" sz="2400" dirty="0" smtClean="0"/>
              <a:t>persoon/personen/groep </a:t>
            </a:r>
            <a:r>
              <a:rPr lang="nl-NL" sz="2400" dirty="0"/>
              <a:t>aan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Ik jij wij me mij jullie zij</a:t>
            </a:r>
          </a:p>
          <a:p>
            <a:pPr>
              <a:buFont typeface="Century Gothic" panose="020B0502020202020204" pitchFamily="34" charset="0"/>
              <a:buChar char="♪"/>
            </a:pPr>
            <a:r>
              <a:rPr lang="nl-NL" sz="2400" dirty="0"/>
              <a:t>Bezittelijk </a:t>
            </a:r>
            <a:r>
              <a:rPr lang="nl-NL" sz="2400" dirty="0" smtClean="0"/>
              <a:t>voornaamwoord</a:t>
            </a: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Geeft bezit aan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Haar zijn mijn onze</a:t>
            </a:r>
          </a:p>
          <a:p>
            <a:pPr>
              <a:buFont typeface="Century Gothic" panose="020B0502020202020204" pitchFamily="34" charset="0"/>
              <a:buChar char="♪"/>
            </a:pPr>
            <a:r>
              <a:rPr lang="nl-NL" sz="2400" dirty="0"/>
              <a:t>Betrekkelijk voornaamwoord </a:t>
            </a:r>
            <a:r>
              <a:rPr lang="nl-NL" sz="2400" dirty="0" err="1"/>
              <a:t>betr</a:t>
            </a:r>
            <a:r>
              <a:rPr lang="nl-NL" sz="2400" dirty="0"/>
              <a:t> </a:t>
            </a:r>
            <a:r>
              <a:rPr lang="nl-NL" sz="2400" dirty="0" err="1"/>
              <a:t>vnw</a:t>
            </a: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Alle mensen die daar </a:t>
            </a:r>
            <a:r>
              <a:rPr lang="nl-NL" sz="2400" dirty="0" smtClean="0"/>
              <a:t>staan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 smtClean="0"/>
              <a:t>Wijst terug naar een eerder genoemd woord of een gedeelte van een zin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 smtClean="0"/>
              <a:t>Die ,wie, wat ,welke ,hetgeen ,dat</a:t>
            </a:r>
            <a:endParaRPr lang="nl-NL" sz="2400" dirty="0"/>
          </a:p>
          <a:p>
            <a:pPr>
              <a:buFont typeface="Century Gothic" panose="020B0502020202020204" pitchFamily="34" charset="0"/>
              <a:buChar char="♪"/>
            </a:pPr>
            <a:r>
              <a:rPr lang="nl-NL" sz="2400" dirty="0"/>
              <a:t>Vragend voornaam woord vr </a:t>
            </a:r>
            <a:r>
              <a:rPr lang="nl-NL" sz="2400" dirty="0" err="1"/>
              <a:t>vnw</a:t>
            </a: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Wie wat welk wat voor een </a:t>
            </a:r>
            <a:r>
              <a:rPr lang="nl-NL" sz="2400" dirty="0" smtClean="0"/>
              <a:t>wiens/wier</a:t>
            </a: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3738368">
            <a:off x="5024228" y="2209710"/>
            <a:ext cx="5112568" cy="90564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Voornaamwoord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44600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wederkerig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 wat voor vormen bestaat het wederkerig?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Tip denk aan </a:t>
            </a:r>
            <a:r>
              <a:rPr lang="nl-NL" dirty="0" err="1" smtClean="0"/>
              <a:t>elkarig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38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lidwoord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Bepaald: de het</a:t>
            </a:r>
          </a:p>
          <a:p>
            <a:r>
              <a:rPr lang="nl-NL" dirty="0" smtClean="0"/>
              <a:t>Onbepaald: een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51614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elkaar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49138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Verwijzen naar 1 persoon of meerdere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4023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meerdere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44311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wederkerend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komt het wederkerend voornaamwoord alleen voor?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81264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Alleen in combinatie met het wederkerend werkwoord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83866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Verwijzen naar personen die …….. 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820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23050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Onbepaald voornaamwoord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Vage of duidelijke woordje?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37716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59283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Zoals?(vier woorden)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520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naamwoord </a:t>
            </a:r>
            <a:r>
              <a:rPr lang="nl-NL" dirty="0" err="1" smtClean="0"/>
              <a:t>znw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3104682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alles datgene iets niets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77766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1760" y="2492896"/>
            <a:ext cx="4705600" cy="132702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voornaamwoord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3520" y="18637"/>
            <a:ext cx="9144000" cy="6858000"/>
          </a:xfrm>
        </p:spPr>
        <p:txBody>
          <a:bodyPr>
            <a:normAutofit fontScale="55000" lnSpcReduction="20000"/>
          </a:bodyPr>
          <a:lstStyle/>
          <a:p>
            <a:pPr>
              <a:buFont typeface="Century Gothic" panose="020B0502020202020204" pitchFamily="34" charset="0"/>
              <a:buChar char="♪"/>
            </a:pPr>
            <a:r>
              <a:rPr lang="nl-NL" sz="5100" dirty="0" smtClean="0"/>
              <a:t>Het wederkerig voornaam </a:t>
            </a:r>
            <a:r>
              <a:rPr lang="nl-NL" sz="5100" dirty="0"/>
              <a:t> </a:t>
            </a:r>
            <a:r>
              <a:rPr lang="nl-NL" sz="5100" dirty="0" smtClean="0"/>
              <a:t>woord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5100" dirty="0" smtClean="0"/>
              <a:t>bestaat uit elkaar en vormen van elkaar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5100" dirty="0" smtClean="0"/>
              <a:t>Wederkerige </a:t>
            </a:r>
            <a:r>
              <a:rPr lang="nl-NL" sz="5100" dirty="0" err="1" smtClean="0"/>
              <a:t>vnw</a:t>
            </a:r>
            <a:r>
              <a:rPr lang="nl-NL" sz="5100" dirty="0" smtClean="0"/>
              <a:t> verwijzen naar meer personen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5100" dirty="0" smtClean="0"/>
              <a:t>Tip als je bang bent dat je de namen wederkerend en wederkerig door elkaar haalt onthoud dan het verzonnen woord </a:t>
            </a:r>
            <a:r>
              <a:rPr lang="nl-NL" sz="5100" dirty="0" err="1" smtClean="0"/>
              <a:t>elkarig</a:t>
            </a:r>
            <a:r>
              <a:rPr lang="nl-NL" sz="5100" dirty="0" smtClean="0"/>
              <a:t> want elkaar is altijd wederkerig</a:t>
            </a:r>
          </a:p>
          <a:p>
            <a:pPr>
              <a:buFont typeface="Century Gothic" panose="020B0502020202020204" pitchFamily="34" charset="0"/>
              <a:buChar char="♪"/>
            </a:pPr>
            <a:r>
              <a:rPr lang="nl-NL" sz="5100" dirty="0" smtClean="0"/>
              <a:t>Wederkerend voornaamwoord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5100" dirty="0" smtClean="0"/>
              <a:t>Het wederkerend voornaamwoord komt alleen voor in combinatie met wederkerend werkwoord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5100" dirty="0" smtClean="0"/>
              <a:t>Zich schamen zich ergeren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5100" dirty="0" smtClean="0"/>
              <a:t>het wederkerend verwijst naar de persoon die het onderwerp is </a:t>
            </a:r>
          </a:p>
          <a:p>
            <a:pPr>
              <a:buFont typeface="Century Gothic" panose="020B0502020202020204" pitchFamily="34" charset="0"/>
              <a:buChar char="♪"/>
            </a:pPr>
            <a:r>
              <a:rPr lang="nl-NL" sz="5100" dirty="0"/>
              <a:t>Onbepaald voor naamwoord </a:t>
            </a:r>
            <a:r>
              <a:rPr lang="nl-NL" sz="5100" dirty="0" err="1"/>
              <a:t>onbep</a:t>
            </a:r>
            <a:r>
              <a:rPr lang="nl-NL" sz="5100" dirty="0"/>
              <a:t> </a:t>
            </a:r>
            <a:r>
              <a:rPr lang="nl-NL" sz="5100" dirty="0" err="1"/>
              <a:t>vnw</a:t>
            </a:r>
            <a:endParaRPr lang="nl-NL" sz="51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5100" dirty="0"/>
              <a:t>Vage woordjes zoals alles datgene iets niets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5100" dirty="0"/>
              <a:t>Verwijzen naar iets vaags personen dingen dieren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02061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Zegt iets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2439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/>
              <a:t>bijvoegelijk naamwoord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/>
              <a:t>een ander bij woord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/>
              <a:t>een werkwoord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014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Kunnen deze woorden anders worden benoemd?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70372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nope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6288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Zijn ze ook plaatsen?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08627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Hmmmm</a:t>
            </a:r>
            <a:endParaRPr lang="nl-NL" dirty="0" smtClean="0"/>
          </a:p>
          <a:p>
            <a:r>
              <a:rPr lang="nl-NL" dirty="0" smtClean="0"/>
              <a:t>Ja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72052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 tijd dan?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055652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Uuh ja </a:t>
            </a:r>
            <a:r>
              <a:rPr lang="nl-NL" dirty="0" err="1" smtClean="0"/>
              <a:t>duuhhh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332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Kun </a:t>
            </a:r>
            <a:r>
              <a:rPr lang="nl-NL" dirty="0" smtClean="0"/>
              <a:t>je ..,…,…voorzetten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659199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Dan zijn ze vast niet vragend of wel??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933807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 zijn ook weleens vragend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00454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Bijwoord	 </a:t>
            </a:r>
            <a:r>
              <a:rPr lang="nl-NL" dirty="0" err="1" smtClean="0"/>
              <a:t>bw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11256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Century Gothic" panose="020B0502020202020204" pitchFamily="34" charset="0"/>
              <a:buChar char="♪"/>
            </a:pPr>
            <a:r>
              <a:rPr lang="nl-NL" dirty="0" smtClean="0"/>
              <a:t>Zegt iets over het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smtClean="0"/>
              <a:t>bijvoegelijk naamwoord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smtClean="0"/>
              <a:t>een ander bij woord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smtClean="0"/>
              <a:t>een werkwoord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Century Gothic" panose="020B0502020202020204" pitchFamily="34" charset="0"/>
              <a:buChar char="♪"/>
            </a:pPr>
            <a:r>
              <a:rPr lang="nl-NL" dirty="0" smtClean="0"/>
              <a:t>Woordjes die anders niet te benoemen zijn</a:t>
            </a:r>
          </a:p>
          <a:p>
            <a:pPr>
              <a:buClr>
                <a:schemeClr val="accent4">
                  <a:lumMod val="75000"/>
                </a:schemeClr>
              </a:buClr>
              <a:buFont typeface="Century Gothic" panose="020B0502020202020204" pitchFamily="34" charset="0"/>
              <a:buChar char="♪"/>
            </a:pPr>
            <a:r>
              <a:rPr lang="nl-NL" dirty="0" smtClean="0"/>
              <a:t>Bijwoorden zijn ook plaats: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smtClean="0"/>
              <a:t>hier daar rechts ergens nergens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Century Gothic" panose="020B0502020202020204" pitchFamily="34" charset="0"/>
              <a:buChar char="♪"/>
            </a:pPr>
            <a:r>
              <a:rPr lang="nl-NL" dirty="0" smtClean="0"/>
              <a:t>Tijdsbepaling: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smtClean="0"/>
              <a:t>nu soms plotseling gauw</a:t>
            </a:r>
          </a:p>
          <a:p>
            <a:pPr>
              <a:buClr>
                <a:schemeClr val="accent4">
                  <a:lumMod val="75000"/>
                </a:schemeClr>
              </a:buClr>
              <a:buFont typeface="Century Gothic" panose="020B0502020202020204" pitchFamily="34" charset="0"/>
              <a:buChar char="♪"/>
            </a:pPr>
            <a:r>
              <a:rPr lang="nl-NL" dirty="0" smtClean="0"/>
              <a:t>Sommige woorden zijn vragend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dirty="0" smtClean="0"/>
              <a:t>Waar wanneer waarom waardoor waarmee hoe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051493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voorzetsel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Waaraan kan je denken?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60698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Kast woordjes</a:t>
            </a:r>
          </a:p>
          <a:p>
            <a:r>
              <a:rPr lang="nl-NL" dirty="0" smtClean="0"/>
              <a:t>In de kast</a:t>
            </a:r>
          </a:p>
          <a:p>
            <a:r>
              <a:rPr lang="nl-NL" dirty="0" smtClean="0"/>
              <a:t>Op de kast</a:t>
            </a:r>
          </a:p>
          <a:p>
            <a:r>
              <a:rPr lang="nl-NL" dirty="0" smtClean="0"/>
              <a:t>Naast de kast</a:t>
            </a:r>
          </a:p>
          <a:p>
            <a:r>
              <a:rPr lang="nl-NL" dirty="0" smtClean="0"/>
              <a:t>Oorlog</a:t>
            </a:r>
          </a:p>
          <a:p>
            <a:r>
              <a:rPr lang="nl-NL" dirty="0" smtClean="0"/>
              <a:t>Tijdens de oorlog</a:t>
            </a:r>
          </a:p>
          <a:p>
            <a:r>
              <a:rPr lang="nl-NL" dirty="0" smtClean="0"/>
              <a:t>Na de oorlog</a:t>
            </a:r>
          </a:p>
          <a:p>
            <a:r>
              <a:rPr lang="nl-NL" dirty="0" smtClean="0"/>
              <a:t>Voor de oorlog</a:t>
            </a:r>
          </a:p>
          <a:p>
            <a:r>
              <a:rPr lang="nl-NL" dirty="0" smtClean="0"/>
              <a:t>…..De mededeling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98318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Voorzetsel </a:t>
            </a:r>
            <a:r>
              <a:rPr lang="nl-NL" dirty="0" err="1" smtClean="0"/>
              <a:t>vz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Kast woordjes, … de oorlog, ….de mededeling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40725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telwoorden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Weet je bij onbepaald precies hoeveel?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84102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Nee anders had er wel bepaald gestaan</a:t>
            </a:r>
          </a:p>
          <a:p>
            <a:endParaRPr lang="nl-NL" dirty="0"/>
          </a:p>
          <a:p>
            <a:r>
              <a:rPr lang="nl-NL" dirty="0" err="1" smtClean="0"/>
              <a:t>hahahahaha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177255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Rangtelwoord waar staat dat voor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7147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Nou dat zal ik eens haarfijn uitleggen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613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zelfstandignaamwoord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het en een  voor zetten</a:t>
            </a:r>
          </a:p>
          <a:p>
            <a:r>
              <a:rPr lang="nl-NL" dirty="0"/>
              <a:t>Je kunt </a:t>
            </a:r>
            <a:r>
              <a:rPr lang="nl-NL" dirty="0" smtClean="0"/>
              <a:t>het……,….,…….,……,……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898754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plaats in een rij ;)</a:t>
            </a:r>
          </a:p>
          <a:p>
            <a:endParaRPr lang="nl-NL" dirty="0"/>
          </a:p>
          <a:p>
            <a:r>
              <a:rPr lang="nl-NL" dirty="0" smtClean="0"/>
              <a:t>Bijvoorbeeld: achtste </a:t>
            </a:r>
            <a:r>
              <a:rPr lang="nl-NL" dirty="0" err="1" smtClean="0"/>
              <a:t>negenste</a:t>
            </a:r>
            <a:r>
              <a:rPr lang="nl-NL" dirty="0" smtClean="0"/>
              <a:t> laatste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869062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 een onbepaald rangtelwoord dan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585213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Nou bijvoorbeeld zoveelste hoeveelste middelste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19971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Onbepaald </a:t>
            </a:r>
            <a:r>
              <a:rPr lang="nl-NL" dirty="0" err="1" smtClean="0"/>
              <a:t>hoofdtel</a:t>
            </a:r>
            <a:r>
              <a:rPr lang="nl-NL" dirty="0" smtClean="0"/>
              <a:t> 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59879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Bijvoorbeeld</a:t>
            </a:r>
          </a:p>
          <a:p>
            <a:r>
              <a:rPr lang="nl-NL" dirty="0" smtClean="0"/>
              <a:t>Alle elke enige veel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71575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Bepaald hoofdtelwoord voorbeelden graag</a:t>
            </a:r>
            <a:endParaRPr lang="nl-NL" dirty="0"/>
          </a:p>
        </p:txBody>
      </p:sp>
      <p:sp>
        <p:nvSpPr>
          <p:cNvPr id="4" name="Wolkvormige toelichting 3"/>
          <p:cNvSpPr/>
          <p:nvPr/>
        </p:nvSpPr>
        <p:spPr>
          <a:xfrm>
            <a:off x="4355976" y="2996952"/>
            <a:ext cx="3240360" cy="2304256"/>
          </a:xfrm>
          <a:prstGeom prst="cloudCallout">
            <a:avLst>
              <a:gd name="adj1" fmla="val -33949"/>
              <a:gd name="adj2" fmla="val 89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WANTED</a:t>
            </a:r>
            <a:br>
              <a:rPr lang="nl-NL" dirty="0" smtClean="0"/>
            </a:br>
            <a:r>
              <a:rPr lang="nl-NL" dirty="0" smtClean="0"/>
              <a:t>VOORBEELDEN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42163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Vijf twee nul drie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95328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Telwoorden </a:t>
            </a:r>
            <a:r>
              <a:rPr lang="nl-NL" dirty="0" err="1" smtClean="0"/>
              <a:t>tw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Onbepaald je weet niet precies hoeveel</a:t>
            </a:r>
          </a:p>
          <a:p>
            <a:r>
              <a:rPr lang="nl-NL" dirty="0" smtClean="0"/>
              <a:t>Bepaald je weet precies hoeveel</a:t>
            </a:r>
          </a:p>
          <a:p>
            <a:r>
              <a:rPr lang="nl-NL" dirty="0" smtClean="0"/>
              <a:t>Rangtelwoord R= plaats in rij</a:t>
            </a:r>
          </a:p>
          <a:p>
            <a:r>
              <a:rPr lang="nl-NL" dirty="0" smtClean="0"/>
              <a:t>Onbepaald R middelste zoveelste hoeveelste</a:t>
            </a:r>
          </a:p>
          <a:p>
            <a:r>
              <a:rPr lang="nl-NL" dirty="0" smtClean="0"/>
              <a:t>Bepaald R eerste tweede vierde vijfde</a:t>
            </a:r>
          </a:p>
          <a:p>
            <a:r>
              <a:rPr lang="nl-NL" dirty="0" smtClean="0"/>
              <a:t>Onbepaald H alle elke veel enige</a:t>
            </a:r>
          </a:p>
          <a:p>
            <a:r>
              <a:rPr lang="nl-NL" dirty="0" smtClean="0"/>
              <a:t>Bepaald H vijf twee honderd nul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113410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voegwoorden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verbinden ze?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008660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Woorden woordgroepen met elkaar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413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zelfstandignaamwoord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het en een  voor zetten</a:t>
            </a:r>
          </a:p>
          <a:p>
            <a:r>
              <a:rPr lang="nl-NL" dirty="0"/>
              <a:t>Je kunt het </a:t>
            </a:r>
            <a:r>
              <a:rPr lang="nl-NL" dirty="0" smtClean="0"/>
              <a:t>ruiken </a:t>
            </a:r>
            <a:r>
              <a:rPr lang="nl-NL" dirty="0"/>
              <a:t>zien horen voelen of </a:t>
            </a:r>
            <a:r>
              <a:rPr lang="nl-NL" dirty="0" smtClean="0"/>
              <a:t>proeven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806177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Bijvoorbeeld?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670602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 maar want 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62854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Onderschikkend voegwoord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Voorbeelden graag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347138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Omdat daarom toen of hoewel opdat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069557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Voegwoorden </a:t>
            </a:r>
            <a:r>
              <a:rPr lang="nl-NL" dirty="0" err="1" smtClean="0"/>
              <a:t>vw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Verbinden zinnetjes /woorden/woordgroepen met elkaar</a:t>
            </a:r>
          </a:p>
          <a:p>
            <a:r>
              <a:rPr lang="nl-NL" dirty="0" smtClean="0"/>
              <a:t>Neven(naast)schikkend voegwoord </a:t>
            </a:r>
          </a:p>
          <a:p>
            <a:r>
              <a:rPr lang="nl-NL" dirty="0" smtClean="0"/>
              <a:t>En ,maar, want, </a:t>
            </a:r>
            <a:r>
              <a:rPr lang="nl-NL" dirty="0" smtClean="0"/>
              <a:t>of</a:t>
            </a:r>
          </a:p>
          <a:p>
            <a:r>
              <a:rPr lang="nl-NL" dirty="0" smtClean="0"/>
              <a:t>Onderschikkend </a:t>
            </a:r>
            <a:r>
              <a:rPr lang="nl-NL" dirty="0" smtClean="0"/>
              <a:t>voegwoord</a:t>
            </a:r>
          </a:p>
          <a:p>
            <a:r>
              <a:rPr lang="nl-NL" dirty="0" smtClean="0"/>
              <a:t>Omdat ,daarom ,toch of hoewel, opdat ,mits, </a:t>
            </a:r>
            <a:r>
              <a:rPr lang="nl-NL" dirty="0" err="1" smtClean="0"/>
              <a:t>indien,voordat</a:t>
            </a:r>
            <a:r>
              <a:rPr lang="nl-NL" dirty="0" smtClean="0"/>
              <a:t>, nadat</a:t>
            </a:r>
          </a:p>
          <a:p>
            <a:r>
              <a:rPr lang="nl-NL" dirty="0" smtClean="0"/>
              <a:t>Verbindt </a:t>
            </a:r>
            <a:r>
              <a:rPr lang="nl-NL" dirty="0" err="1" smtClean="0"/>
              <a:t>gelijkwoord</a:t>
            </a:r>
            <a:r>
              <a:rPr lang="nl-NL" dirty="0" smtClean="0"/>
              <a:t> delen aan elkaar </a:t>
            </a:r>
            <a:r>
              <a:rPr lang="nl-NL" dirty="0" err="1" smtClean="0"/>
              <a:t>hoofdzin+hoofdzin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745880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tussenwerpsel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Worden ze gebruikt om aandacht te trekken of om een uitroeping uit te drukken?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749537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04923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Tussenwerpsel </a:t>
            </a:r>
            <a:r>
              <a:rPr lang="nl-NL" dirty="0" err="1" smtClean="0"/>
              <a:t>tuw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Woorden die gebruikt worden om de aandacht te trekken of uitroepen van</a:t>
            </a:r>
          </a:p>
          <a:p>
            <a:r>
              <a:rPr lang="nl-NL" dirty="0" smtClean="0"/>
              <a:t>Vreugde pijn ergernis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436375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wederkerend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Slaat dit terug op het onderwerp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612640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Jaaaaaa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3466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3127</TotalTime>
  <Words>1140</Words>
  <Application>Microsoft Office PowerPoint</Application>
  <PresentationFormat>Diavoorstelling (4:3)</PresentationFormat>
  <Paragraphs>244</Paragraphs>
  <Slides>101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101</vt:i4>
      </vt:variant>
    </vt:vector>
  </HeadingPairs>
  <TitlesOfParts>
    <vt:vector size="102" baseType="lpstr">
      <vt:lpstr>Verve</vt:lpstr>
      <vt:lpstr>Grammatica Taalkundig</vt:lpstr>
      <vt:lpstr>Lidwoord Lw</vt:lpstr>
      <vt:lpstr>lidwoord</vt:lpstr>
      <vt:lpstr>Lidwoord</vt:lpstr>
      <vt:lpstr>lidwoord</vt:lpstr>
      <vt:lpstr>Zelfstandig naamwoord znw</vt:lpstr>
      <vt:lpstr>Zelfstandig naamwoord</vt:lpstr>
      <vt:lpstr>zelfstandignaamwoord</vt:lpstr>
      <vt:lpstr>zelfstandignaamwoord</vt:lpstr>
      <vt:lpstr>Bijvoegelijk naamwoord bvnw</vt:lpstr>
      <vt:lpstr>Bijvoegelijk naamwoord</vt:lpstr>
      <vt:lpstr>Bijvoegelijk naamwoord</vt:lpstr>
      <vt:lpstr>werkwoorden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Dus we hebben</vt:lpstr>
      <vt:lpstr>Koppel werkwoord</vt:lpstr>
      <vt:lpstr>PowerPoint-presentatie</vt:lpstr>
      <vt:lpstr>PowerPoint-presentatie</vt:lpstr>
      <vt:lpstr>PowerPoint-presentatie</vt:lpstr>
      <vt:lpstr>Dus we hebben nu</vt:lpstr>
      <vt:lpstr>hulpwerkwoord</vt:lpstr>
      <vt:lpstr>PowerPoint-presentatie</vt:lpstr>
      <vt:lpstr>PowerPoint-presentatie</vt:lpstr>
      <vt:lpstr>PowerPoint-presentatie</vt:lpstr>
      <vt:lpstr>PowerPoint-presentatie</vt:lpstr>
      <vt:lpstr>Dus we hebben nu</vt:lpstr>
      <vt:lpstr>En alles nu even samen</vt:lpstr>
      <vt:lpstr>aanwijzendvoornaamwoord</vt:lpstr>
      <vt:lpstr>PowerPoint-presentatie</vt:lpstr>
      <vt:lpstr>Persoonlijkvoornaamwoord</vt:lpstr>
      <vt:lpstr>PowerPoint-presentatie</vt:lpstr>
      <vt:lpstr>PowerPoint-presentatie</vt:lpstr>
      <vt:lpstr>PowerPoint-presentatie</vt:lpstr>
      <vt:lpstr>Bezittelijk voornaamwoord</vt:lpstr>
      <vt:lpstr>PowerPoint-presentatie</vt:lpstr>
      <vt:lpstr>PowerPoint-presentatie</vt:lpstr>
      <vt:lpstr>PowerPoint-presentatie</vt:lpstr>
      <vt:lpstr>Betrekkelijk voornaamwoord</vt:lpstr>
      <vt:lpstr>PowerPoint-presentatie</vt:lpstr>
      <vt:lpstr>PowerPoint-presentatie</vt:lpstr>
      <vt:lpstr>PowerPoint-presentatie</vt:lpstr>
      <vt:lpstr>Vragend voornaamwoord</vt:lpstr>
      <vt:lpstr>PowerPoint-presentatie</vt:lpstr>
      <vt:lpstr>Voornaamwoord</vt:lpstr>
      <vt:lpstr>wederkerig</vt:lpstr>
      <vt:lpstr>PowerPoint-presentatie</vt:lpstr>
      <vt:lpstr>PowerPoint-presentatie</vt:lpstr>
      <vt:lpstr>PowerPoint-presentatie</vt:lpstr>
      <vt:lpstr>wederkerend</vt:lpstr>
      <vt:lpstr>PowerPoint-presentatie</vt:lpstr>
      <vt:lpstr>PowerPoint-presentatie</vt:lpstr>
      <vt:lpstr>PowerPoint-presentatie</vt:lpstr>
      <vt:lpstr>Onbepaald voornaamwoord</vt:lpstr>
      <vt:lpstr>PowerPoint-presentatie</vt:lpstr>
      <vt:lpstr>PowerPoint-presentatie</vt:lpstr>
      <vt:lpstr>PowerPoint-presentatie</vt:lpstr>
      <vt:lpstr>voornaamwoord</vt:lpstr>
      <vt:lpstr>bijwoord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Bijwoord  bw</vt:lpstr>
      <vt:lpstr>voorzetsel</vt:lpstr>
      <vt:lpstr>PowerPoint-presentatie</vt:lpstr>
      <vt:lpstr>Voorzetsel vz</vt:lpstr>
      <vt:lpstr>telwoorden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Telwoorden tw </vt:lpstr>
      <vt:lpstr>voegwoorden</vt:lpstr>
      <vt:lpstr>PowerPoint-presentatie</vt:lpstr>
      <vt:lpstr>PowerPoint-presentatie</vt:lpstr>
      <vt:lpstr>PowerPoint-presentatie</vt:lpstr>
      <vt:lpstr>Onderschikkend voegwoord</vt:lpstr>
      <vt:lpstr>PowerPoint-presentatie</vt:lpstr>
      <vt:lpstr>Voegwoorden vw</vt:lpstr>
      <vt:lpstr>tussenwerpsel</vt:lpstr>
      <vt:lpstr>PowerPoint-presentatie</vt:lpstr>
      <vt:lpstr>Tussenwerpsel tuw</vt:lpstr>
      <vt:lpstr>wederkerend</vt:lpstr>
      <vt:lpstr>PowerPoint-presentatie</vt:lpstr>
      <vt:lpstr>Wederkerend voornaamwoord</vt:lpstr>
      <vt:lpstr>xx-A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 Taalkundig</dc:title>
  <dc:creator>simon</dc:creator>
  <cp:lastModifiedBy>simon</cp:lastModifiedBy>
  <cp:revision>15</cp:revision>
  <cp:lastPrinted>2015-03-08T07:59:11Z</cp:lastPrinted>
  <dcterms:created xsi:type="dcterms:W3CDTF">2015-03-03T15:57:09Z</dcterms:created>
  <dcterms:modified xsi:type="dcterms:W3CDTF">2015-03-11T19:40:15Z</dcterms:modified>
</cp:coreProperties>
</file>