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C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B87F7-C37E-45E3-9A2D-64C690A5BD4B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54AF-81BB-4940-9B6E-1C52FA57AB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8BhHTA6Gzn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7y7T1NZ_1N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3chFhCP5mQ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usedfilm.com/wp-content/uploads/2010/01/beatles-yellow-submar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753600" cy="73152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295775"/>
            <a:ext cx="2590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kstvak 9"/>
          <p:cNvSpPr txBox="1"/>
          <p:nvPr/>
        </p:nvSpPr>
        <p:spPr>
          <a:xfrm>
            <a:off x="1643042" y="285728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Britse popmuziek &amp; Pop art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.lib.umn.edu/wagne408/myblog/1594_570x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428749"/>
            <a:ext cx="5429250" cy="5429251"/>
          </a:xfrm>
          <a:prstGeom prst="rect">
            <a:avLst/>
          </a:prstGeom>
          <a:noFill/>
        </p:spPr>
      </p:pic>
      <p:pic>
        <p:nvPicPr>
          <p:cNvPr id="1030" name="Picture 6" descr="http://popartmachine.com/machine/daily/090908/warhol-pop-art-flowers/Pink-Gerber-daisy-on-black-background-pop-art_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143372" cy="276359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9600" dirty="0" err="1" smtClean="0">
                <a:solidFill>
                  <a:schemeClr val="bg1"/>
                </a:solidFill>
                <a:latin typeface="Pristina" pitchFamily="66" charset="0"/>
              </a:rPr>
              <a:t>Pop-art</a:t>
            </a:r>
            <a:endParaRPr lang="en-US" sz="96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44" y="4143380"/>
            <a:ext cx="8229600" cy="4525963"/>
          </a:xfrm>
        </p:spPr>
        <p:txBody>
          <a:bodyPr>
            <a:normAutofit/>
          </a:bodyPr>
          <a:lstStyle/>
          <a:p>
            <a:r>
              <a:rPr lang="nl-NL" sz="4400" dirty="0" smtClean="0">
                <a:solidFill>
                  <a:schemeClr val="bg1"/>
                </a:solidFill>
                <a:latin typeface="Bradley Hand ITC" pitchFamily="66" charset="0"/>
              </a:rPr>
              <a:t>1956</a:t>
            </a:r>
          </a:p>
          <a:p>
            <a:r>
              <a:rPr lang="nl-NL" sz="4400" dirty="0" smtClean="0">
                <a:solidFill>
                  <a:schemeClr val="bg1"/>
                </a:solidFill>
                <a:latin typeface="Bradley Hand ITC" pitchFamily="66" charset="0"/>
              </a:rPr>
              <a:t>Toonaangevend</a:t>
            </a:r>
          </a:p>
          <a:p>
            <a:r>
              <a:rPr lang="nl-NL" sz="4400" dirty="0" smtClean="0">
                <a:solidFill>
                  <a:schemeClr val="bg1"/>
                </a:solidFill>
                <a:latin typeface="Bradley Hand ITC" pitchFamily="66" charset="0"/>
              </a:rPr>
              <a:t>Kloof overbruggend</a:t>
            </a:r>
            <a:endParaRPr lang="en-US" sz="4400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Pristina" pitchFamily="66" charset="0"/>
                <a:cs typeface="Raavi" pitchFamily="2"/>
              </a:rPr>
              <a:t>Andy Warhol</a:t>
            </a:r>
            <a:endParaRPr lang="en-US" dirty="0">
              <a:latin typeface="Pristina" pitchFamily="66" charset="0"/>
              <a:cs typeface="Raavi" pitchFamily="2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/>
          <a:lstStyle/>
          <a:p>
            <a:endParaRPr lang="nl-NL" dirty="0" smtClean="0">
              <a:latin typeface="Bradley Hand ITC" pitchFamily="66" charset="0"/>
            </a:endParaRPr>
          </a:p>
          <a:p>
            <a:r>
              <a:rPr lang="nl-NL" dirty="0" smtClean="0">
                <a:latin typeface="Bradley Hand ITC" pitchFamily="66" charset="0"/>
              </a:rPr>
              <a:t> </a:t>
            </a:r>
            <a:r>
              <a:rPr lang="nl-NL" b="1" dirty="0" smtClean="0">
                <a:latin typeface="Bradley Hand ITC" pitchFamily="66" charset="0"/>
              </a:rPr>
              <a:t>Elvis I and II</a:t>
            </a:r>
          </a:p>
          <a:p>
            <a:r>
              <a:rPr lang="nl-NL" b="1" dirty="0" err="1" smtClean="0">
                <a:latin typeface="Bradley Hand ITC" pitchFamily="66" charset="0"/>
              </a:rPr>
              <a:t>Cambell’s</a:t>
            </a:r>
            <a:r>
              <a:rPr lang="nl-NL" b="1" dirty="0" smtClean="0">
                <a:latin typeface="Bradley Hand ITC" pitchFamily="66" charset="0"/>
              </a:rPr>
              <a:t> </a:t>
            </a:r>
            <a:r>
              <a:rPr lang="nl-NL" b="1" dirty="0" err="1" smtClean="0">
                <a:latin typeface="Bradley Hand ITC" pitchFamily="66" charset="0"/>
              </a:rPr>
              <a:t>soup</a:t>
            </a:r>
            <a:endParaRPr lang="nl-NL" b="1" dirty="0" smtClean="0">
              <a:latin typeface="Bradley Hand ITC" pitchFamily="66" charset="0"/>
            </a:endParaRPr>
          </a:p>
          <a:p>
            <a:endParaRPr lang="en-US" dirty="0"/>
          </a:p>
        </p:txBody>
      </p:sp>
      <p:pic>
        <p:nvPicPr>
          <p:cNvPr id="15362" name="Picture 2" descr="http://www.number83.nl/wp-content/uploads/2011/02/andy-warhol-campbell_soup-can-12120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028950" cy="4572000"/>
          </a:xfrm>
          <a:prstGeom prst="rect">
            <a:avLst/>
          </a:prstGeom>
          <a:noFill/>
        </p:spPr>
      </p:pic>
      <p:pic>
        <p:nvPicPr>
          <p:cNvPr id="15366" name="Picture 6" descr="http://4.bp.blogspot.com/_vT8tpedZd24/TQe7xVxSXvI/AAAAAAAABe8/gqIwu3y46Xw/s1600/elvis%2526warh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725" y="4019550"/>
            <a:ext cx="5629275" cy="2838450"/>
          </a:xfrm>
          <a:prstGeom prst="rect">
            <a:avLst/>
          </a:prstGeom>
          <a:noFill/>
        </p:spPr>
      </p:pic>
      <p:pic>
        <p:nvPicPr>
          <p:cNvPr id="15368" name="Picture 8" descr="http://upload.wikimedia.org/wikipedia/commons/a/ab/Andy_Warhol_19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28604"/>
            <a:ext cx="2190752" cy="3067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0" name="Picture 16" descr="http://upload.wikimedia.org/wikipedia/en/4/4f/Roy_Lichtenstein.jpg"/>
          <p:cNvPicPr>
            <a:picLocks noChangeAspect="1" noChangeArrowheads="1"/>
          </p:cNvPicPr>
          <p:nvPr/>
        </p:nvPicPr>
        <p:blipFill>
          <a:blip r:embed="rId2"/>
          <a:srcRect l="14690" r="18387"/>
          <a:stretch>
            <a:fillRect/>
          </a:stretch>
        </p:blipFill>
        <p:spPr bwMode="auto">
          <a:xfrm>
            <a:off x="6876420" y="0"/>
            <a:ext cx="2267580" cy="3429024"/>
          </a:xfrm>
          <a:prstGeom prst="rect">
            <a:avLst/>
          </a:prstGeom>
          <a:noFill/>
        </p:spPr>
      </p:pic>
      <p:pic>
        <p:nvPicPr>
          <p:cNvPr id="16394" name="Picture 10" descr="http://dadahaha.wikispaces.com/file/view/roy_maybe.jpg/31451199/roy_maybe.jpg"/>
          <p:cNvPicPr>
            <a:picLocks noChangeAspect="1" noChangeArrowheads="1"/>
          </p:cNvPicPr>
          <p:nvPr/>
        </p:nvPicPr>
        <p:blipFill>
          <a:blip r:embed="rId3"/>
          <a:srcRect r="1818"/>
          <a:stretch>
            <a:fillRect/>
          </a:stretch>
        </p:blipFill>
        <p:spPr bwMode="auto">
          <a:xfrm>
            <a:off x="3643306" y="-142900"/>
            <a:ext cx="3857652" cy="3920360"/>
          </a:xfrm>
          <a:prstGeom prst="rect">
            <a:avLst/>
          </a:prstGeom>
          <a:noFill/>
        </p:spPr>
      </p:pic>
      <p:pic>
        <p:nvPicPr>
          <p:cNvPr id="16392" name="Picture 8" descr="http://www.leninimports.com/roy_lichtenstein_gallery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14744" cy="375732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24" y="3714752"/>
            <a:ext cx="228576" cy="142876"/>
          </a:xfrm>
        </p:spPr>
        <p:txBody>
          <a:bodyPr>
            <a:normAutofit fontScale="90000"/>
          </a:bodyPr>
          <a:lstStyle/>
          <a:p>
            <a:endParaRPr lang="en-US" sz="6600" dirty="0">
              <a:solidFill>
                <a:srgbClr val="FF0000"/>
              </a:solidFill>
              <a:latin typeface="Pristina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00892" y="5786454"/>
            <a:ext cx="1685908" cy="33970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16386" name="Picture 2" descr="http://thefilmtalk.com/wp-content/uploads/2010/10/roy-lichtenste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67044"/>
            <a:ext cx="4143372" cy="3090956"/>
          </a:xfrm>
          <a:prstGeom prst="rect">
            <a:avLst/>
          </a:prstGeom>
          <a:noFill/>
        </p:spPr>
      </p:pic>
      <p:pic>
        <p:nvPicPr>
          <p:cNvPr id="16390" name="Picture 6" descr="http://www.sezen.nl/cms/userfiles/image/Roy-Lichtenstein-Ohh-Alright-1339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3744374"/>
            <a:ext cx="3286148" cy="3113626"/>
          </a:xfrm>
          <a:prstGeom prst="rect">
            <a:avLst/>
          </a:prstGeom>
          <a:noFill/>
        </p:spPr>
      </p:pic>
      <p:pic>
        <p:nvPicPr>
          <p:cNvPr id="16396" name="Picture 12" descr="http://kunstencultuur.pbworks.com/f/Roy%20Lichtenstein_Girl%20With%20B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2643961"/>
            <a:ext cx="2500330" cy="4214039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>
            <a:off x="2554460" y="2967335"/>
            <a:ext cx="48670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istina" pitchFamily="66" charset="0"/>
              </a:rPr>
              <a:t>Roy </a:t>
            </a:r>
            <a:r>
              <a:rPr lang="nl-NL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istina" pitchFamily="66" charset="0"/>
              </a:rPr>
              <a:t>Lichtenstein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grammarpolice.net/images/johns_b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3810000" cy="2686051"/>
          </a:xfrm>
          <a:prstGeom prst="rect">
            <a:avLst/>
          </a:prstGeom>
          <a:noFill/>
        </p:spPr>
      </p:pic>
      <p:pic>
        <p:nvPicPr>
          <p:cNvPr id="17412" name="Picture 4" descr="http://www.globalgallery.com/prod_images/600/sw-1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67045" cy="3143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8860" y="428604"/>
            <a:ext cx="8229600" cy="1143000"/>
          </a:xfrm>
        </p:spPr>
        <p:txBody>
          <a:bodyPr>
            <a:normAutofit/>
          </a:bodyPr>
          <a:lstStyle/>
          <a:p>
            <a:r>
              <a:rPr lang="nl-NL" sz="6000" dirty="0" smtClean="0">
                <a:latin typeface="Pristina" pitchFamily="66" charset="0"/>
              </a:rPr>
              <a:t>Jasper </a:t>
            </a:r>
            <a:r>
              <a:rPr lang="nl-NL" sz="6000" dirty="0" err="1" smtClean="0">
                <a:latin typeface="Pristina" pitchFamily="66" charset="0"/>
              </a:rPr>
              <a:t>Johns</a:t>
            </a:r>
            <a:endParaRPr lang="en-US" sz="6000" dirty="0">
              <a:latin typeface="Pristina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357299"/>
            <a:ext cx="4357718" cy="3000396"/>
          </a:xfrm>
        </p:spPr>
        <p:txBody>
          <a:bodyPr/>
          <a:lstStyle/>
          <a:p>
            <a:r>
              <a:rPr lang="nl-NL" b="1" dirty="0" err="1" smtClean="0">
                <a:latin typeface="Bradley Hand ITC" pitchFamily="66" charset="0"/>
              </a:rPr>
              <a:t>Three</a:t>
            </a:r>
            <a:r>
              <a:rPr lang="nl-NL" b="1" dirty="0" smtClean="0">
                <a:latin typeface="Bradley Hand ITC" pitchFamily="66" charset="0"/>
              </a:rPr>
              <a:t> </a:t>
            </a:r>
            <a:r>
              <a:rPr lang="nl-NL" b="1" dirty="0" err="1" smtClean="0">
                <a:latin typeface="Bradley Hand ITC" pitchFamily="66" charset="0"/>
              </a:rPr>
              <a:t>Flags</a:t>
            </a:r>
            <a:endParaRPr lang="nl-NL" b="1" dirty="0" smtClean="0">
              <a:latin typeface="Bradley Hand ITC" pitchFamily="66" charset="0"/>
            </a:endParaRPr>
          </a:p>
          <a:p>
            <a:r>
              <a:rPr lang="nl-NL" b="1" dirty="0" err="1" smtClean="0">
                <a:latin typeface="Bradley Hand ITC" pitchFamily="66" charset="0"/>
              </a:rPr>
              <a:t>Painted</a:t>
            </a:r>
            <a:r>
              <a:rPr lang="nl-NL" b="1" dirty="0" smtClean="0">
                <a:latin typeface="Bradley Hand ITC" pitchFamily="66" charset="0"/>
              </a:rPr>
              <a:t> </a:t>
            </a:r>
            <a:r>
              <a:rPr lang="nl-NL" b="1" dirty="0" err="1" smtClean="0">
                <a:latin typeface="Bradley Hand ITC" pitchFamily="66" charset="0"/>
              </a:rPr>
              <a:t>Bronze</a:t>
            </a:r>
            <a:r>
              <a:rPr lang="nl-NL" b="1" dirty="0" smtClean="0">
                <a:latin typeface="Bradley Hand ITC" pitchFamily="66" charset="0"/>
              </a:rPr>
              <a:t>.</a:t>
            </a:r>
            <a:endParaRPr lang="en-US" b="1" dirty="0">
              <a:latin typeface="Bradley Hand ITC" pitchFamily="66" charset="0"/>
            </a:endParaRPr>
          </a:p>
        </p:txBody>
      </p:sp>
      <p:pic>
        <p:nvPicPr>
          <p:cNvPr id="17410" name="Picture 2" descr="http://3.bp.blogspot.com/_YuyD-tLYbJc/SphX6GQk2RI/AAAAAAAAAog/fKVrClM9XuQ/s400/targ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786166"/>
            <a:ext cx="3071834" cy="3071834"/>
          </a:xfrm>
          <a:prstGeom prst="rect">
            <a:avLst/>
          </a:prstGeom>
          <a:noFill/>
        </p:spPr>
      </p:pic>
      <p:pic>
        <p:nvPicPr>
          <p:cNvPr id="17416" name="Picture 8" descr="http://4.bp.blogspot.com/_mfMRTBDpgkM/Sk5KqhG5vSI/AAAAAAAAHiU/mz_tcllSixY/s400/jasper_johns_by_dennis_hopp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3110" y="3000373"/>
            <a:ext cx="2540890" cy="385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ecx.images-amazon.com/images/I/71G6EJJDXIL._SL500_AA300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12" y="2143112"/>
            <a:ext cx="4714888" cy="4714888"/>
          </a:xfrm>
          <a:prstGeom prst="rect">
            <a:avLst/>
          </a:prstGeom>
          <a:noFill/>
        </p:spPr>
      </p:pic>
      <p:pic>
        <p:nvPicPr>
          <p:cNvPr id="18434" name="Picture 2" descr="600px-The_Who_Logosvg.png The W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32" cy="457203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4678" y="500042"/>
            <a:ext cx="6786610" cy="1143000"/>
          </a:xfrm>
        </p:spPr>
        <p:txBody>
          <a:bodyPr/>
          <a:lstStyle/>
          <a:p>
            <a:r>
              <a:rPr lang="nl-NL" dirty="0" smtClean="0">
                <a:latin typeface="Lucida Blackletter" pitchFamily="2" charset="0"/>
              </a:rPr>
              <a:t>Britse Popmuziek</a:t>
            </a:r>
            <a:endParaRPr lang="en-US" dirty="0">
              <a:latin typeface="Lucida Blackletter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596" y="3857628"/>
            <a:ext cx="4114800" cy="3197229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1963</a:t>
            </a:r>
          </a:p>
          <a:p>
            <a:r>
              <a:rPr lang="nl-NL" dirty="0" smtClean="0"/>
              <a:t>Brits</a:t>
            </a:r>
          </a:p>
          <a:p>
            <a:r>
              <a:rPr lang="nl-NL" dirty="0" smtClean="0"/>
              <a:t>Muziek=kunst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Muziek Wallpapers - Rolling Stones -  Wallpaper -  Achtergrond.  Wij hebben ze GRATIS voor jou.... PF Free Wallpapers 4 You......Gratis Wallpapers en Achtergronden bij www.wallpapers.paintingfun.n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20482" name="Picture 2" descr="http://sexualityinart.files.wordpress.com/2008/04/rolling-stones-shine-a-ligh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419474"/>
            <a:ext cx="4286250" cy="34385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Lucida Blackletter" pitchFamily="2" charset="0"/>
              </a:rPr>
              <a:t>The </a:t>
            </a:r>
            <a:r>
              <a:rPr lang="nl-NL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Blackletter" pitchFamily="2" charset="0"/>
              </a:rPr>
              <a:t>Rolling </a:t>
            </a:r>
            <a:r>
              <a:rPr lang="nl-NL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Lucida Blackletter" pitchFamily="2" charset="0"/>
              </a:rPr>
              <a:t>Stones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Lucida Blackletter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Ruig</a:t>
            </a:r>
          </a:p>
          <a:p>
            <a:r>
              <a:rPr lang="nl-N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Zwarte muziek</a:t>
            </a:r>
          </a:p>
          <a:p>
            <a:r>
              <a:rPr lang="nl-N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Meer leven in de brouwerij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/>
              </a:rPr>
              <a:t>http://www.youtube.com/watch?v=8BhHTA6Gzn0</a:t>
            </a:r>
            <a:endParaRPr lang="nl-NL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nl-NL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fast-autos.net/diecast-cars-models/diecast-car-image-large/who-peace-sign-union-jack-poster-music-the_370451628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3277916" cy="4929198"/>
          </a:xfrm>
          <a:prstGeom prst="rect">
            <a:avLst/>
          </a:prstGeom>
          <a:noFill/>
        </p:spPr>
      </p:pic>
      <p:pic>
        <p:nvPicPr>
          <p:cNvPr id="21506" name="Picture 2" descr="http://starling.rinet.ru/music/sleeves/zap_w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-214338"/>
            <a:ext cx="4895850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Blackletter" pitchFamily="2" charset="0"/>
              </a:rPr>
              <a:t>The 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Blackletter" pitchFamily="2" charset="0"/>
              </a:rPr>
              <a:t>Who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ucida Blackletter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44" y="214290"/>
            <a:ext cx="6715172" cy="6500858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Slopen</a:t>
            </a:r>
          </a:p>
          <a:p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Generatieconflict</a:t>
            </a:r>
          </a:p>
          <a:p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Londense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Carnaby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Street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hlinkClick r:id="rId4"/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hlinkClick r:id="rId4"/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hlinkClick r:id="rId4"/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hlinkClick r:id="rId4"/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hlinkClick r:id="rId4"/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hlinkClick r:id="rId4"/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http://www.youtube.com/watch?v=7y7T1NZ_1NI</a:t>
            </a:r>
            <a:endParaRPr lang="nl-N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vashauraa.files.wordpress.com/2009/12/beat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10242175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8252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976" y="2071678"/>
            <a:ext cx="8229600" cy="4525963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en-US" dirty="0" smtClean="0">
                <a:hlinkClick r:id="rId3"/>
              </a:rPr>
              <a:t>http://www.youtube.com/watch?v=h3chFhCP5mQ</a:t>
            </a:r>
            <a:endParaRPr lang="nl-NL" dirty="0" smtClean="0"/>
          </a:p>
        </p:txBody>
      </p:sp>
      <p:pic>
        <p:nvPicPr>
          <p:cNvPr id="19462" name="Picture 6" descr="http://www.mastersite.com.br/beatles/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286124"/>
            <a:ext cx="4364147" cy="234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60</Words>
  <Application>Microsoft Office PowerPoint</Application>
  <PresentationFormat>Diavoorstelling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Dia 1</vt:lpstr>
      <vt:lpstr>Pop-art</vt:lpstr>
      <vt:lpstr>Andy Warhol</vt:lpstr>
      <vt:lpstr>Dia 4</vt:lpstr>
      <vt:lpstr>Jasper Johns</vt:lpstr>
      <vt:lpstr>Britse Popmuziek</vt:lpstr>
      <vt:lpstr>The Rolling Stones</vt:lpstr>
      <vt:lpstr>The Who</vt:lpstr>
      <vt:lpstr>Dia 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 </dc:creator>
  <cp:lastModifiedBy> </cp:lastModifiedBy>
  <cp:revision>36</cp:revision>
  <dcterms:created xsi:type="dcterms:W3CDTF">2011-02-16T20:01:38Z</dcterms:created>
  <dcterms:modified xsi:type="dcterms:W3CDTF">2011-06-17T12:11:45Z</dcterms:modified>
</cp:coreProperties>
</file>