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60" r:id="rId3"/>
    <p:sldId id="257" r:id="rId4"/>
    <p:sldId id="258" r:id="rId5"/>
    <p:sldId id="259" r:id="rId6"/>
    <p:sldId id="262" r:id="rId7"/>
    <p:sldId id="261" r:id="rId8"/>
    <p:sldId id="263" r:id="rId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15" autoAdjust="0"/>
    <p:restoredTop sz="94660"/>
  </p:normalViewPr>
  <p:slideViewPr>
    <p:cSldViewPr>
      <p:cViewPr>
        <p:scale>
          <a:sx n="76" d="100"/>
          <a:sy n="76" d="100"/>
        </p:scale>
        <p:origin x="-480"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8" name="Titel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nl-NL" smtClean="0"/>
              <a:t>Klik om de stijl te bewerken</a:t>
            </a:r>
            <a:endParaRPr kumimoji="0" lang="en-US"/>
          </a:p>
        </p:txBody>
      </p:sp>
      <p:sp>
        <p:nvSpPr>
          <p:cNvPr id="9" name="Ondertitel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28" name="Tijdelijke aanduiding voor datum 27"/>
          <p:cNvSpPr>
            <a:spLocks noGrp="1"/>
          </p:cNvSpPr>
          <p:nvPr>
            <p:ph type="dt" sz="half" idx="10"/>
          </p:nvPr>
        </p:nvSpPr>
        <p:spPr>
          <a:xfrm>
            <a:off x="6400800" y="6355080"/>
            <a:ext cx="2286000" cy="365760"/>
          </a:xfrm>
        </p:spPr>
        <p:txBody>
          <a:bodyPr/>
          <a:lstStyle>
            <a:lvl1pPr>
              <a:defRPr sz="1400"/>
            </a:lvl1pPr>
          </a:lstStyle>
          <a:p>
            <a:fld id="{06E9EE65-0739-4E2F-AD42-CCA623D1C2C4}" type="datetimeFigureOut">
              <a:rPr lang="nl-NL" smtClean="0"/>
              <a:pPr/>
              <a:t>23-2-2011</a:t>
            </a:fld>
            <a:endParaRPr lang="nl-NL"/>
          </a:p>
        </p:txBody>
      </p:sp>
      <p:sp>
        <p:nvSpPr>
          <p:cNvPr id="17" name="Tijdelijke aanduiding voor voettekst 16"/>
          <p:cNvSpPr>
            <a:spLocks noGrp="1"/>
          </p:cNvSpPr>
          <p:nvPr>
            <p:ph type="ftr" sz="quarter" idx="11"/>
          </p:nvPr>
        </p:nvSpPr>
        <p:spPr>
          <a:xfrm>
            <a:off x="2898648" y="6355080"/>
            <a:ext cx="3474720" cy="365760"/>
          </a:xfrm>
        </p:spPr>
        <p:txBody>
          <a:bodyPr/>
          <a:lstStyle/>
          <a:p>
            <a:endParaRPr lang="nl-NL"/>
          </a:p>
        </p:txBody>
      </p:sp>
      <p:sp>
        <p:nvSpPr>
          <p:cNvPr id="29" name="Tijdelijke aanduiding voor dianummer 28"/>
          <p:cNvSpPr>
            <a:spLocks noGrp="1"/>
          </p:cNvSpPr>
          <p:nvPr>
            <p:ph type="sldNum" sz="quarter" idx="12"/>
          </p:nvPr>
        </p:nvSpPr>
        <p:spPr>
          <a:xfrm>
            <a:off x="1216152" y="6355080"/>
            <a:ext cx="1219200" cy="365760"/>
          </a:xfrm>
        </p:spPr>
        <p:txBody>
          <a:bodyPr/>
          <a:lstStyle/>
          <a:p>
            <a:fld id="{262FB758-52EB-4450-AE6D-E0F94D7A2538}" type="slidenum">
              <a:rPr lang="nl-NL" smtClean="0"/>
              <a:pPr/>
              <a:t>‹#›</a:t>
            </a:fld>
            <a:endParaRPr lang="nl-NL"/>
          </a:p>
        </p:txBody>
      </p:sp>
      <p:sp>
        <p:nvSpPr>
          <p:cNvPr id="21" name="Rechthoek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hthoek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hthoek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hthoek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06E9EE65-0739-4E2F-AD42-CCA623D1C2C4}" type="datetimeFigureOut">
              <a:rPr lang="nl-NL" smtClean="0"/>
              <a:pPr/>
              <a:t>23-2-2011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62FB758-52EB-4450-AE6D-E0F94D7A2538}"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06E9EE65-0739-4E2F-AD42-CCA623D1C2C4}" type="datetimeFigureOut">
              <a:rPr lang="nl-NL" smtClean="0"/>
              <a:pPr/>
              <a:t>23-2-2011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62FB758-52EB-4450-AE6D-E0F94D7A2538}" type="slidenum">
              <a:rPr lang="nl-NL" smtClean="0"/>
              <a:pPr/>
              <a:t>‹#›</a:t>
            </a:fld>
            <a:endParaRPr lang="nl-NL"/>
          </a:p>
        </p:txBody>
      </p:sp>
      <p:sp>
        <p:nvSpPr>
          <p:cNvPr id="7" name="Rechte verbindingslijn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Gelijkbenige driehoek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 verbindingslijn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4" name="Tijdelijke aanduiding voor datum 3"/>
          <p:cNvSpPr>
            <a:spLocks noGrp="1"/>
          </p:cNvSpPr>
          <p:nvPr>
            <p:ph type="dt" sz="half" idx="10"/>
          </p:nvPr>
        </p:nvSpPr>
        <p:spPr/>
        <p:txBody>
          <a:bodyPr/>
          <a:lstStyle/>
          <a:p>
            <a:fld id="{06E9EE65-0739-4E2F-AD42-CCA623D1C2C4}" type="datetimeFigureOut">
              <a:rPr lang="nl-NL" smtClean="0"/>
              <a:pPr/>
              <a:t>23-2-2011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62FB758-52EB-4450-AE6D-E0F94D7A2538}" type="slidenum">
              <a:rPr lang="nl-NL" smtClean="0"/>
              <a:pPr/>
              <a:t>‹#›</a:t>
            </a:fld>
            <a:endParaRPr lang="nl-NL"/>
          </a:p>
        </p:txBody>
      </p:sp>
      <p:sp>
        <p:nvSpPr>
          <p:cNvPr id="8" name="Tijdelijke aanduiding voor inhoud 7"/>
          <p:cNvSpPr>
            <a:spLocks noGrp="1"/>
          </p:cNvSpPr>
          <p:nvPr>
            <p:ph sz="quarter" idx="1"/>
          </p:nvPr>
        </p:nvSpPr>
        <p:spPr>
          <a:xfrm>
            <a:off x="457200" y="1219200"/>
            <a:ext cx="8229600" cy="493776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a:xfrm>
            <a:off x="6400800" y="6355080"/>
            <a:ext cx="2286000" cy="365760"/>
          </a:xfrm>
        </p:spPr>
        <p:txBody>
          <a:bodyPr/>
          <a:lstStyle/>
          <a:p>
            <a:fld id="{06E9EE65-0739-4E2F-AD42-CCA623D1C2C4}" type="datetimeFigureOut">
              <a:rPr lang="nl-NL" smtClean="0"/>
              <a:pPr/>
              <a:t>23-2-2011</a:t>
            </a:fld>
            <a:endParaRPr lang="nl-NL"/>
          </a:p>
        </p:txBody>
      </p:sp>
      <p:sp>
        <p:nvSpPr>
          <p:cNvPr id="5" name="Tijdelijke aanduiding voor voettekst 4"/>
          <p:cNvSpPr>
            <a:spLocks noGrp="1"/>
          </p:cNvSpPr>
          <p:nvPr>
            <p:ph type="ftr" sz="quarter" idx="11"/>
          </p:nvPr>
        </p:nvSpPr>
        <p:spPr>
          <a:xfrm>
            <a:off x="2898648" y="6355080"/>
            <a:ext cx="3474720" cy="365760"/>
          </a:xfrm>
        </p:spPr>
        <p:txBody>
          <a:bodyPr/>
          <a:lstStyle/>
          <a:p>
            <a:endParaRPr lang="nl-NL"/>
          </a:p>
        </p:txBody>
      </p:sp>
      <p:sp>
        <p:nvSpPr>
          <p:cNvPr id="6" name="Tijdelijke aanduiding voor dianummer 5"/>
          <p:cNvSpPr>
            <a:spLocks noGrp="1"/>
          </p:cNvSpPr>
          <p:nvPr>
            <p:ph type="sldNum" sz="quarter" idx="12"/>
          </p:nvPr>
        </p:nvSpPr>
        <p:spPr>
          <a:xfrm>
            <a:off x="1069848" y="6355080"/>
            <a:ext cx="1520952" cy="365760"/>
          </a:xfrm>
        </p:spPr>
        <p:txBody>
          <a:bodyPr/>
          <a:lstStyle/>
          <a:p>
            <a:fld id="{262FB758-52EB-4450-AE6D-E0F94D7A2538}" type="slidenum">
              <a:rPr lang="nl-NL" smtClean="0"/>
              <a:pPr/>
              <a:t>‹#›</a:t>
            </a:fld>
            <a:endParaRPr lang="nl-NL"/>
          </a:p>
        </p:txBody>
      </p:sp>
      <p:sp>
        <p:nvSpPr>
          <p:cNvPr id="7" name="Rechthoek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hoek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p:txBody>
          <a:bodyPr/>
          <a:lstStyle/>
          <a:p>
            <a:fld id="{06E9EE65-0739-4E2F-AD42-CCA623D1C2C4}" type="datetimeFigureOut">
              <a:rPr lang="nl-NL" smtClean="0"/>
              <a:pPr/>
              <a:t>23-2-2011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62FB758-52EB-4450-AE6D-E0F94D7A2538}" type="slidenum">
              <a:rPr lang="nl-NL" smtClean="0"/>
              <a:pPr/>
              <a:t>‹#›</a:t>
            </a:fld>
            <a:endParaRPr lang="nl-NL"/>
          </a:p>
        </p:txBody>
      </p:sp>
      <p:sp>
        <p:nvSpPr>
          <p:cNvPr id="9" name="Tijdelijke aanduiding voor inhoud 8"/>
          <p:cNvSpPr>
            <a:spLocks noGrp="1"/>
          </p:cNvSpPr>
          <p:nvPr>
            <p:ph sz="quarter" idx="1"/>
          </p:nvPr>
        </p:nvSpPr>
        <p:spPr>
          <a:xfrm>
            <a:off x="457200" y="1219200"/>
            <a:ext cx="4041648" cy="493776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1" name="Tijdelijke aanduiding voor inhoud 10"/>
          <p:cNvSpPr>
            <a:spLocks noGrp="1"/>
          </p:cNvSpPr>
          <p:nvPr>
            <p:ph sz="quarter" idx="2"/>
          </p:nvPr>
        </p:nvSpPr>
        <p:spPr>
          <a:xfrm>
            <a:off x="4632198" y="1216152"/>
            <a:ext cx="4041648" cy="493776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nchor="ctr"/>
          <a:lstStyle>
            <a:lvl1pPr>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7" name="Tijdelijke aanduiding voor datum 6"/>
          <p:cNvSpPr>
            <a:spLocks noGrp="1"/>
          </p:cNvSpPr>
          <p:nvPr>
            <p:ph type="dt" sz="half" idx="10"/>
          </p:nvPr>
        </p:nvSpPr>
        <p:spPr/>
        <p:txBody>
          <a:bodyPr/>
          <a:lstStyle/>
          <a:p>
            <a:fld id="{06E9EE65-0739-4E2F-AD42-CCA623D1C2C4}" type="datetimeFigureOut">
              <a:rPr lang="nl-NL" smtClean="0"/>
              <a:pPr/>
              <a:t>23-2-2011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62FB758-52EB-4450-AE6D-E0F94D7A2538}" type="slidenum">
              <a:rPr lang="nl-NL" smtClean="0"/>
              <a:pPr/>
              <a:t>‹#›</a:t>
            </a:fld>
            <a:endParaRPr lang="nl-NL"/>
          </a:p>
        </p:txBody>
      </p:sp>
      <p:sp>
        <p:nvSpPr>
          <p:cNvPr id="11" name="Tijdelijke aanduiding voor inhoud 10"/>
          <p:cNvSpPr>
            <a:spLocks noGrp="1"/>
          </p:cNvSpPr>
          <p:nvPr>
            <p:ph sz="quarter" idx="2"/>
          </p:nvPr>
        </p:nvSpPr>
        <p:spPr>
          <a:xfrm>
            <a:off x="457200" y="2133600"/>
            <a:ext cx="4038600" cy="40386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3" name="Tijdelijke aanduiding voor inhoud 12"/>
          <p:cNvSpPr>
            <a:spLocks noGrp="1"/>
          </p:cNvSpPr>
          <p:nvPr>
            <p:ph sz="quarter" idx="4"/>
          </p:nvPr>
        </p:nvSpPr>
        <p:spPr>
          <a:xfrm>
            <a:off x="4648200" y="2133600"/>
            <a:ext cx="4038600" cy="40386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06E9EE65-0739-4E2F-AD42-CCA623D1C2C4}" type="datetimeFigureOut">
              <a:rPr lang="nl-NL" smtClean="0"/>
              <a:pPr/>
              <a:t>23-2-2011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62FB758-52EB-4450-AE6D-E0F94D7A2538}" type="slidenum">
              <a:rPr lang="nl-NL" smtClean="0"/>
              <a:pPr/>
              <a:t>‹#›</a:t>
            </a:fld>
            <a:endParaRPr lang="nl-NL"/>
          </a:p>
        </p:txBody>
      </p:sp>
      <p:sp>
        <p:nvSpPr>
          <p:cNvPr id="6" name="Gelijkbenige driehoe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6E9EE65-0739-4E2F-AD42-CCA623D1C2C4}" type="datetimeFigureOut">
              <a:rPr lang="nl-NL" smtClean="0"/>
              <a:pPr/>
              <a:t>23-2-2011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62FB758-52EB-4450-AE6D-E0F94D7A2538}" type="slidenum">
              <a:rPr lang="nl-NL" smtClean="0"/>
              <a:pPr/>
              <a:t>‹#›</a:t>
            </a:fld>
            <a:endParaRPr lang="nl-NL"/>
          </a:p>
        </p:txBody>
      </p:sp>
      <p:sp>
        <p:nvSpPr>
          <p:cNvPr id="5" name="Rechte verbindingslijn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Gelijkbenige driehoe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p:txBody>
          <a:bodyPr/>
          <a:lstStyle/>
          <a:p>
            <a:fld id="{06E9EE65-0739-4E2F-AD42-CCA623D1C2C4}" type="datetimeFigureOut">
              <a:rPr lang="nl-NL" smtClean="0"/>
              <a:pPr/>
              <a:t>23-2-2011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62FB758-52EB-4450-AE6D-E0F94D7A2538}" type="slidenum">
              <a:rPr lang="nl-NL" smtClean="0"/>
              <a:pPr/>
              <a:t>‹#›</a:t>
            </a:fld>
            <a:endParaRPr lang="nl-NL"/>
          </a:p>
        </p:txBody>
      </p:sp>
      <p:sp>
        <p:nvSpPr>
          <p:cNvPr id="8" name="Rechte verbindingslijn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Rechte verbindingslijn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Gelijkbenige driehoe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Tijdelijke aanduiding voor inhoud 11"/>
          <p:cNvSpPr>
            <a:spLocks noGrp="1"/>
          </p:cNvSpPr>
          <p:nvPr>
            <p:ph sz="quarter" idx="1"/>
          </p:nvPr>
        </p:nvSpPr>
        <p:spPr>
          <a:xfrm>
            <a:off x="304800" y="304800"/>
            <a:ext cx="5715000" cy="5715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p:txBody>
          <a:bodyPr/>
          <a:lstStyle/>
          <a:p>
            <a:fld id="{06E9EE65-0739-4E2F-AD42-CCA623D1C2C4}" type="datetimeFigureOut">
              <a:rPr lang="nl-NL" smtClean="0"/>
              <a:pPr/>
              <a:t>23-2-2011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62FB758-52EB-4450-AE6D-E0F94D7A2538}" type="slidenum">
              <a:rPr lang="nl-NL" smtClean="0"/>
              <a:pPr/>
              <a:t>‹#›</a:t>
            </a:fld>
            <a:endParaRPr lang="nl-NL"/>
          </a:p>
        </p:txBody>
      </p:sp>
      <p:sp>
        <p:nvSpPr>
          <p:cNvPr id="8" name="Rechte verbindingslijn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Gelijkbenige driehoe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jdelijke aanduiding voor titel 21"/>
          <p:cNvSpPr>
            <a:spLocks noGrp="1"/>
          </p:cNvSpPr>
          <p:nvPr>
            <p:ph type="title"/>
          </p:nvPr>
        </p:nvSpPr>
        <p:spPr>
          <a:xfrm>
            <a:off x="457200" y="152400"/>
            <a:ext cx="8229600" cy="990600"/>
          </a:xfrm>
          <a:prstGeom prst="rect">
            <a:avLst/>
          </a:prstGeom>
        </p:spPr>
        <p:txBody>
          <a:bodyPr vert="horz" anchor="b" anchorCtr="0">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6E9EE65-0739-4E2F-AD42-CCA623D1C2C4}" type="datetimeFigureOut">
              <a:rPr lang="nl-NL" smtClean="0"/>
              <a:pPr/>
              <a:t>23-2-2011</a:t>
            </a:fld>
            <a:endParaRPr lang="nl-NL"/>
          </a:p>
        </p:txBody>
      </p:sp>
      <p:sp>
        <p:nvSpPr>
          <p:cNvPr id="3" name="Tijdelijke aanduiding voor voettekst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nl-NL"/>
          </a:p>
        </p:txBody>
      </p:sp>
      <p:sp>
        <p:nvSpPr>
          <p:cNvPr id="23" name="Tijdelijke aanduiding voor dianumm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62FB758-52EB-4450-AE6D-E0F94D7A2538}" type="slidenum">
              <a:rPr lang="nl-NL" smtClean="0"/>
              <a:pPr/>
              <a:t>‹#›</a:t>
            </a:fld>
            <a:endParaRPr lang="nl-NL"/>
          </a:p>
        </p:txBody>
      </p:sp>
      <p:sp>
        <p:nvSpPr>
          <p:cNvPr id="28" name="Rechte verbindingslijn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Rechte verbindingslijn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Gelijkbenige driehoek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pPr algn="ctr"/>
            <a:r>
              <a:rPr lang="nl-NL" sz="4800" dirty="0" err="1" smtClean="0">
                <a:latin typeface="Century Gothic" pitchFamily="34" charset="0"/>
                <a:ea typeface="Adobe Ming Std L" pitchFamily="18" charset="-128"/>
              </a:rPr>
              <a:t>Wilhelm</a:t>
            </a:r>
            <a:r>
              <a:rPr lang="nl-NL" sz="4800" dirty="0" smtClean="0">
                <a:latin typeface="Century Gothic" pitchFamily="34" charset="0"/>
                <a:ea typeface="Adobe Ming Std L" pitchFamily="18" charset="-128"/>
              </a:rPr>
              <a:t> Röntgen</a:t>
            </a:r>
            <a:endParaRPr lang="nl-NL" sz="4800" dirty="0">
              <a:latin typeface="Century Gothic" pitchFamily="34" charset="0"/>
              <a:ea typeface="Adobe Ming Std L" pitchFamily="18" charset="-128"/>
              <a:cs typeface="Segoe UI" pitchFamily="34" charset="0"/>
            </a:endParaRPr>
          </a:p>
        </p:txBody>
      </p:sp>
      <p:sp>
        <p:nvSpPr>
          <p:cNvPr id="3" name="Ondertitel 2"/>
          <p:cNvSpPr>
            <a:spLocks noGrp="1"/>
          </p:cNvSpPr>
          <p:nvPr>
            <p:ph type="subTitle" idx="1"/>
          </p:nvPr>
        </p:nvSpPr>
        <p:spPr/>
        <p:txBody>
          <a:bodyPr/>
          <a:lstStyle/>
          <a:p>
            <a:pPr algn="ctr"/>
            <a:r>
              <a:rPr lang="nl-NL" dirty="0" smtClean="0">
                <a:solidFill>
                  <a:schemeClr val="tx1"/>
                </a:solidFill>
                <a:latin typeface="Century Gothic" pitchFamily="34" charset="0"/>
              </a:rPr>
              <a:t>Natuurkunde – </a:t>
            </a:r>
            <a:r>
              <a:rPr lang="nl-NL" dirty="0" err="1" smtClean="0">
                <a:solidFill>
                  <a:schemeClr val="tx1"/>
                </a:solidFill>
                <a:latin typeface="Century Gothic" pitchFamily="34" charset="0"/>
              </a:rPr>
              <a:t>Yaela</a:t>
            </a:r>
            <a:r>
              <a:rPr lang="nl-NL" dirty="0" smtClean="0">
                <a:solidFill>
                  <a:schemeClr val="tx1"/>
                </a:solidFill>
                <a:latin typeface="Century Gothic" pitchFamily="34" charset="0"/>
              </a:rPr>
              <a:t> </a:t>
            </a:r>
            <a:r>
              <a:rPr lang="nl-NL" dirty="0" err="1" smtClean="0">
                <a:solidFill>
                  <a:schemeClr val="tx1"/>
                </a:solidFill>
                <a:latin typeface="Century Gothic" pitchFamily="34" charset="0"/>
              </a:rPr>
              <a:t>Pardoel</a:t>
            </a:r>
            <a:r>
              <a:rPr lang="nl-NL" dirty="0" smtClean="0">
                <a:solidFill>
                  <a:schemeClr val="tx1"/>
                </a:solidFill>
                <a:latin typeface="Century Gothic" pitchFamily="34" charset="0"/>
              </a:rPr>
              <a:t> – A2a</a:t>
            </a:r>
            <a:endParaRPr lang="nl-NL" dirty="0">
              <a:solidFill>
                <a:schemeClr val="tx1"/>
              </a:solidFill>
              <a:latin typeface="Century Gothic" pitchFamily="34" charset="0"/>
            </a:endParaRPr>
          </a:p>
        </p:txBody>
      </p:sp>
      <p:pic>
        <p:nvPicPr>
          <p:cNvPr id="5" name="Picture 2" descr="http://1.bp.blogspot.com/_1CASmuUog1s/SczSZLKeRCI/AAAAAAAAeqc/NYes4_riet0/s320/Roentgen2.jpg"/>
          <p:cNvPicPr>
            <a:picLocks noChangeAspect="1" noChangeArrowheads="1"/>
          </p:cNvPicPr>
          <p:nvPr/>
        </p:nvPicPr>
        <p:blipFill>
          <a:blip r:embed="rId2" cstate="print"/>
          <a:srcRect/>
          <a:stretch>
            <a:fillRect/>
          </a:stretch>
        </p:blipFill>
        <p:spPr bwMode="auto">
          <a:xfrm>
            <a:off x="755576" y="260648"/>
            <a:ext cx="2171700" cy="3048001"/>
          </a:xfrm>
          <a:prstGeom prst="rect">
            <a:avLst/>
          </a:prstGeom>
          <a:ln>
            <a:noFill/>
          </a:ln>
          <a:effectLst>
            <a:softEdge rad="112500"/>
          </a:effectLst>
        </p:spPr>
      </p:pic>
      <p:pic>
        <p:nvPicPr>
          <p:cNvPr id="6" name="Picture 2" descr="http://1.bp.blogspot.com/_1CASmuUog1s/SczSZLKeRCI/AAAAAAAAeqc/NYes4_riet0/s320/Roentgen2.jpg"/>
          <p:cNvPicPr>
            <a:picLocks noChangeAspect="1" noChangeArrowheads="1"/>
          </p:cNvPicPr>
          <p:nvPr/>
        </p:nvPicPr>
        <p:blipFill>
          <a:blip r:embed="rId2" cstate="print"/>
          <a:srcRect/>
          <a:stretch>
            <a:fillRect/>
          </a:stretch>
        </p:blipFill>
        <p:spPr bwMode="auto">
          <a:xfrm>
            <a:off x="6228184" y="260648"/>
            <a:ext cx="2171700" cy="3048001"/>
          </a:xfrm>
          <a:prstGeom prst="rect">
            <a:avLst/>
          </a:prstGeom>
          <a:ln>
            <a:noFill/>
          </a:ln>
          <a:effectLst>
            <a:softEdge rad="112500"/>
          </a:effectLst>
        </p:spPr>
      </p:pic>
      <p:pic>
        <p:nvPicPr>
          <p:cNvPr id="7" name="Picture 2" descr="http://1.bp.blogspot.com/_1CASmuUog1s/SczSZLKeRCI/AAAAAAAAeqc/NYes4_riet0/s320/Roentgen2.jpg"/>
          <p:cNvPicPr>
            <a:picLocks noChangeAspect="1" noChangeArrowheads="1"/>
          </p:cNvPicPr>
          <p:nvPr/>
        </p:nvPicPr>
        <p:blipFill>
          <a:blip r:embed="rId2" cstate="print"/>
          <a:srcRect/>
          <a:stretch>
            <a:fillRect/>
          </a:stretch>
        </p:blipFill>
        <p:spPr bwMode="auto">
          <a:xfrm>
            <a:off x="3491880" y="260648"/>
            <a:ext cx="2171700" cy="3048001"/>
          </a:xfrm>
          <a:prstGeom prst="rect">
            <a:avLst/>
          </a:prstGeom>
          <a:ln>
            <a:noFill/>
          </a:ln>
          <a:effectLst>
            <a:softEdge rad="112500"/>
          </a:effectLst>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solidFill>
                  <a:schemeClr val="tx1"/>
                </a:solidFill>
                <a:latin typeface="Century Gothic" pitchFamily="34" charset="0"/>
              </a:rPr>
              <a:t>Inhoud</a:t>
            </a:r>
            <a:endParaRPr lang="nl-NL" dirty="0">
              <a:solidFill>
                <a:schemeClr val="tx1"/>
              </a:solidFill>
              <a:latin typeface="Century Gothic" pitchFamily="34" charset="0"/>
            </a:endParaRPr>
          </a:p>
        </p:txBody>
      </p:sp>
      <p:sp>
        <p:nvSpPr>
          <p:cNvPr id="3" name="Tijdelijke aanduiding voor inhoud 2"/>
          <p:cNvSpPr>
            <a:spLocks noGrp="1"/>
          </p:cNvSpPr>
          <p:nvPr>
            <p:ph sz="quarter" idx="1"/>
          </p:nvPr>
        </p:nvSpPr>
        <p:spPr/>
        <p:txBody>
          <a:bodyPr>
            <a:normAutofit/>
          </a:bodyPr>
          <a:lstStyle/>
          <a:p>
            <a:pPr algn="ctr">
              <a:buClr>
                <a:schemeClr val="bg1">
                  <a:lumMod val="65000"/>
                </a:schemeClr>
              </a:buClr>
              <a:buFont typeface="Century Gothic" pitchFamily="34" charset="0"/>
              <a:buChar char="♥"/>
            </a:pPr>
            <a:r>
              <a:rPr lang="nl-NL" sz="2000" dirty="0" smtClean="0">
                <a:solidFill>
                  <a:schemeClr val="bg1">
                    <a:lumMod val="65000"/>
                  </a:schemeClr>
                </a:solidFill>
                <a:latin typeface="Century Gothic" pitchFamily="34" charset="0"/>
              </a:rPr>
              <a:t> Levensloop</a:t>
            </a:r>
          </a:p>
          <a:p>
            <a:pPr algn="ctr">
              <a:buClr>
                <a:schemeClr val="bg1">
                  <a:lumMod val="65000"/>
                </a:schemeClr>
              </a:buClr>
              <a:buFont typeface="Century Gothic" pitchFamily="34" charset="0"/>
              <a:buChar char="♥"/>
            </a:pPr>
            <a:r>
              <a:rPr lang="nl-NL" sz="2000" dirty="0" smtClean="0">
                <a:solidFill>
                  <a:schemeClr val="bg1">
                    <a:lumMod val="65000"/>
                  </a:schemeClr>
                </a:solidFill>
                <a:latin typeface="Century Gothic" pitchFamily="34" charset="0"/>
              </a:rPr>
              <a:t> Ontdekking en Uitvindingen</a:t>
            </a:r>
          </a:p>
          <a:p>
            <a:pPr algn="ctr">
              <a:buClr>
                <a:schemeClr val="bg1">
                  <a:lumMod val="65000"/>
                </a:schemeClr>
              </a:buClr>
              <a:buFont typeface="Century Gothic" pitchFamily="34" charset="0"/>
              <a:buChar char="♥"/>
            </a:pPr>
            <a:r>
              <a:rPr lang="nl-NL" sz="2000" dirty="0" smtClean="0">
                <a:solidFill>
                  <a:schemeClr val="bg1">
                    <a:lumMod val="65000"/>
                  </a:schemeClr>
                </a:solidFill>
                <a:latin typeface="Century Gothic" pitchFamily="34" charset="0"/>
              </a:rPr>
              <a:t> Belangrijke Uitvindingen </a:t>
            </a:r>
          </a:p>
          <a:p>
            <a:pPr algn="ctr">
              <a:buClr>
                <a:schemeClr val="bg1">
                  <a:lumMod val="65000"/>
                </a:schemeClr>
              </a:buClr>
              <a:buFont typeface="Century Gothic" pitchFamily="34" charset="0"/>
              <a:buChar char="♥"/>
            </a:pPr>
            <a:r>
              <a:rPr lang="nl-NL" sz="2000" dirty="0" smtClean="0">
                <a:solidFill>
                  <a:schemeClr val="bg1">
                    <a:lumMod val="65000"/>
                  </a:schemeClr>
                </a:solidFill>
                <a:latin typeface="Century Gothic" pitchFamily="34" charset="0"/>
              </a:rPr>
              <a:t> </a:t>
            </a:r>
            <a:r>
              <a:rPr lang="nl-NL" sz="2000" dirty="0" smtClean="0">
                <a:solidFill>
                  <a:schemeClr val="bg1">
                    <a:lumMod val="65000"/>
                  </a:schemeClr>
                </a:solidFill>
                <a:latin typeface="Century Gothic" pitchFamily="34" charset="0"/>
              </a:rPr>
              <a:t>Plaatjes</a:t>
            </a:r>
          </a:p>
          <a:p>
            <a:pPr algn="ctr">
              <a:buClr>
                <a:schemeClr val="bg1">
                  <a:lumMod val="65000"/>
                </a:schemeClr>
              </a:buClr>
              <a:buFont typeface="Century Gothic" pitchFamily="34" charset="0"/>
              <a:buChar char="♥"/>
            </a:pPr>
            <a:r>
              <a:rPr lang="nl-NL" sz="2000" dirty="0">
                <a:solidFill>
                  <a:schemeClr val="bg1">
                    <a:lumMod val="65000"/>
                  </a:schemeClr>
                </a:solidFill>
                <a:latin typeface="Century Gothic" pitchFamily="34" charset="0"/>
              </a:rPr>
              <a:t> </a:t>
            </a:r>
            <a:r>
              <a:rPr lang="nl-NL" sz="2000" dirty="0" smtClean="0">
                <a:solidFill>
                  <a:schemeClr val="bg1">
                    <a:lumMod val="65000"/>
                  </a:schemeClr>
                </a:solidFill>
                <a:latin typeface="Century Gothic" pitchFamily="34" charset="0"/>
              </a:rPr>
              <a:t>Bronnen</a:t>
            </a:r>
          </a:p>
          <a:p>
            <a:pPr algn="ctr">
              <a:buClr>
                <a:schemeClr val="bg1">
                  <a:lumMod val="65000"/>
                </a:schemeClr>
              </a:buClr>
              <a:buFont typeface="Century Gothic" pitchFamily="34" charset="0"/>
              <a:buChar char="♥"/>
            </a:pPr>
            <a:r>
              <a:rPr lang="nl-NL" sz="2000" dirty="0" smtClean="0">
                <a:solidFill>
                  <a:schemeClr val="bg1">
                    <a:lumMod val="65000"/>
                  </a:schemeClr>
                </a:solidFill>
                <a:latin typeface="Century Gothic" pitchFamily="34" charset="0"/>
              </a:rPr>
              <a:t>Einde</a:t>
            </a:r>
            <a:endParaRPr lang="nl-NL" sz="2000" dirty="0">
              <a:solidFill>
                <a:schemeClr val="bg1">
                  <a:lumMod val="65000"/>
                </a:schemeClr>
              </a:solidFill>
              <a:latin typeface="Century Gothic" pitchFamily="34"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solidFill>
                  <a:schemeClr val="tx1"/>
                </a:solidFill>
                <a:latin typeface="Century Gothic" pitchFamily="34" charset="0"/>
              </a:rPr>
              <a:t>Levensloop.</a:t>
            </a:r>
            <a:endParaRPr lang="nl-NL" dirty="0">
              <a:solidFill>
                <a:schemeClr val="tx1"/>
              </a:solidFill>
              <a:latin typeface="Century Gothic" pitchFamily="34" charset="0"/>
            </a:endParaRPr>
          </a:p>
        </p:txBody>
      </p:sp>
      <p:sp>
        <p:nvSpPr>
          <p:cNvPr id="3" name="Tijdelijke aanduiding voor inhoud 2"/>
          <p:cNvSpPr>
            <a:spLocks noGrp="1"/>
          </p:cNvSpPr>
          <p:nvPr>
            <p:ph sz="quarter" idx="1"/>
          </p:nvPr>
        </p:nvSpPr>
        <p:spPr/>
        <p:txBody>
          <a:bodyPr/>
          <a:lstStyle/>
          <a:p>
            <a:pPr marL="252000" algn="ctr">
              <a:spcBef>
                <a:spcPts val="0"/>
              </a:spcBef>
              <a:buNone/>
            </a:pPr>
            <a:r>
              <a:rPr lang="nl-NL" sz="1400" dirty="0" smtClean="0">
                <a:solidFill>
                  <a:schemeClr val="bg1">
                    <a:lumMod val="65000"/>
                  </a:schemeClr>
                </a:solidFill>
                <a:latin typeface="Century Gothic" pitchFamily="34" charset="0"/>
              </a:rPr>
              <a:t>Röntgen werd geboren in de Duitse plaats Lennep als zoon van een textielhandelaar en -fabrikant en de Nederlandse Charlotte </a:t>
            </a:r>
            <a:r>
              <a:rPr lang="nl-NL" sz="1400" dirty="0" err="1" smtClean="0">
                <a:solidFill>
                  <a:schemeClr val="bg1">
                    <a:lumMod val="65000"/>
                  </a:schemeClr>
                </a:solidFill>
                <a:latin typeface="Century Gothic" pitchFamily="34" charset="0"/>
              </a:rPr>
              <a:t>Constanze</a:t>
            </a:r>
            <a:r>
              <a:rPr lang="nl-NL" sz="1400" dirty="0" smtClean="0">
                <a:solidFill>
                  <a:schemeClr val="bg1">
                    <a:lumMod val="65000"/>
                  </a:schemeClr>
                </a:solidFill>
                <a:latin typeface="Century Gothic" pitchFamily="34" charset="0"/>
              </a:rPr>
              <a:t> </a:t>
            </a:r>
            <a:r>
              <a:rPr lang="nl-NL" sz="1400" dirty="0" err="1" smtClean="0">
                <a:solidFill>
                  <a:schemeClr val="bg1">
                    <a:lumMod val="65000"/>
                  </a:schemeClr>
                </a:solidFill>
                <a:latin typeface="Century Gothic" pitchFamily="34" charset="0"/>
              </a:rPr>
              <a:t>Frowein</a:t>
            </a:r>
            <a:endParaRPr lang="nl-NL" sz="1400" dirty="0" smtClean="0">
              <a:solidFill>
                <a:schemeClr val="bg1">
                  <a:lumMod val="65000"/>
                </a:schemeClr>
              </a:solidFill>
              <a:latin typeface="Century Gothic" pitchFamily="34" charset="0"/>
            </a:endParaRPr>
          </a:p>
          <a:p>
            <a:pPr marL="252000" algn="ctr">
              <a:spcBef>
                <a:spcPts val="0"/>
              </a:spcBef>
              <a:buNone/>
            </a:pPr>
            <a:r>
              <a:rPr lang="nl-NL" sz="1400" dirty="0" smtClean="0">
                <a:solidFill>
                  <a:schemeClr val="bg1">
                    <a:lumMod val="65000"/>
                  </a:schemeClr>
                </a:solidFill>
                <a:latin typeface="Century Gothic" pitchFamily="34" charset="0"/>
              </a:rPr>
              <a:t>Van 1861 tot 1863 volgde hij het onderwijs op de Ambachtsschool in Utrecht. </a:t>
            </a:r>
          </a:p>
          <a:p>
            <a:pPr marL="252000" algn="ctr">
              <a:spcBef>
                <a:spcPts val="0"/>
              </a:spcBef>
              <a:buNone/>
            </a:pPr>
            <a:r>
              <a:rPr lang="nl-NL" sz="1400" dirty="0" smtClean="0">
                <a:solidFill>
                  <a:schemeClr val="bg1">
                    <a:lumMod val="65000"/>
                  </a:schemeClr>
                </a:solidFill>
                <a:latin typeface="Century Gothic" pitchFamily="34" charset="0"/>
              </a:rPr>
              <a:t>Hij werd van de school getrapt. Zonder diploma probeerde hij toegelaten te worden tot de natuurkundestudie aan de Universiteit Utrecht. Hij mocht alleen als toehoorder op de universiteit aanwezig zijn.</a:t>
            </a:r>
          </a:p>
          <a:p>
            <a:pPr marL="252000" algn="ctr">
              <a:spcBef>
                <a:spcPts val="0"/>
              </a:spcBef>
              <a:buNone/>
            </a:pPr>
            <a:r>
              <a:rPr lang="nl-NL" sz="1400" dirty="0" smtClean="0">
                <a:solidFill>
                  <a:schemeClr val="bg1">
                    <a:lumMod val="65000"/>
                  </a:schemeClr>
                </a:solidFill>
                <a:latin typeface="Century Gothic" pitchFamily="34" charset="0"/>
              </a:rPr>
              <a:t> toen ging hij naar Zwitserland. Hij slaagde voor het toelatingsexamen en studeerde werktuigbouwkunde tot 1868 ,toen hij zijn diploma als werktuigbouwkundig ingenieur behaalde</a:t>
            </a:r>
          </a:p>
          <a:p>
            <a:pPr marL="36000" algn="ctr">
              <a:spcBef>
                <a:spcPts val="0"/>
              </a:spcBef>
              <a:buNone/>
            </a:pPr>
            <a:endParaRPr lang="nl-NL" sz="1400" dirty="0" smtClean="0">
              <a:solidFill>
                <a:schemeClr val="bg1">
                  <a:lumMod val="65000"/>
                </a:schemeClr>
              </a:solidFill>
              <a:latin typeface="Century Gothic" pitchFamily="34" charset="0"/>
            </a:endParaRPr>
          </a:p>
          <a:p>
            <a:pPr marL="36000" algn="ctr">
              <a:spcBef>
                <a:spcPts val="0"/>
              </a:spcBef>
              <a:buNone/>
            </a:pPr>
            <a:r>
              <a:rPr lang="nl-NL" sz="1400" dirty="0" smtClean="0">
                <a:solidFill>
                  <a:schemeClr val="bg1">
                    <a:lumMod val="65000"/>
                  </a:schemeClr>
                </a:solidFill>
                <a:latin typeface="Century Gothic" pitchFamily="34" charset="0"/>
              </a:rPr>
              <a:t>In 1901 kreeg Röntgen de allereerste Nobelprijs in de natuurkunde</a:t>
            </a:r>
          </a:p>
          <a:p>
            <a:pPr marL="36000" algn="ctr">
              <a:spcBef>
                <a:spcPts val="0"/>
              </a:spcBef>
              <a:buNone/>
            </a:pPr>
            <a:r>
              <a:rPr lang="nl-NL" sz="1400" dirty="0" smtClean="0">
                <a:solidFill>
                  <a:schemeClr val="bg1">
                    <a:lumMod val="65000"/>
                  </a:schemeClr>
                </a:solidFill>
                <a:latin typeface="Century Gothic" pitchFamily="34" charset="0"/>
              </a:rPr>
              <a:t> De prijs werd officieel toegekend ter erkenning van de buitengewone diensten die hij heeft geleverd door de ontdekking van de opmerkelijke straling die vervolgens naar hem is genoemd.</a:t>
            </a:r>
          </a:p>
          <a:p>
            <a:pPr marL="36000" algn="ctr">
              <a:spcBef>
                <a:spcPts val="0"/>
              </a:spcBef>
              <a:buNone/>
            </a:pPr>
            <a:endParaRPr lang="nl-NL" sz="1400" dirty="0" smtClean="0">
              <a:solidFill>
                <a:schemeClr val="bg1">
                  <a:lumMod val="65000"/>
                </a:schemeClr>
              </a:solidFill>
              <a:latin typeface="Century Gothic" pitchFamily="34" charset="0"/>
            </a:endParaRPr>
          </a:p>
          <a:p>
            <a:pPr marL="36000" algn="ctr">
              <a:spcBef>
                <a:spcPts val="0"/>
              </a:spcBef>
              <a:buNone/>
            </a:pPr>
            <a:r>
              <a:rPr lang="nl-NL" sz="1400" dirty="0" smtClean="0">
                <a:solidFill>
                  <a:schemeClr val="bg1">
                    <a:lumMod val="65000"/>
                  </a:schemeClr>
                </a:solidFill>
                <a:latin typeface="Century Gothic" pitchFamily="34" charset="0"/>
              </a:rPr>
              <a:t>Röntgen stierf aan darmkanker  en hij kreeg last van een rode huid en trok de juiste conclusie dat dit aan de straling te wijten was. Zijn onderzoek aan röntgenstraling heeft bovendien niet lang geduurd.</a:t>
            </a:r>
          </a:p>
          <a:p>
            <a:pPr marL="36000" algn="ctr">
              <a:spcBef>
                <a:spcPts val="0"/>
              </a:spcBef>
              <a:buNone/>
            </a:pPr>
            <a:endParaRPr lang="nl-NL" sz="1200" dirty="0" smtClean="0">
              <a:solidFill>
                <a:schemeClr val="bg1">
                  <a:lumMod val="65000"/>
                </a:schemeClr>
              </a:solidFill>
              <a:latin typeface="Century Gothic" pitchFamily="34" charset="0"/>
            </a:endParaRPr>
          </a:p>
          <a:p>
            <a:pPr algn="ctr">
              <a:buNone/>
            </a:pPr>
            <a:endParaRPr lang="nl-NL" dirty="0">
              <a:solidFill>
                <a:schemeClr val="bg1">
                  <a:lumMod val="85000"/>
                </a:schemeClr>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solidFill>
                  <a:schemeClr val="tx1"/>
                </a:solidFill>
                <a:latin typeface="Century Gothic" pitchFamily="34" charset="0"/>
              </a:rPr>
              <a:t>Ontdekking en Uitvindingen</a:t>
            </a:r>
            <a:endParaRPr lang="nl-NL" dirty="0">
              <a:solidFill>
                <a:schemeClr val="tx1"/>
              </a:solidFill>
              <a:latin typeface="Century Gothic" pitchFamily="34" charset="0"/>
            </a:endParaRPr>
          </a:p>
        </p:txBody>
      </p:sp>
      <p:sp>
        <p:nvSpPr>
          <p:cNvPr id="3" name="Tijdelijke aanduiding voor inhoud 2"/>
          <p:cNvSpPr>
            <a:spLocks noGrp="1"/>
          </p:cNvSpPr>
          <p:nvPr>
            <p:ph sz="quarter" idx="1"/>
          </p:nvPr>
        </p:nvSpPr>
        <p:spPr>
          <a:solidFill>
            <a:schemeClr val="bg1"/>
          </a:solidFill>
        </p:spPr>
        <p:txBody>
          <a:bodyPr>
            <a:normAutofit lnSpcReduction="10000"/>
          </a:bodyPr>
          <a:lstStyle/>
          <a:p>
            <a:pPr algn="ctr">
              <a:buNone/>
            </a:pPr>
            <a:r>
              <a:rPr lang="nl-NL" sz="1400" dirty="0" smtClean="0">
                <a:solidFill>
                  <a:schemeClr val="bg1">
                    <a:lumMod val="75000"/>
                  </a:schemeClr>
                </a:solidFill>
                <a:latin typeface="Century Gothic" pitchFamily="34" charset="0"/>
              </a:rPr>
              <a:t>Zijn belangrijkste bijdrage was de ontdekking van röntgenstraling, begonnen op 8 november 1895.</a:t>
            </a:r>
          </a:p>
          <a:p>
            <a:pPr algn="ctr">
              <a:buNone/>
            </a:pPr>
            <a:r>
              <a:rPr lang="nl-NL" sz="1400" b="1" dirty="0" smtClean="0">
                <a:solidFill>
                  <a:schemeClr val="bg1">
                    <a:lumMod val="75000"/>
                  </a:schemeClr>
                </a:solidFill>
                <a:latin typeface="Century Gothic" pitchFamily="34" charset="0"/>
              </a:rPr>
              <a:t>Fluorescentie</a:t>
            </a:r>
            <a:endParaRPr lang="nl-NL" sz="1400" dirty="0" smtClean="0">
              <a:solidFill>
                <a:schemeClr val="bg1">
                  <a:lumMod val="75000"/>
                </a:schemeClr>
              </a:solidFill>
              <a:latin typeface="Century Gothic" pitchFamily="34" charset="0"/>
            </a:endParaRPr>
          </a:p>
          <a:p>
            <a:pPr algn="ctr">
              <a:buNone/>
            </a:pPr>
            <a:r>
              <a:rPr lang="nl-NL" sz="1400" dirty="0" smtClean="0">
                <a:solidFill>
                  <a:schemeClr val="bg1">
                    <a:lumMod val="75000"/>
                  </a:schemeClr>
                </a:solidFill>
                <a:latin typeface="Century Gothic" pitchFamily="34" charset="0"/>
              </a:rPr>
              <a:t>Ondanks de kartonnen afscherming van de buis zag Röntgen een scherm met bariumplatinocyanide , dat in de buurt stond, oplichten (fluorescentie). Hij had dit scherm later willen gebruiken. Anders dan anderen  negeerde hij dit lichtverschijnsel niet, maar later herhaalde hij deze proef met een dikkere buis Weer was het vreemde lichtverschijnsel er. In november en december 1895 onderzocht Röntgen systematisch de eigenschappen van deze nieuwe straling, die hij x-straling noemde, naar X, de onbekende variabele in de wiskunde.</a:t>
            </a:r>
          </a:p>
          <a:p>
            <a:pPr algn="ctr">
              <a:buNone/>
            </a:pPr>
            <a:r>
              <a:rPr lang="nl-NL" sz="1400" b="1" dirty="0" smtClean="0">
                <a:solidFill>
                  <a:schemeClr val="bg1">
                    <a:lumMod val="75000"/>
                  </a:schemeClr>
                </a:solidFill>
                <a:latin typeface="Century Gothic" pitchFamily="34" charset="0"/>
              </a:rPr>
              <a:t>Eerste foto</a:t>
            </a:r>
          </a:p>
          <a:p>
            <a:pPr marL="36000" algn="ctr">
              <a:spcBef>
                <a:spcPts val="0"/>
              </a:spcBef>
              <a:buNone/>
            </a:pPr>
            <a:r>
              <a:rPr lang="nl-NL" sz="1400" dirty="0" smtClean="0">
                <a:solidFill>
                  <a:schemeClr val="bg1">
                    <a:lumMod val="75000"/>
                  </a:schemeClr>
                </a:solidFill>
                <a:latin typeface="Century Gothic" pitchFamily="34" charset="0"/>
              </a:rPr>
              <a:t>Later verklaarde Röntgen dat hij, nadat hij voor het eerst zijn eigen skelet zag, zijn experimenten stiekem voortzette om te voorkomen dat hij zijn reputatie zou verliezen. indien zou blijken dat hij een fout had gemaakt.</a:t>
            </a:r>
          </a:p>
          <a:p>
            <a:pPr marL="36000" algn="ctr">
              <a:spcBef>
                <a:spcPts val="0"/>
              </a:spcBef>
              <a:buNone/>
            </a:pPr>
            <a:r>
              <a:rPr lang="nl-NL" sz="1400" dirty="0" smtClean="0">
                <a:solidFill>
                  <a:schemeClr val="bg1">
                    <a:lumMod val="75000"/>
                  </a:schemeClr>
                </a:solidFill>
                <a:latin typeface="Century Gothic" pitchFamily="34" charset="0"/>
              </a:rPr>
              <a:t>Twee weken na de ontdekking nam hij de eerste foto van de hand van zijn vrouw. </a:t>
            </a:r>
          </a:p>
          <a:p>
            <a:pPr algn="ctr">
              <a:buNone/>
            </a:pPr>
            <a:r>
              <a:rPr lang="nl-NL" sz="1400" dirty="0" smtClean="0">
                <a:solidFill>
                  <a:schemeClr val="bg1">
                    <a:lumMod val="75000"/>
                  </a:schemeClr>
                </a:solidFill>
                <a:latin typeface="Century Gothic" pitchFamily="34" charset="0"/>
              </a:rPr>
              <a:t>Publicatie</a:t>
            </a:r>
          </a:p>
          <a:p>
            <a:pPr algn="ctr">
              <a:buNone/>
            </a:pPr>
            <a:r>
              <a:rPr lang="nl-NL" sz="1400" dirty="0" err="1" smtClean="0">
                <a:solidFill>
                  <a:schemeClr val="bg1">
                    <a:lumMod val="75000"/>
                  </a:schemeClr>
                </a:solidFill>
                <a:latin typeface="Century Gothic" pitchFamily="34" charset="0"/>
              </a:rPr>
              <a:t>Röntgens</a:t>
            </a:r>
            <a:r>
              <a:rPr lang="nl-NL" sz="1400" dirty="0" smtClean="0">
                <a:solidFill>
                  <a:schemeClr val="bg1">
                    <a:lumMod val="75000"/>
                  </a:schemeClr>
                </a:solidFill>
                <a:latin typeface="Century Gothic" pitchFamily="34" charset="0"/>
              </a:rPr>
              <a:t> wetenschappelijke artikel </a:t>
            </a:r>
            <a:r>
              <a:rPr lang="nl-NL" sz="1400" dirty="0" err="1" smtClean="0">
                <a:solidFill>
                  <a:schemeClr val="bg1">
                    <a:lumMod val="75000"/>
                  </a:schemeClr>
                </a:solidFill>
                <a:latin typeface="Century Gothic" pitchFamily="34" charset="0"/>
              </a:rPr>
              <a:t>Über</a:t>
            </a:r>
            <a:r>
              <a:rPr lang="nl-NL" sz="1400" dirty="0" smtClean="0">
                <a:solidFill>
                  <a:schemeClr val="bg1">
                    <a:lumMod val="75000"/>
                  </a:schemeClr>
                </a:solidFill>
                <a:latin typeface="Century Gothic" pitchFamily="34" charset="0"/>
              </a:rPr>
              <a:t> </a:t>
            </a:r>
            <a:r>
              <a:rPr lang="nl-NL" sz="1400" dirty="0" err="1" smtClean="0">
                <a:solidFill>
                  <a:schemeClr val="bg1">
                    <a:lumMod val="75000"/>
                  </a:schemeClr>
                </a:solidFill>
                <a:latin typeface="Century Gothic" pitchFamily="34" charset="0"/>
              </a:rPr>
              <a:t>eine</a:t>
            </a:r>
            <a:r>
              <a:rPr lang="nl-NL" sz="1400" dirty="0" smtClean="0">
                <a:solidFill>
                  <a:schemeClr val="bg1">
                    <a:lumMod val="75000"/>
                  </a:schemeClr>
                </a:solidFill>
                <a:latin typeface="Century Gothic" pitchFamily="34" charset="0"/>
              </a:rPr>
              <a:t> </a:t>
            </a:r>
            <a:r>
              <a:rPr lang="nl-NL" sz="1400" dirty="0" err="1" smtClean="0">
                <a:solidFill>
                  <a:schemeClr val="bg1">
                    <a:lumMod val="75000"/>
                  </a:schemeClr>
                </a:solidFill>
                <a:latin typeface="Century Gothic" pitchFamily="34" charset="0"/>
              </a:rPr>
              <a:t>neue</a:t>
            </a:r>
            <a:r>
              <a:rPr lang="nl-NL" sz="1400" dirty="0" smtClean="0">
                <a:solidFill>
                  <a:schemeClr val="bg1">
                    <a:lumMod val="75000"/>
                  </a:schemeClr>
                </a:solidFill>
                <a:latin typeface="Century Gothic" pitchFamily="34" charset="0"/>
              </a:rPr>
              <a:t> Art </a:t>
            </a:r>
            <a:r>
              <a:rPr lang="nl-NL" sz="1400" dirty="0" err="1" smtClean="0">
                <a:solidFill>
                  <a:schemeClr val="bg1">
                    <a:lumMod val="75000"/>
                  </a:schemeClr>
                </a:solidFill>
                <a:latin typeface="Century Gothic" pitchFamily="34" charset="0"/>
              </a:rPr>
              <a:t>von</a:t>
            </a:r>
            <a:r>
              <a:rPr lang="nl-NL" sz="1400" dirty="0" smtClean="0">
                <a:solidFill>
                  <a:schemeClr val="bg1">
                    <a:lumMod val="75000"/>
                  </a:schemeClr>
                </a:solidFill>
                <a:latin typeface="Century Gothic" pitchFamily="34" charset="0"/>
              </a:rPr>
              <a:t> </a:t>
            </a:r>
            <a:r>
              <a:rPr lang="nl-NL" sz="1400" dirty="0" err="1" smtClean="0">
                <a:solidFill>
                  <a:schemeClr val="bg1">
                    <a:lumMod val="75000"/>
                  </a:schemeClr>
                </a:solidFill>
                <a:latin typeface="Century Gothic" pitchFamily="34" charset="0"/>
              </a:rPr>
              <a:t>Strahlen</a:t>
            </a:r>
            <a:r>
              <a:rPr lang="nl-NL" sz="1400" dirty="0" smtClean="0">
                <a:solidFill>
                  <a:schemeClr val="bg1">
                    <a:lumMod val="75000"/>
                  </a:schemeClr>
                </a:solidFill>
                <a:latin typeface="Century Gothic" pitchFamily="34" charset="0"/>
              </a:rPr>
              <a:t> werd op 28 december 1895 gepubliceerd in een natuurkundig tijdschrift. Op 6 januari 1896 meldde een Oostenrijkse krant zijn ontdekking van een nieuwe soort straling. De Universiteit van Würzburg verleende Röntgen een eredoctoraat in de geneeskunde voor zijn ontdekking. Hij publiceerde in totaal drie artikelen over X-stralen tussen 1895 en 1897. Röntgen werd beschouwd als de vader van diagnostische radiologie, het medisch specialisme dat beeldvorming gebruikt bij diagnose.</a:t>
            </a:r>
          </a:p>
          <a:p>
            <a:pPr algn="ctr">
              <a:buNone/>
            </a:pPr>
            <a:endParaRPr lang="nl-NL" sz="1400" dirty="0" smtClean="0">
              <a:solidFill>
                <a:schemeClr val="bg1">
                  <a:lumMod val="75000"/>
                </a:schemeClr>
              </a:solidFill>
              <a:latin typeface="Century Gothic" pitchFamily="34" charset="0"/>
            </a:endParaRPr>
          </a:p>
          <a:p>
            <a:pPr algn="ctr">
              <a:buNone/>
            </a:pPr>
            <a:endParaRPr lang="nl-NL" sz="1800" dirty="0" smtClean="0">
              <a:solidFill>
                <a:schemeClr val="bg1">
                  <a:lumMod val="75000"/>
                </a:schemeClr>
              </a:solidFill>
              <a:latin typeface="Century Gothic" pitchFamily="34" charset="0"/>
            </a:endParaRPr>
          </a:p>
          <a:p>
            <a:endParaRPr lang="nl-NL" dirty="0">
              <a:solidFill>
                <a:schemeClr val="bg1">
                  <a:lumMod val="75000"/>
                </a:schemeClr>
              </a:solidFill>
              <a:latin typeface="Centruy gothic"/>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nl-NL" dirty="0" smtClean="0">
                <a:solidFill>
                  <a:schemeClr val="tx1"/>
                </a:solidFill>
                <a:latin typeface="Century Gothic" pitchFamily="34" charset="0"/>
              </a:rPr>
              <a:t>Belangrijkste uitvinding naar mijn mening.</a:t>
            </a:r>
            <a:endParaRPr lang="nl-NL" dirty="0">
              <a:solidFill>
                <a:schemeClr val="tx1"/>
              </a:solidFill>
              <a:latin typeface="Century Gothic" pitchFamily="34" charset="0"/>
            </a:endParaRPr>
          </a:p>
        </p:txBody>
      </p:sp>
      <p:sp>
        <p:nvSpPr>
          <p:cNvPr id="3" name="Tijdelijke aanduiding voor inhoud 2"/>
          <p:cNvSpPr>
            <a:spLocks noGrp="1"/>
          </p:cNvSpPr>
          <p:nvPr>
            <p:ph sz="quarter" idx="1"/>
          </p:nvPr>
        </p:nvSpPr>
        <p:spPr/>
        <p:txBody>
          <a:bodyPr>
            <a:normAutofit/>
          </a:bodyPr>
          <a:lstStyle/>
          <a:p>
            <a:pPr marL="0" algn="ctr">
              <a:spcBef>
                <a:spcPts val="0"/>
              </a:spcBef>
              <a:buNone/>
            </a:pPr>
            <a:endParaRPr lang="nl-NL" sz="1400" dirty="0" smtClean="0">
              <a:solidFill>
                <a:schemeClr val="bg1">
                  <a:lumMod val="75000"/>
                </a:schemeClr>
              </a:solidFill>
              <a:latin typeface="Century Gothic" pitchFamily="34" charset="0"/>
            </a:endParaRPr>
          </a:p>
          <a:p>
            <a:pPr marL="0" algn="ctr">
              <a:spcBef>
                <a:spcPts val="0"/>
              </a:spcBef>
              <a:buNone/>
            </a:pPr>
            <a:endParaRPr lang="nl-NL" sz="1400" dirty="0" smtClean="0">
              <a:solidFill>
                <a:schemeClr val="bg1">
                  <a:lumMod val="75000"/>
                </a:schemeClr>
              </a:solidFill>
              <a:latin typeface="Century Gothic" pitchFamily="34" charset="0"/>
            </a:endParaRPr>
          </a:p>
          <a:p>
            <a:pPr marL="0" algn="ctr">
              <a:spcBef>
                <a:spcPts val="0"/>
              </a:spcBef>
              <a:buNone/>
            </a:pPr>
            <a:r>
              <a:rPr lang="nl-NL" sz="1400" dirty="0" smtClean="0">
                <a:solidFill>
                  <a:schemeClr val="bg1">
                    <a:lumMod val="75000"/>
                  </a:schemeClr>
                </a:solidFill>
                <a:latin typeface="Century Gothic" pitchFamily="34" charset="0"/>
              </a:rPr>
              <a:t>Ik vind de </a:t>
            </a:r>
            <a:r>
              <a:rPr lang="nl-NL" sz="1400" dirty="0" err="1" smtClean="0">
                <a:solidFill>
                  <a:schemeClr val="bg1">
                    <a:lumMod val="75000"/>
                  </a:schemeClr>
                </a:solidFill>
                <a:latin typeface="Century Gothic" pitchFamily="34" charset="0"/>
              </a:rPr>
              <a:t>rontgenstraling</a:t>
            </a:r>
            <a:r>
              <a:rPr lang="nl-NL" sz="1400" dirty="0" smtClean="0">
                <a:solidFill>
                  <a:schemeClr val="bg1">
                    <a:lumMod val="75000"/>
                  </a:schemeClr>
                </a:solidFill>
                <a:latin typeface="Century Gothic" pitchFamily="34" charset="0"/>
              </a:rPr>
              <a:t> zijn belangrijkste uitvinding en dat lijkt me ook vrij logisch. </a:t>
            </a:r>
          </a:p>
          <a:p>
            <a:pPr marL="0" algn="ctr">
              <a:spcBef>
                <a:spcPts val="0"/>
              </a:spcBef>
              <a:buNone/>
            </a:pPr>
            <a:r>
              <a:rPr lang="nl-NL" sz="1400" dirty="0" smtClean="0">
                <a:solidFill>
                  <a:schemeClr val="bg1">
                    <a:lumMod val="75000"/>
                  </a:schemeClr>
                </a:solidFill>
                <a:latin typeface="Century Gothic" pitchFamily="34" charset="0"/>
              </a:rPr>
              <a:t>Want dat is nu in de ziekenhuis nog steeds heel belangrijk en zo kunnen er veel dingen ontdekt worden.</a:t>
            </a:r>
          </a:p>
          <a:p>
            <a:pPr marL="0" algn="ctr">
              <a:spcBef>
                <a:spcPts val="0"/>
              </a:spcBef>
              <a:buNone/>
            </a:pPr>
            <a:r>
              <a:rPr lang="nl-NL" sz="1400" dirty="0" smtClean="0">
                <a:solidFill>
                  <a:schemeClr val="bg1">
                    <a:lumMod val="75000"/>
                  </a:schemeClr>
                </a:solidFill>
                <a:latin typeface="Century Gothic" pitchFamily="34" charset="0"/>
              </a:rPr>
              <a:t>Bijvoorbeeld als je </a:t>
            </a:r>
            <a:r>
              <a:rPr lang="nl-NL" sz="1400" dirty="0" err="1" smtClean="0">
                <a:solidFill>
                  <a:schemeClr val="bg1">
                    <a:lumMod val="75000"/>
                  </a:schemeClr>
                </a:solidFill>
                <a:latin typeface="Century Gothic" pitchFamily="34" charset="0"/>
              </a:rPr>
              <a:t>je</a:t>
            </a:r>
            <a:r>
              <a:rPr lang="nl-NL" sz="1400" dirty="0" smtClean="0">
                <a:solidFill>
                  <a:schemeClr val="bg1">
                    <a:lumMod val="75000"/>
                  </a:schemeClr>
                </a:solidFill>
                <a:latin typeface="Century Gothic" pitchFamily="34" charset="0"/>
              </a:rPr>
              <a:t> arm hebt gebroken </a:t>
            </a:r>
            <a:r>
              <a:rPr lang="nl-NL" sz="1400" dirty="0" err="1" smtClean="0">
                <a:solidFill>
                  <a:schemeClr val="bg1">
                    <a:lumMod val="75000"/>
                  </a:schemeClr>
                </a:solidFill>
                <a:latin typeface="Century Gothic" pitchFamily="34" charset="0"/>
              </a:rPr>
              <a:t>ofzo</a:t>
            </a:r>
            <a:r>
              <a:rPr lang="nl-NL" sz="1400" dirty="0" smtClean="0">
                <a:solidFill>
                  <a:schemeClr val="bg1">
                    <a:lumMod val="75000"/>
                  </a:schemeClr>
                </a:solidFill>
                <a:latin typeface="Century Gothic" pitchFamily="34" charset="0"/>
              </a:rPr>
              <a:t> etc. </a:t>
            </a:r>
          </a:p>
          <a:p>
            <a:pPr marL="0" algn="ctr">
              <a:spcBef>
                <a:spcPts val="0"/>
              </a:spcBef>
              <a:buNone/>
            </a:pPr>
            <a:r>
              <a:rPr lang="nl-NL" sz="1400" dirty="0" smtClean="0">
                <a:solidFill>
                  <a:schemeClr val="bg1">
                    <a:lumMod val="75000"/>
                  </a:schemeClr>
                </a:solidFill>
                <a:latin typeface="Century Gothic" pitchFamily="34" charset="0"/>
              </a:rPr>
              <a:t>En er worden kwaadaardige gezwellen mee bestraalt.</a:t>
            </a:r>
          </a:p>
          <a:p>
            <a:pPr marL="0" algn="ctr">
              <a:spcBef>
                <a:spcPts val="0"/>
              </a:spcBef>
              <a:buNone/>
            </a:pPr>
            <a:r>
              <a:rPr lang="nl-NL" sz="1400" dirty="0" smtClean="0">
                <a:solidFill>
                  <a:schemeClr val="bg1">
                    <a:lumMod val="75000"/>
                  </a:schemeClr>
                </a:solidFill>
                <a:latin typeface="Century Gothic" pitchFamily="34" charset="0"/>
              </a:rPr>
              <a:t>In de tandheelkunde word het ook wel gebruikt</a:t>
            </a:r>
          </a:p>
          <a:p>
            <a:pPr marL="0" algn="ctr">
              <a:spcBef>
                <a:spcPts val="0"/>
              </a:spcBef>
              <a:buNone/>
            </a:pPr>
            <a:r>
              <a:rPr lang="nl-NL" sz="1400" dirty="0" smtClean="0">
                <a:solidFill>
                  <a:schemeClr val="bg1">
                    <a:lumMod val="75000"/>
                  </a:schemeClr>
                </a:solidFill>
                <a:latin typeface="Century Gothic" pitchFamily="34" charset="0"/>
              </a:rPr>
              <a:t>Het word ook gebruikt op het </a:t>
            </a:r>
            <a:r>
              <a:rPr lang="nl-NL" sz="1400" dirty="0" err="1" smtClean="0">
                <a:solidFill>
                  <a:schemeClr val="bg1">
                    <a:lumMod val="75000"/>
                  </a:schemeClr>
                </a:solidFill>
                <a:latin typeface="Century Gothic" pitchFamily="34" charset="0"/>
              </a:rPr>
              <a:t>vliiegveld</a:t>
            </a:r>
            <a:r>
              <a:rPr lang="nl-NL" sz="1400" dirty="0" smtClean="0">
                <a:solidFill>
                  <a:schemeClr val="bg1">
                    <a:lumMod val="75000"/>
                  </a:schemeClr>
                </a:solidFill>
                <a:latin typeface="Century Gothic" pitchFamily="34" charset="0"/>
              </a:rPr>
              <a:t> bij de bagagecontrole.</a:t>
            </a:r>
          </a:p>
          <a:p>
            <a:pPr marL="0" algn="ctr">
              <a:spcBef>
                <a:spcPts val="0"/>
              </a:spcBef>
              <a:buNone/>
            </a:pPr>
            <a:r>
              <a:rPr lang="nl-NL" sz="1400" dirty="0" smtClean="0">
                <a:solidFill>
                  <a:schemeClr val="bg1">
                    <a:lumMod val="75000"/>
                  </a:schemeClr>
                </a:solidFill>
                <a:latin typeface="Century Gothic" pitchFamily="34" charset="0"/>
              </a:rPr>
              <a:t>En in de misdaadbestrijding word het ook gebruikt</a:t>
            </a:r>
          </a:p>
          <a:p>
            <a:pPr marL="0" algn="ctr">
              <a:spcBef>
                <a:spcPts val="0"/>
              </a:spcBef>
              <a:buNone/>
            </a:pPr>
            <a:r>
              <a:rPr lang="nl-NL" sz="1400" dirty="0" smtClean="0">
                <a:solidFill>
                  <a:schemeClr val="bg1">
                    <a:lumMod val="75000"/>
                  </a:schemeClr>
                </a:solidFill>
                <a:latin typeface="Century Gothic" pitchFamily="34" charset="0"/>
              </a:rPr>
              <a:t>Dus ik vind het wel nuttig en goed dat het is uitgevonden</a:t>
            </a:r>
          </a:p>
          <a:p>
            <a:pPr algn="ctr">
              <a:buNone/>
            </a:pPr>
            <a:endParaRPr lang="nl-NL" sz="1400" dirty="0" smtClean="0">
              <a:solidFill>
                <a:schemeClr val="bg1">
                  <a:lumMod val="75000"/>
                </a:schemeClr>
              </a:solidFill>
              <a:latin typeface="Century Gothic" pitchFamily="34" charset="0"/>
            </a:endParaRPr>
          </a:p>
          <a:p>
            <a:pPr algn="ctr">
              <a:buNone/>
            </a:pPr>
            <a:endParaRPr lang="nl-NL" sz="1400" dirty="0">
              <a:solidFill>
                <a:schemeClr val="bg1">
                  <a:lumMod val="75000"/>
                </a:schemeClr>
              </a:solidFill>
              <a:latin typeface="Century Gothic" pitchFamily="34"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solidFill>
                  <a:schemeClr val="tx1"/>
                </a:solidFill>
                <a:latin typeface="Century Gothic" pitchFamily="34" charset="0"/>
              </a:rPr>
              <a:t>Plaatjes</a:t>
            </a:r>
            <a:endParaRPr lang="nl-NL" dirty="0">
              <a:solidFill>
                <a:schemeClr val="tx1"/>
              </a:solidFill>
              <a:latin typeface="Century Gothic" pitchFamily="34" charset="0"/>
            </a:endParaRPr>
          </a:p>
        </p:txBody>
      </p:sp>
      <p:pic>
        <p:nvPicPr>
          <p:cNvPr id="1026" name="Picture 2" descr="http://www.wired.com/images_blogs/thisdayintech/2010/11/Wilhelm_Roentgen_580x.jpg"/>
          <p:cNvPicPr>
            <a:picLocks noChangeAspect="1" noChangeArrowheads="1"/>
          </p:cNvPicPr>
          <p:nvPr/>
        </p:nvPicPr>
        <p:blipFill>
          <a:blip r:embed="rId2" cstate="print"/>
          <a:srcRect/>
          <a:stretch>
            <a:fillRect/>
          </a:stretch>
        </p:blipFill>
        <p:spPr bwMode="auto">
          <a:xfrm>
            <a:off x="251520" y="1052736"/>
            <a:ext cx="3334858" cy="2506893"/>
          </a:xfrm>
          <a:prstGeom prst="rect">
            <a:avLst/>
          </a:prstGeom>
          <a:ln>
            <a:noFill/>
          </a:ln>
          <a:effectLst>
            <a:softEdge rad="112500"/>
          </a:effec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7947" y="3928770"/>
            <a:ext cx="3447947" cy="224116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74258" y="3540564"/>
            <a:ext cx="3096344" cy="307777"/>
          </a:xfrm>
          <a:prstGeom prst="rect">
            <a:avLst/>
          </a:prstGeom>
          <a:noFill/>
        </p:spPr>
        <p:txBody>
          <a:bodyPr wrap="square" rtlCol="0">
            <a:spAutoFit/>
          </a:bodyPr>
          <a:lstStyle/>
          <a:p>
            <a:r>
              <a:rPr lang="nl-NL" sz="1400" dirty="0" smtClean="0">
                <a:solidFill>
                  <a:schemeClr val="bg1">
                    <a:lumMod val="75000"/>
                  </a:schemeClr>
                </a:solidFill>
                <a:latin typeface="Century Gothic" pitchFamily="34" charset="0"/>
              </a:rPr>
              <a:t>Wilhem Röntgen aan het werk</a:t>
            </a:r>
            <a:endParaRPr lang="nl-NL" dirty="0"/>
          </a:p>
        </p:txBody>
      </p:sp>
      <p:sp>
        <p:nvSpPr>
          <p:cNvPr id="5" name="TextBox 4"/>
          <p:cNvSpPr txBox="1"/>
          <p:nvPr/>
        </p:nvSpPr>
        <p:spPr>
          <a:xfrm>
            <a:off x="5206746" y="3694453"/>
            <a:ext cx="3240360" cy="307777"/>
          </a:xfrm>
          <a:prstGeom prst="rect">
            <a:avLst/>
          </a:prstGeom>
          <a:noFill/>
        </p:spPr>
        <p:txBody>
          <a:bodyPr wrap="square" rtlCol="0">
            <a:spAutoFit/>
          </a:bodyPr>
          <a:lstStyle/>
          <a:p>
            <a:r>
              <a:rPr lang="nl-NL" sz="1400" dirty="0" smtClean="0">
                <a:solidFill>
                  <a:schemeClr val="bg1">
                    <a:lumMod val="75000"/>
                  </a:schemeClr>
                </a:solidFill>
                <a:latin typeface="Century Gothic" pitchFamily="34" charset="0"/>
              </a:rPr>
              <a:t>De werking van Röntgenstraling</a:t>
            </a:r>
            <a:endParaRPr lang="nl-NL" sz="1400" dirty="0">
              <a:solidFill>
                <a:schemeClr val="bg1">
                  <a:lumMod val="75000"/>
                </a:schemeClr>
              </a:solidFill>
              <a:latin typeface="Century Gothic" pitchFamily="34" charset="0"/>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9652" y="1185862"/>
            <a:ext cx="2381250"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012160" y="2852936"/>
            <a:ext cx="3888432" cy="307777"/>
          </a:xfrm>
          <a:prstGeom prst="rect">
            <a:avLst/>
          </a:prstGeom>
          <a:noFill/>
        </p:spPr>
        <p:txBody>
          <a:bodyPr wrap="square" rtlCol="0">
            <a:spAutoFit/>
          </a:bodyPr>
          <a:lstStyle/>
          <a:p>
            <a:r>
              <a:rPr lang="nl-NL" sz="1400" dirty="0" smtClean="0">
                <a:solidFill>
                  <a:schemeClr val="bg1">
                    <a:lumMod val="75000"/>
                  </a:schemeClr>
                </a:solidFill>
                <a:latin typeface="Century Gothic" pitchFamily="34" charset="0"/>
              </a:rPr>
              <a:t>Het Röntgen apparaat in werking </a:t>
            </a:r>
            <a:endParaRPr lang="nl-NL" sz="1400" dirty="0">
              <a:solidFill>
                <a:schemeClr val="bg1">
                  <a:lumMod val="75000"/>
                </a:schemeClr>
              </a:solidFill>
              <a:latin typeface="Century Gothic" pitchFamily="34" charset="0"/>
            </a:endParaRPr>
          </a:p>
        </p:txBody>
      </p:sp>
      <p:pic>
        <p:nvPicPr>
          <p:cNvPr id="7"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0775" y="3915927"/>
            <a:ext cx="1392911" cy="1780688"/>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69233" y="5696615"/>
            <a:ext cx="5438871" cy="523220"/>
          </a:xfrm>
          <a:prstGeom prst="rect">
            <a:avLst/>
          </a:prstGeom>
          <a:noFill/>
        </p:spPr>
        <p:txBody>
          <a:bodyPr wrap="square" rtlCol="0">
            <a:spAutoFit/>
          </a:bodyPr>
          <a:lstStyle/>
          <a:p>
            <a:r>
              <a:rPr lang="nl-NL" sz="1400" dirty="0" smtClean="0">
                <a:solidFill>
                  <a:schemeClr val="bg1">
                    <a:lumMod val="75000"/>
                  </a:schemeClr>
                </a:solidFill>
                <a:latin typeface="Century Gothic" pitchFamily="34" charset="0"/>
              </a:rPr>
              <a:t>Links een recente Röntgen foto en rechts de eerste Röntgen foto gemaakt door Wilhem Röntgen zelf.</a:t>
            </a:r>
            <a:endParaRPr lang="nl-NL" sz="1400" dirty="0">
              <a:solidFill>
                <a:schemeClr val="bg1">
                  <a:lumMod val="75000"/>
                </a:schemeClr>
              </a:solidFill>
              <a:latin typeface="Century Gothic" pitchFamily="34" charset="0"/>
            </a:endParaRPr>
          </a:p>
        </p:txBody>
      </p:sp>
      <p:pic>
        <p:nvPicPr>
          <p:cNvPr id="1030"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40232" y="3848341"/>
            <a:ext cx="1232182" cy="1848274"/>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solidFill>
                  <a:schemeClr val="tx1"/>
                </a:solidFill>
                <a:latin typeface="Century Gothic" pitchFamily="34" charset="0"/>
              </a:rPr>
              <a:t>Bronnen</a:t>
            </a:r>
            <a:endParaRPr lang="nl-NL" dirty="0">
              <a:solidFill>
                <a:schemeClr val="tx1"/>
              </a:solidFill>
              <a:latin typeface="Century Gothic" pitchFamily="34" charset="0"/>
            </a:endParaRPr>
          </a:p>
        </p:txBody>
      </p:sp>
      <p:sp>
        <p:nvSpPr>
          <p:cNvPr id="3" name="Tijdelijke aanduiding voor inhoud 2"/>
          <p:cNvSpPr>
            <a:spLocks noGrp="1"/>
          </p:cNvSpPr>
          <p:nvPr>
            <p:ph sz="quarter" idx="1"/>
          </p:nvPr>
        </p:nvSpPr>
        <p:spPr>
          <a:solidFill>
            <a:schemeClr val="bg1"/>
          </a:solidFill>
          <a:ln>
            <a:solidFill>
              <a:schemeClr val="bg1"/>
            </a:solidFill>
          </a:ln>
        </p:spPr>
        <p:txBody>
          <a:bodyPr>
            <a:normAutofit/>
          </a:bodyPr>
          <a:lstStyle/>
          <a:p>
            <a:pPr algn="ctr">
              <a:buClr>
                <a:schemeClr val="bg1">
                  <a:lumMod val="75000"/>
                </a:schemeClr>
              </a:buClr>
              <a:buFont typeface="Century Gothic" pitchFamily="34" charset="0"/>
              <a:buChar char="♥"/>
            </a:pPr>
            <a:endParaRPr lang="nl-NL" sz="1600" u="sng" dirty="0" smtClean="0">
              <a:solidFill>
                <a:schemeClr val="bg2">
                  <a:lumMod val="75000"/>
                </a:schemeClr>
              </a:solidFill>
              <a:latin typeface="Century Gothic" pitchFamily="34" charset="0"/>
            </a:endParaRPr>
          </a:p>
          <a:p>
            <a:pPr algn="ctr">
              <a:buClr>
                <a:schemeClr val="bg1">
                  <a:lumMod val="75000"/>
                </a:schemeClr>
              </a:buClr>
              <a:buFont typeface="Century Gothic" pitchFamily="34" charset="0"/>
              <a:buChar char="♥"/>
            </a:pPr>
            <a:endParaRPr lang="nl-NL" sz="1600" u="sng" dirty="0">
              <a:solidFill>
                <a:schemeClr val="bg2">
                  <a:lumMod val="75000"/>
                </a:schemeClr>
              </a:solidFill>
              <a:latin typeface="Century Gothic" pitchFamily="34" charset="0"/>
            </a:endParaRPr>
          </a:p>
          <a:p>
            <a:pPr algn="ctr">
              <a:buClr>
                <a:schemeClr val="bg1">
                  <a:lumMod val="75000"/>
                </a:schemeClr>
              </a:buClr>
              <a:buFont typeface="Century Gothic" pitchFamily="34" charset="0"/>
              <a:buChar char="♥"/>
            </a:pPr>
            <a:endParaRPr lang="nl-NL" sz="1600" u="sng" dirty="0" smtClean="0">
              <a:solidFill>
                <a:schemeClr val="bg2">
                  <a:lumMod val="75000"/>
                </a:schemeClr>
              </a:solidFill>
              <a:latin typeface="Century Gothic" pitchFamily="34" charset="0"/>
            </a:endParaRPr>
          </a:p>
          <a:p>
            <a:pPr algn="ctr">
              <a:buClr>
                <a:schemeClr val="bg1">
                  <a:lumMod val="75000"/>
                </a:schemeClr>
              </a:buClr>
              <a:buFont typeface="Century Gothic" pitchFamily="34" charset="0"/>
              <a:buChar char="♥"/>
            </a:pPr>
            <a:r>
              <a:rPr lang="nl-NL" sz="1600" u="sng" dirty="0" smtClean="0">
                <a:solidFill>
                  <a:schemeClr val="bg2">
                    <a:lumMod val="75000"/>
                  </a:schemeClr>
                </a:solidFill>
                <a:latin typeface="Century Gothic" pitchFamily="34" charset="0"/>
              </a:rPr>
              <a:t>http</a:t>
            </a:r>
            <a:r>
              <a:rPr lang="nl-NL" sz="1600" u="sng" dirty="0">
                <a:solidFill>
                  <a:schemeClr val="bg2">
                    <a:lumMod val="75000"/>
                  </a:schemeClr>
                </a:solidFill>
                <a:latin typeface="Century Gothic" pitchFamily="34" charset="0"/>
              </a:rPr>
              <a:t>://</a:t>
            </a:r>
            <a:r>
              <a:rPr lang="nl-NL" sz="1600" u="sng" dirty="0" smtClean="0">
                <a:solidFill>
                  <a:schemeClr val="bg2">
                    <a:lumMod val="75000"/>
                  </a:schemeClr>
                </a:solidFill>
                <a:latin typeface="Century Gothic" pitchFamily="34" charset="0"/>
              </a:rPr>
              <a:t>nl.wikipedia.org/wiki/Wilhelm_R%C3%B6ntgen</a:t>
            </a:r>
          </a:p>
          <a:p>
            <a:pPr algn="ctr">
              <a:buClr>
                <a:schemeClr val="bg1">
                  <a:lumMod val="75000"/>
                </a:schemeClr>
              </a:buClr>
              <a:buFont typeface="Century Gothic" pitchFamily="34" charset="0"/>
              <a:buChar char="♥"/>
            </a:pPr>
            <a:r>
              <a:rPr lang="nl-NL" sz="1600" u="sng" dirty="0">
                <a:solidFill>
                  <a:schemeClr val="bg2">
                    <a:lumMod val="75000"/>
                  </a:schemeClr>
                </a:solidFill>
                <a:latin typeface="Century Gothic" pitchFamily="34" charset="0"/>
              </a:rPr>
              <a:t> http://</a:t>
            </a:r>
            <a:r>
              <a:rPr lang="nl-NL" sz="1600" u="sng" dirty="0" smtClean="0">
                <a:solidFill>
                  <a:schemeClr val="bg2">
                    <a:lumMod val="75000"/>
                  </a:schemeClr>
                </a:solidFill>
                <a:latin typeface="Century Gothic" pitchFamily="34" charset="0"/>
              </a:rPr>
              <a:t>nl.wikipedia.org/wiki/R%C3%B6ntgenstraling</a:t>
            </a:r>
          </a:p>
          <a:p>
            <a:pPr algn="ctr">
              <a:buClr>
                <a:schemeClr val="bg1">
                  <a:lumMod val="75000"/>
                </a:schemeClr>
              </a:buClr>
              <a:buFont typeface="Century Gothic" pitchFamily="34" charset="0"/>
              <a:buChar char="♥"/>
            </a:pPr>
            <a:r>
              <a:rPr lang="nl-NL" sz="1600" dirty="0">
                <a:solidFill>
                  <a:schemeClr val="bg1">
                    <a:lumMod val="75000"/>
                  </a:schemeClr>
                </a:solidFill>
                <a:latin typeface="Century Gothic" pitchFamily="34" charset="0"/>
              </a:rPr>
              <a:t> </a:t>
            </a:r>
            <a:r>
              <a:rPr lang="nl-NL" sz="1600" u="sng" dirty="0">
                <a:solidFill>
                  <a:schemeClr val="bg2">
                    <a:lumMod val="75000"/>
                  </a:schemeClr>
                </a:solidFill>
                <a:latin typeface="Century Gothic" pitchFamily="34" charset="0"/>
              </a:rPr>
              <a:t>http://</a:t>
            </a:r>
            <a:r>
              <a:rPr lang="nl-NL" sz="1600" u="sng" dirty="0" smtClean="0">
                <a:solidFill>
                  <a:schemeClr val="bg2">
                    <a:lumMod val="75000"/>
                  </a:schemeClr>
                </a:solidFill>
                <a:latin typeface="Century Gothic" pitchFamily="34" charset="0"/>
              </a:rPr>
              <a:t>nl.wikipedia.org/wiki/Fluorescentie </a:t>
            </a:r>
          </a:p>
          <a:p>
            <a:pPr algn="ctr">
              <a:buClr>
                <a:schemeClr val="bg1">
                  <a:lumMod val="75000"/>
                </a:schemeClr>
              </a:buClr>
              <a:buFont typeface="Century Gothic" pitchFamily="34" charset="0"/>
              <a:buChar char="♥"/>
            </a:pPr>
            <a:r>
              <a:rPr lang="nl-NL" sz="1600" u="sng" dirty="0">
                <a:solidFill>
                  <a:schemeClr val="bg2">
                    <a:lumMod val="75000"/>
                  </a:schemeClr>
                </a:solidFill>
                <a:latin typeface="Century Gothic" pitchFamily="34" charset="0"/>
              </a:rPr>
              <a:t> </a:t>
            </a:r>
            <a:r>
              <a:rPr lang="nl-NL" sz="1600" u="sng" dirty="0">
                <a:solidFill>
                  <a:schemeClr val="bg2">
                    <a:lumMod val="75000"/>
                  </a:schemeClr>
                </a:solidFill>
                <a:latin typeface="Century Gothic" pitchFamily="34" charset="0"/>
              </a:rPr>
              <a:t>http://</a:t>
            </a:r>
            <a:r>
              <a:rPr lang="nl-NL" sz="1600" u="sng" dirty="0" smtClean="0">
                <a:solidFill>
                  <a:schemeClr val="bg2">
                    <a:lumMod val="75000"/>
                  </a:schemeClr>
                </a:solidFill>
                <a:latin typeface="Century Gothic" pitchFamily="34" charset="0"/>
              </a:rPr>
              <a:t>www.google.nl/images?hl=nl&amp;q=wilhelm%20rontgen&amp;um=1&amp;ie=UTF-8&amp;source=og&amp;sa=N&amp;tab=wi</a:t>
            </a:r>
          </a:p>
          <a:p>
            <a:pPr algn="ctr">
              <a:buClr>
                <a:schemeClr val="bg1">
                  <a:lumMod val="75000"/>
                </a:schemeClr>
              </a:buClr>
              <a:buFont typeface="Century Gothic" pitchFamily="34" charset="0"/>
              <a:buChar char="♥"/>
            </a:pPr>
            <a:r>
              <a:rPr lang="nl-NL" sz="1600" u="sng" dirty="0">
                <a:solidFill>
                  <a:schemeClr val="bg2">
                    <a:lumMod val="75000"/>
                  </a:schemeClr>
                </a:solidFill>
                <a:latin typeface="Century Gothic" pitchFamily="34" charset="0"/>
              </a:rPr>
              <a:t> </a:t>
            </a:r>
            <a:r>
              <a:rPr lang="nl-NL" sz="1600" u="sng" dirty="0">
                <a:solidFill>
                  <a:schemeClr val="bg2">
                    <a:lumMod val="75000"/>
                  </a:schemeClr>
                </a:solidFill>
                <a:latin typeface="Century Gothic" pitchFamily="34" charset="0"/>
              </a:rPr>
              <a:t>http://</a:t>
            </a:r>
            <a:r>
              <a:rPr lang="nl-NL" sz="1600" u="sng" dirty="0" smtClean="0">
                <a:solidFill>
                  <a:schemeClr val="bg2">
                    <a:lumMod val="75000"/>
                  </a:schemeClr>
                </a:solidFill>
                <a:latin typeface="Century Gothic" pitchFamily="34" charset="0"/>
              </a:rPr>
              <a:t>www.google.nl/images?hl=nl&amp;q=r%C3%B6ntgenstraling&amp;um=1&amp;ie=UTF-8&amp;source=og&amp;sa=N&amp;tab=wi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68968" y="1052736"/>
            <a:ext cx="8424936" cy="6053326"/>
          </a:xfrm>
          <a:prstGeom prst="rect">
            <a:avLst/>
          </a:prstGeom>
          <a:noFill/>
        </p:spPr>
        <p:txBody>
          <a:bodyPr wrap="square" rtlCol="0">
            <a:spAutoFit/>
          </a:bodyPr>
          <a:lstStyle/>
          <a:p>
            <a:r>
              <a:rPr lang="nl-NL" dirty="0">
                <a:solidFill>
                  <a:schemeClr val="bg1">
                    <a:lumMod val="75000"/>
                  </a:schemeClr>
                </a:solidFill>
                <a:latin typeface="Century Gothic" pitchFamily="34" charset="0"/>
              </a:rPr>
              <a:t>EINDE EINDE EINDE EINDE EINDE EINDE EINDE EINDE EINDE EINDE EINDE</a:t>
            </a:r>
          </a:p>
          <a:p>
            <a:r>
              <a:rPr lang="nl-NL" dirty="0">
                <a:solidFill>
                  <a:schemeClr val="bg1">
                    <a:lumMod val="75000"/>
                  </a:schemeClr>
                </a:solidFill>
                <a:latin typeface="Century Gothic" pitchFamily="34" charset="0"/>
              </a:rPr>
              <a:t>EINDE EINDE EINDE EINDE EINDE EINDE EINDE EINDE EINDE EINDE EINDE</a:t>
            </a:r>
          </a:p>
          <a:p>
            <a:r>
              <a:rPr lang="nl-NL" dirty="0">
                <a:solidFill>
                  <a:schemeClr val="bg1">
                    <a:lumMod val="75000"/>
                  </a:schemeClr>
                </a:solidFill>
                <a:latin typeface="Century Gothic" pitchFamily="34" charset="0"/>
              </a:rPr>
              <a:t>EINDE EINDE EINDE EINDE EINDE EINDE EINDE EINDE EINDE EINDE EINDE</a:t>
            </a:r>
          </a:p>
          <a:p>
            <a:r>
              <a:rPr lang="nl-NL" dirty="0">
                <a:solidFill>
                  <a:schemeClr val="bg1">
                    <a:lumMod val="75000"/>
                  </a:schemeClr>
                </a:solidFill>
                <a:latin typeface="Century Gothic" pitchFamily="34" charset="0"/>
              </a:rPr>
              <a:t>EINDE EINDE EINDE EINDE EINDE EINDE EINDE EINDE EINDE EINDE EINDE</a:t>
            </a:r>
          </a:p>
          <a:p>
            <a:r>
              <a:rPr lang="nl-NL" dirty="0">
                <a:solidFill>
                  <a:schemeClr val="bg1">
                    <a:lumMod val="75000"/>
                  </a:schemeClr>
                </a:solidFill>
                <a:latin typeface="Century Gothic" pitchFamily="34" charset="0"/>
              </a:rPr>
              <a:t>EINDE EINDE EINDE EINDE EINDE EINDE EINDE EINDE EINDE EINDE EINDE</a:t>
            </a:r>
          </a:p>
          <a:p>
            <a:r>
              <a:rPr lang="nl-NL" dirty="0">
                <a:solidFill>
                  <a:schemeClr val="bg1">
                    <a:lumMod val="75000"/>
                  </a:schemeClr>
                </a:solidFill>
                <a:latin typeface="Century Gothic" pitchFamily="34" charset="0"/>
              </a:rPr>
              <a:t>EINDE EINDE EINDE EINDE EINDE EINDE EINDE EINDE EINDE EINDE EINDE</a:t>
            </a:r>
          </a:p>
          <a:p>
            <a:r>
              <a:rPr lang="nl-NL" dirty="0">
                <a:solidFill>
                  <a:schemeClr val="bg1">
                    <a:lumMod val="75000"/>
                  </a:schemeClr>
                </a:solidFill>
                <a:latin typeface="Century Gothic" pitchFamily="34" charset="0"/>
              </a:rPr>
              <a:t>EINDE EINDE EINDE EINDE EINDE EINDE EINDE EINDE EINDE EINDE EINDE</a:t>
            </a:r>
          </a:p>
          <a:p>
            <a:r>
              <a:rPr lang="nl-NL" dirty="0">
                <a:solidFill>
                  <a:schemeClr val="bg1">
                    <a:lumMod val="75000"/>
                  </a:schemeClr>
                </a:solidFill>
                <a:latin typeface="Century Gothic" pitchFamily="34" charset="0"/>
              </a:rPr>
              <a:t>EINDE EINDE EINDE EINDE EINDE EINDE EINDE EINDE EINDE EINDE EINDE</a:t>
            </a:r>
          </a:p>
          <a:p>
            <a:r>
              <a:rPr lang="nl-NL" dirty="0">
                <a:solidFill>
                  <a:schemeClr val="bg1">
                    <a:lumMod val="75000"/>
                  </a:schemeClr>
                </a:solidFill>
                <a:latin typeface="Century Gothic" pitchFamily="34" charset="0"/>
              </a:rPr>
              <a:t>EINDE EINDE EINDE EINDE EINDE EINDE EINDE EINDE EINDE EINDE EINDE</a:t>
            </a:r>
          </a:p>
          <a:p>
            <a:r>
              <a:rPr lang="nl-NL" dirty="0">
                <a:solidFill>
                  <a:schemeClr val="bg1">
                    <a:lumMod val="75000"/>
                  </a:schemeClr>
                </a:solidFill>
                <a:latin typeface="Century Gothic" pitchFamily="34" charset="0"/>
              </a:rPr>
              <a:t>EINDE EINDE EINDE EINDE EINDE EINDE EINDE EINDE EINDE EINDE EINDE</a:t>
            </a:r>
          </a:p>
          <a:p>
            <a:r>
              <a:rPr lang="nl-NL" dirty="0">
                <a:solidFill>
                  <a:schemeClr val="bg1">
                    <a:lumMod val="75000"/>
                  </a:schemeClr>
                </a:solidFill>
                <a:latin typeface="Century Gothic" pitchFamily="34" charset="0"/>
              </a:rPr>
              <a:t>EINDE EINDE EINDE EINDE EINDE EINDE EINDE EINDE EINDE EINDE EINDE</a:t>
            </a:r>
          </a:p>
          <a:p>
            <a:r>
              <a:rPr lang="nl-NL" dirty="0">
                <a:solidFill>
                  <a:schemeClr val="bg1">
                    <a:lumMod val="75000"/>
                  </a:schemeClr>
                </a:solidFill>
                <a:latin typeface="Century Gothic" pitchFamily="34" charset="0"/>
              </a:rPr>
              <a:t>EINDE EINDE EINDE EINDE EINDE EINDE EINDE EINDE EINDE EINDE EINDE</a:t>
            </a:r>
          </a:p>
          <a:p>
            <a:r>
              <a:rPr lang="nl-NL" dirty="0">
                <a:solidFill>
                  <a:schemeClr val="bg1">
                    <a:lumMod val="75000"/>
                  </a:schemeClr>
                </a:solidFill>
                <a:latin typeface="Century Gothic" pitchFamily="34" charset="0"/>
              </a:rPr>
              <a:t>EINDE EINDE EINDE EINDE EINDE EINDE EINDE EINDE EINDE EINDE EINDE</a:t>
            </a:r>
          </a:p>
          <a:p>
            <a:r>
              <a:rPr lang="nl-NL" dirty="0">
                <a:solidFill>
                  <a:schemeClr val="bg1">
                    <a:lumMod val="75000"/>
                  </a:schemeClr>
                </a:solidFill>
                <a:latin typeface="Century Gothic" pitchFamily="34" charset="0"/>
              </a:rPr>
              <a:t>EINDE EINDE EINDE EINDE EINDE EINDE EINDE EINDE EINDE EINDE EINDE</a:t>
            </a:r>
          </a:p>
          <a:p>
            <a:r>
              <a:rPr lang="nl-NL" dirty="0">
                <a:solidFill>
                  <a:schemeClr val="bg1">
                    <a:lumMod val="75000"/>
                  </a:schemeClr>
                </a:solidFill>
                <a:latin typeface="Century Gothic" pitchFamily="34" charset="0"/>
              </a:rPr>
              <a:t>EINDE EINDE EINDE EINDE EINDE EINDE EINDE EINDE EINDE EINDE EINDE</a:t>
            </a:r>
          </a:p>
          <a:p>
            <a:r>
              <a:rPr lang="nl-NL" dirty="0">
                <a:solidFill>
                  <a:schemeClr val="bg1">
                    <a:lumMod val="75000"/>
                  </a:schemeClr>
                </a:solidFill>
                <a:latin typeface="Century Gothic" pitchFamily="34" charset="0"/>
              </a:rPr>
              <a:t>EINDE EINDE EINDE EINDE EINDE EINDE EINDE EINDE EINDE EINDE EINDE</a:t>
            </a:r>
          </a:p>
          <a:p>
            <a:r>
              <a:rPr lang="nl-NL" dirty="0">
                <a:solidFill>
                  <a:schemeClr val="bg1">
                    <a:lumMod val="75000"/>
                  </a:schemeClr>
                </a:solidFill>
                <a:latin typeface="Century Gothic" pitchFamily="34" charset="0"/>
              </a:rPr>
              <a:t>EINDE EINDE EINDE EINDE EINDE EINDE EINDE EINDE EINDE EINDE EINDE</a:t>
            </a:r>
          </a:p>
          <a:p>
            <a:r>
              <a:rPr lang="nl-NL" dirty="0">
                <a:solidFill>
                  <a:schemeClr val="bg1">
                    <a:lumMod val="75000"/>
                  </a:schemeClr>
                </a:solidFill>
                <a:latin typeface="Century Gothic" pitchFamily="34" charset="0"/>
              </a:rPr>
              <a:t>EINDE EINDE EINDE EINDE EINDE EINDE EINDE EINDE EINDE EINDE EINDE</a:t>
            </a:r>
          </a:p>
          <a:p>
            <a:r>
              <a:rPr lang="nl-NL" dirty="0">
                <a:solidFill>
                  <a:schemeClr val="bg1">
                    <a:lumMod val="75000"/>
                  </a:schemeClr>
                </a:solidFill>
                <a:latin typeface="Century Gothic" pitchFamily="34" charset="0"/>
              </a:rPr>
              <a:t>EINDE EINDE EINDE EINDE EINDE EINDE EINDE EINDE EINDE EINDE EINDE</a:t>
            </a:r>
          </a:p>
          <a:p>
            <a:r>
              <a:rPr lang="nl-NL" dirty="0" smtClean="0">
                <a:solidFill>
                  <a:schemeClr val="bg1">
                    <a:lumMod val="75000"/>
                  </a:schemeClr>
                </a:solidFill>
                <a:latin typeface="Century Gothic" pitchFamily="34" charset="0"/>
              </a:rPr>
              <a:t> </a:t>
            </a:r>
            <a:endParaRPr lang="nl-NL" dirty="0">
              <a:solidFill>
                <a:schemeClr val="bg1">
                  <a:lumMod val="75000"/>
                </a:schemeClr>
              </a:solidFill>
              <a:latin typeface="Century Gothic" pitchFamily="34" charset="0"/>
            </a:endParaRPr>
          </a:p>
          <a:p>
            <a:r>
              <a:rPr lang="nl-NL" dirty="0" smtClean="0"/>
              <a:t> </a:t>
            </a:r>
            <a:endParaRPr lang="nl-NL" dirty="0"/>
          </a:p>
        </p:txBody>
      </p:sp>
    </p:spTree>
    <p:extLst>
      <p:ext uri="{BB962C8B-B14F-4D97-AF65-F5344CB8AC3E}">
        <p14:creationId xmlns:p14="http://schemas.microsoft.com/office/powerpoint/2010/main" val="29793902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orsprong">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orsprong">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orsprong">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150</TotalTime>
  <Words>807</Words>
  <Application>Microsoft Office PowerPoint</Application>
  <PresentationFormat>On-screen Show (4:3)</PresentationFormat>
  <Paragraphs>75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Oorsprong</vt:lpstr>
      <vt:lpstr>Wilhelm Röntgen</vt:lpstr>
      <vt:lpstr>Inhoud</vt:lpstr>
      <vt:lpstr>Levensloop.</vt:lpstr>
      <vt:lpstr>Ontdekking en Uitvindingen</vt:lpstr>
      <vt:lpstr>Belangrijkste uitvinding naar mijn mening.</vt:lpstr>
      <vt:lpstr>Plaatjes</vt:lpstr>
      <vt:lpstr>Bronnen</vt:lpstr>
      <vt:lpstr>PowerPoint Presentation</vt:lpstr>
    </vt:vector>
  </TitlesOfParts>
  <Company>Zwijsen College Veghel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Galileo Galilei</dc:title>
  <dc:creator>yaela.pardoel</dc:creator>
  <cp:lastModifiedBy>Gast</cp:lastModifiedBy>
  <cp:revision>17</cp:revision>
  <dcterms:created xsi:type="dcterms:W3CDTF">2011-02-16T07:45:28Z</dcterms:created>
  <dcterms:modified xsi:type="dcterms:W3CDTF">2011-02-23T14:52:27Z</dcterms:modified>
</cp:coreProperties>
</file>