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4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91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98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2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409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383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68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99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92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44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74882D-767A-45FB-815C-A06831C72B52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B2CB477-E489-4F86-BA5E-1CC2FED8D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1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D6A97-4294-45A8-8EE8-22D3F087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8428B-3DEB-4A32-858C-184E66E4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ED122EC-0668-4FE0-9AEF-D9E5F22BE4F8}"/>
              </a:ext>
            </a:extLst>
          </p:cNvPr>
          <p:cNvSpPr/>
          <p:nvPr/>
        </p:nvSpPr>
        <p:spPr>
          <a:xfrm>
            <a:off x="-81023" y="-104172"/>
            <a:ext cx="12273023" cy="696217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58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9DCF1-47D4-47AB-B39B-4A70595EB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943554"/>
            <a:ext cx="12037670" cy="29260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Suffering</a:t>
            </a:r>
            <a:r>
              <a:rPr lang="nl-N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nl-N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Depression</a:t>
            </a:r>
            <a:endParaRPr lang="nl-NL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E30B0C-B9A0-49CA-B67B-361AD34F0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serious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mental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health disorder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29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D9789-3E78-47BE-BDC1-6E0F419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82" y="609600"/>
            <a:ext cx="9875520" cy="1356360"/>
          </a:xfrm>
        </p:spPr>
        <p:txBody>
          <a:bodyPr/>
          <a:lstStyle/>
          <a:p>
            <a:r>
              <a:rPr lang="nl-NL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CA9F7F-F071-4BCC-884C-0107C1643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782" y="2027273"/>
            <a:ext cx="9872871" cy="4038600"/>
          </a:xfrm>
        </p:spPr>
        <p:txBody>
          <a:bodyPr>
            <a:normAutofit/>
          </a:bodyPr>
          <a:lstStyle/>
          <a:p>
            <a:r>
              <a:rPr lang="nl-NL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depression?</a:t>
            </a:r>
          </a:p>
          <a:p>
            <a:r>
              <a:rPr lang="nl-NL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Symptoms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nl-NL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depression</a:t>
            </a:r>
            <a:endParaRPr lang="nl-N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Causes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depression</a:t>
            </a:r>
          </a:p>
          <a:p>
            <a:r>
              <a:rPr lang="nl-NL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Treatments</a:t>
            </a:r>
            <a:endParaRPr lang="nl-N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00" name="Picture 4" descr="Afbeeldingsresultaat voor depression">
            <a:extLst>
              <a:ext uri="{FF2B5EF4-FFF2-40B4-BE49-F238E27FC236}">
                <a16:creationId xmlns:a16="http://schemas.microsoft.com/office/drawing/2014/main" id="{DEC00A6B-D549-4333-806B-5149636D2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17" y="1773454"/>
            <a:ext cx="5421029" cy="30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1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BC3295-F6E4-4D04-B13C-150B2866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782" y="1706525"/>
            <a:ext cx="5205041" cy="40386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nl-NL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Depression</a:t>
            </a:r>
            <a:br>
              <a:rPr lang="nl-N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noun</a:t>
            </a:r>
            <a:r>
              <a:rPr lang="nl-N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dɪˈpreʃ.ən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</a:t>
            </a:r>
            <a:r>
              <a:rPr lang="nl-NL" b="1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mental illness in which a person is very unhappy and anxious (= worried and nervous) for long periods and cannot have a normal life during these periods).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in 15 adults (6.7 %)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in 6 people (16.7 %) will experience depression at some time in their life.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 teens to mid-20’s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58B122D-1E8D-4C40-9DEF-BA689AD41205}"/>
              </a:ext>
            </a:extLst>
          </p:cNvPr>
          <p:cNvSpPr txBox="1">
            <a:spLocks/>
          </p:cNvSpPr>
          <p:nvPr/>
        </p:nvSpPr>
        <p:spPr>
          <a:xfrm>
            <a:off x="876782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l-NL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depression?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BF8F54F-E768-4191-A3C2-042D862A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734" y="1706525"/>
            <a:ext cx="4720258" cy="31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1CA46D3-4340-49D1-A908-AA8E4BD2B550}"/>
              </a:ext>
            </a:extLst>
          </p:cNvPr>
          <p:cNvCxnSpPr/>
          <p:nvPr/>
        </p:nvCxnSpPr>
        <p:spPr>
          <a:xfrm>
            <a:off x="2891567" y="2737850"/>
            <a:ext cx="6720784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1">
            <a:extLst>
              <a:ext uri="{FF2B5EF4-FFF2-40B4-BE49-F238E27FC236}">
                <a16:creationId xmlns:a16="http://schemas.microsoft.com/office/drawing/2014/main" id="{1070C766-8E35-437D-8CF3-96E3CFA7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55" y="302629"/>
            <a:ext cx="9875520" cy="1356360"/>
          </a:xfrm>
        </p:spPr>
        <p:txBody>
          <a:bodyPr/>
          <a:lstStyle/>
          <a:p>
            <a:r>
              <a:rPr lang="nl-NL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Symptoms</a:t>
            </a:r>
            <a:r>
              <a:rPr lang="nl-NL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depression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CD1EB6-3D5A-4944-9376-42C3EA5A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55" y="1343777"/>
            <a:ext cx="2441931" cy="2788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100" b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Feelings</a:t>
            </a:r>
            <a:endParaRPr lang="nl-NL" sz="21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9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Sadness</a:t>
            </a:r>
            <a:endParaRPr lang="nl-NL" sz="19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9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Anger</a:t>
            </a:r>
            <a:endParaRPr lang="nl-NL" sz="19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9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Guilt</a:t>
            </a:r>
            <a:endParaRPr lang="nl-NL" sz="19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9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Hopelesness</a:t>
            </a:r>
            <a:endParaRPr lang="nl-NL" sz="19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" indent="0">
              <a:buNone/>
            </a:pP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8E04D5C-7167-4434-9BA5-8127D93E5CE6}"/>
              </a:ext>
            </a:extLst>
          </p:cNvPr>
          <p:cNvSpPr txBox="1">
            <a:spLocks/>
          </p:cNvSpPr>
          <p:nvPr/>
        </p:nvSpPr>
        <p:spPr>
          <a:xfrm>
            <a:off x="773955" y="4623866"/>
            <a:ext cx="5205041" cy="1977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Clusters of symptoms occurring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nearly everyday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2 weeks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Cyclical symptoms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AF3C91F3-C7AD-487B-8796-AA6F246D53DB}"/>
              </a:ext>
            </a:extLst>
          </p:cNvPr>
          <p:cNvSpPr txBox="1">
            <a:spLocks/>
          </p:cNvSpPr>
          <p:nvPr/>
        </p:nvSpPr>
        <p:spPr>
          <a:xfrm>
            <a:off x="3436208" y="1371711"/>
            <a:ext cx="2470742" cy="2788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nl-NL" sz="21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Behaviour</a:t>
            </a:r>
            <a:endParaRPr lang="nl-NL" sz="2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</a:t>
            </a:r>
            <a:r>
              <a:rPr lang="nl-NL" sz="1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withdrawal</a:t>
            </a:r>
          </a:p>
          <a:p>
            <a:r>
              <a:rPr lang="en-GB" sz="1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motivation</a:t>
            </a:r>
          </a:p>
          <a:p>
            <a:r>
              <a:rPr lang="en-US" sz="1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Impaired ability to think, concentrate, or make decisions. </a:t>
            </a:r>
            <a:endParaRPr lang="nl-NL" sz="1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dirty="0"/>
          </a:p>
          <a:p>
            <a:endParaRPr lang="nl-NL" dirty="0"/>
          </a:p>
          <a:p>
            <a:pPr marL="45720" indent="0">
              <a:buFont typeface="Corbel" pitchFamily="34" charset="0"/>
              <a:buNone/>
            </a:pP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C665C3D-13FD-47FB-91A6-DA9D6B48DC18}"/>
              </a:ext>
            </a:extLst>
          </p:cNvPr>
          <p:cNvSpPr txBox="1">
            <a:spLocks/>
          </p:cNvSpPr>
          <p:nvPr/>
        </p:nvSpPr>
        <p:spPr>
          <a:xfrm>
            <a:off x="6137441" y="1371712"/>
            <a:ext cx="2446700" cy="27881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nl-NL" sz="1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Thoughts</a:t>
            </a:r>
            <a:endParaRPr lang="nl-NL" sz="1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Poor self-esteem</a:t>
            </a:r>
          </a:p>
          <a:p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Thoughts of suicide and self-harm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8F01812-DF74-4B8E-9F68-C9CE4026DE6A}"/>
              </a:ext>
            </a:extLst>
          </p:cNvPr>
          <p:cNvSpPr txBox="1">
            <a:spLocks/>
          </p:cNvSpPr>
          <p:nvPr/>
        </p:nvSpPr>
        <p:spPr>
          <a:xfrm>
            <a:off x="8814632" y="1345502"/>
            <a:ext cx="2713973" cy="27864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nl-NL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</a:t>
            </a:r>
            <a:r>
              <a:rPr lang="nl-NL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health</a:t>
            </a:r>
          </a:p>
          <a:p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Difficulty sleeping or excessive sleeping</a:t>
            </a:r>
          </a:p>
          <a:p>
            <a:r>
              <a:rPr lang="nl-NL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Tiredness</a:t>
            </a: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nl-NL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</a:t>
            </a: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energy</a:t>
            </a:r>
          </a:p>
          <a:p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 in </a:t>
            </a:r>
            <a:r>
              <a:rPr lang="en-GB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apetite</a:t>
            </a:r>
            <a:endParaRPr lang="nl-NL" dirty="0"/>
          </a:p>
          <a:p>
            <a:pPr marL="45720" indent="0">
              <a:buFont typeface="Corbel" pitchFamily="34" charset="0"/>
              <a:buNone/>
            </a:pPr>
            <a:endParaRPr lang="nl-NL" dirty="0"/>
          </a:p>
          <a:p>
            <a:pPr marL="45720" indent="0">
              <a:buFont typeface="Corbel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367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genetics diagram">
            <a:extLst>
              <a:ext uri="{FF2B5EF4-FFF2-40B4-BE49-F238E27FC236}">
                <a16:creationId xmlns:a16="http://schemas.microsoft.com/office/drawing/2014/main" id="{E1B7615D-BFEE-4697-AA73-76E4B49E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26" y="1706526"/>
            <a:ext cx="4661285" cy="46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5724F0-BA1A-417F-8ADE-A733E4BC3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31" y="1706526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Several factors that can play a role in depression:</a:t>
            </a:r>
          </a:p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Personality</a:t>
            </a:r>
          </a:p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Genetics</a:t>
            </a:r>
            <a:endParaRPr lang="nl-N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factors</a:t>
            </a:r>
          </a:p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factors</a:t>
            </a:r>
            <a:endParaRPr lang="nl-N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6FAFCBC-73E5-4599-972E-22D22822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82" y="609600"/>
            <a:ext cx="9875520" cy="1356360"/>
          </a:xfrm>
        </p:spPr>
        <p:txBody>
          <a:bodyPr/>
          <a:lstStyle/>
          <a:p>
            <a:r>
              <a:rPr lang="nl-NL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Causes</a:t>
            </a:r>
            <a:r>
              <a:rPr lang="nl-NL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depression</a:t>
            </a:r>
          </a:p>
        </p:txBody>
      </p:sp>
      <p:pic>
        <p:nvPicPr>
          <p:cNvPr id="5" name="Picture 2" descr="Afbeeldingsresultaat voor depression brain">
            <a:extLst>
              <a:ext uri="{FF2B5EF4-FFF2-40B4-BE49-F238E27FC236}">
                <a16:creationId xmlns:a16="http://schemas.microsoft.com/office/drawing/2014/main" id="{DD6142BF-AC4B-4E89-B9A7-F001C5B94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2867" r="1928" b="5873"/>
          <a:stretch/>
        </p:blipFill>
        <p:spPr bwMode="auto">
          <a:xfrm>
            <a:off x="2529082" y="4073289"/>
            <a:ext cx="3669700" cy="24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7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C5151A-BDCA-44A8-9634-AFA5E053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96" y="1695086"/>
            <a:ext cx="5454570" cy="5162914"/>
          </a:xfrm>
        </p:spPr>
        <p:txBody>
          <a:bodyPr>
            <a:norm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– 90 % respond well to treatment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Treatment will be based on whether a person has mild, moderate or severe depression.</a:t>
            </a:r>
          </a:p>
          <a:p>
            <a:pPr marL="45720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Medication </a:t>
            </a:r>
          </a:p>
          <a:p>
            <a:pPr lvl="3"/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Antidepressants</a:t>
            </a:r>
          </a:p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 therapy </a:t>
            </a:r>
          </a:p>
          <a:p>
            <a:pPr lvl="3"/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Cognitive Behavioural Therapy</a:t>
            </a:r>
          </a:p>
          <a:p>
            <a:pPr lvl="3"/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Psychotherapy</a:t>
            </a:r>
          </a:p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Electroconvulsive therapy (ECT)	</a:t>
            </a:r>
            <a:r>
              <a:rPr lang="en-GB" dirty="0"/>
              <a:t>			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E8D197E-7D52-480F-908A-ED102974255F}"/>
              </a:ext>
            </a:extLst>
          </p:cNvPr>
          <p:cNvSpPr txBox="1">
            <a:spLocks/>
          </p:cNvSpPr>
          <p:nvPr/>
        </p:nvSpPr>
        <p:spPr>
          <a:xfrm>
            <a:off x="876782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Treatments</a:t>
            </a:r>
            <a:endParaRPr lang="nl-NL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2" name="Picture 4" descr="Afbeeldingsresultaat voor cognitive behavioral therapy">
            <a:extLst>
              <a:ext uri="{FF2B5EF4-FFF2-40B4-BE49-F238E27FC236}">
                <a16:creationId xmlns:a16="http://schemas.microsoft.com/office/drawing/2014/main" id="{21D5D1AF-0645-4EF6-B769-130C0A661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1930" r="2433"/>
          <a:stretch/>
        </p:blipFill>
        <p:spPr bwMode="auto">
          <a:xfrm>
            <a:off x="9349624" y="1601031"/>
            <a:ext cx="2551814" cy="23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talk therapy">
            <a:extLst>
              <a:ext uri="{FF2B5EF4-FFF2-40B4-BE49-F238E27FC236}">
                <a16:creationId xmlns:a16="http://schemas.microsoft.com/office/drawing/2014/main" id="{16B0A395-09CE-4D17-A1DF-18E3C0C9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64" y="1685984"/>
            <a:ext cx="3209659" cy="21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F16D2816-3C6E-4294-B368-9CCD04F9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65" y="4051824"/>
            <a:ext cx="3209659" cy="18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antidepressants">
            <a:extLst>
              <a:ext uri="{FF2B5EF4-FFF2-40B4-BE49-F238E27FC236}">
                <a16:creationId xmlns:a16="http://schemas.microsoft.com/office/drawing/2014/main" id="{7DD988FE-239F-454E-A1BB-A8A7019E7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/>
          <a:stretch/>
        </p:blipFill>
        <p:spPr bwMode="auto">
          <a:xfrm>
            <a:off x="9487529" y="4051824"/>
            <a:ext cx="2276003" cy="18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0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DF9B0C-AE5F-4CC9-BB55-D7CD73601E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The End</a:t>
            </a:r>
            <a:endParaRPr lang="nl-NL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202CB4F-AA3B-482B-85E4-D43FBF8C7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{naam}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havo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266597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Aangepast 2">
      <a:dk1>
        <a:srgbClr val="002060"/>
      </a:dk1>
      <a:lt1>
        <a:sysClr val="window" lastClr="FFFFFF"/>
      </a:lt1>
      <a:dk2>
        <a:srgbClr val="002060"/>
      </a:dk2>
      <a:lt2>
        <a:srgbClr val="FEFAC9"/>
      </a:lt2>
      <a:accent1>
        <a:srgbClr val="263A51"/>
      </a:accent1>
      <a:accent2>
        <a:srgbClr val="263A51"/>
      </a:accent2>
      <a:accent3>
        <a:srgbClr val="E7BC29"/>
      </a:accent3>
      <a:accent4>
        <a:srgbClr val="D092A7"/>
      </a:accent4>
      <a:accent5>
        <a:srgbClr val="344D6C"/>
      </a:accent5>
      <a:accent6>
        <a:srgbClr val="33391C"/>
      </a:accent6>
      <a:hlink>
        <a:srgbClr val="FFFFFF"/>
      </a:hlink>
      <a:folHlink>
        <a:srgbClr val="FFFFF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405</TotalTime>
  <Words>149</Words>
  <Application>Microsoft Office PowerPoint</Application>
  <PresentationFormat>Breedbeeld</PresentationFormat>
  <Paragraphs>53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Corbel</vt:lpstr>
      <vt:lpstr>Courier New</vt:lpstr>
      <vt:lpstr>Open Sans</vt:lpstr>
      <vt:lpstr>Basis</vt:lpstr>
      <vt:lpstr>PowerPoint-presentatie</vt:lpstr>
      <vt:lpstr>Suffering from Depression</vt:lpstr>
      <vt:lpstr>Index</vt:lpstr>
      <vt:lpstr>PowerPoint-presentatie</vt:lpstr>
      <vt:lpstr>Symptoms of depression</vt:lpstr>
      <vt:lpstr>Causes of depression</vt:lpstr>
      <vt:lpstr>PowerPoint-presentatie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Depression</dc:title>
  <dc:creator>jurgenarnold</dc:creator>
  <cp:lastModifiedBy>Arnold, Bernadette</cp:lastModifiedBy>
  <cp:revision>32</cp:revision>
  <dcterms:created xsi:type="dcterms:W3CDTF">2018-04-10T20:24:50Z</dcterms:created>
  <dcterms:modified xsi:type="dcterms:W3CDTF">2019-07-11T21:26:58Z</dcterms:modified>
</cp:coreProperties>
</file>