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</p:sldMasterIdLst>
  <p:notesMasterIdLst>
    <p:notesMasterId r:id="rId11"/>
  </p:notesMasterIdLst>
  <p:handoutMasterIdLst>
    <p:handoutMasterId r:id="rId12"/>
  </p:handoutMasterIdLst>
  <p:sldIdLst>
    <p:sldId id="2549" r:id="rId5"/>
    <p:sldId id="2552" r:id="rId6"/>
    <p:sldId id="2553" r:id="rId7"/>
    <p:sldId id="2562" r:id="rId8"/>
    <p:sldId id="2561" r:id="rId9"/>
    <p:sldId id="2563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34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179A27-1EB3-4367-B92D-C2A8242EAB16}" type="datetime1">
              <a:rPr lang="nl-NL" smtClean="0"/>
              <a:t>25-1-2021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39CEC1-7AB1-4B45-A246-57E8EC51D11F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3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8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88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1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5FA3-9E5D-41EA-943D-CA860F2B0991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 dirty="0"/>
              <a:t>Klik om de ondertitel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Driehoek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5" name="Driehoek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Driehoek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Driehoek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Driehoek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inhou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B5561B-9B9C-4F73-9CA2-7ABA62FECAA8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Driehoek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Driehoek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Driehoek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Hier komt de titel</a:t>
            </a:r>
          </a:p>
        </p:txBody>
      </p:sp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e titel en inhou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127DF-6883-46D2-9895-E40ACF3F766C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5" name="Rechthoek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Driehoek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Driehoek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Hier komt de titel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smalle inhou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91BFF-F0F2-4FC3-AE9D-6D5B6AD49500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Driehoek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Driehoek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13" name="Tijdelijke aanduiding voor afbeelding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Driehoek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 met afbeelding en naam a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603C2D-CF3E-45D9-9BA5-46A4CCA259A0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Citaat komt hier</a:t>
            </a:r>
          </a:p>
        </p:txBody>
      </p:sp>
      <p:sp>
        <p:nvSpPr>
          <p:cNvPr id="13" name="Driehoek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7" name="Driehoek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8" name="Driehoek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Hier komt de titel</a:t>
            </a:r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3" name="Driehoek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4" name="Driehoek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Hier komt de titel</a:t>
            </a:r>
          </a:p>
        </p:txBody>
      </p:sp>
      <p:sp>
        <p:nvSpPr>
          <p:cNvPr id="9" name="Driehoek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inhoud horizonta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6" name="Tijdelijke aanduiding voor datum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188BC31A-9AB4-452F-87E9-B1EE716A9B0A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17" name="Tijdelijke aanduiding voor voettekst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8" name="Tijdelijke aanduiding voor dianumm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9" name="Titel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20" name="Driehoek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Driehoek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, 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4A43E-96B9-429B-A99A-C35167A35CD7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9" name="Driehoek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_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B0DD66-5740-43F0-89FF-6356166752B1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7FE412-530F-440B-9B5E-7DE8E442136A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_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45C3F-1D5D-42CB-88C6-D85D4E3841FB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7" name="Titel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3AB357-9C9A-497E-AB67-DEB72EA7BBD8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Driehoek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Titel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Driehoek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2400" noProof="0" dirty="0"/>
            </a:p>
          </p:txBody>
        </p:sp>
        <p:sp>
          <p:nvSpPr>
            <p:cNvPr id="15" name="Driehoek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400" noProof="0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6FA152-FA65-408F-878E-1E58A9C9A46B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2400" noProof="0" dirty="0"/>
            </a:p>
          </p:txBody>
        </p:sp>
        <p:sp>
          <p:nvSpPr>
            <p:cNvPr id="21" name="Driehoek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400" noProof="0" dirty="0"/>
            </a:p>
          </p:txBody>
        </p:sp>
      </p:grpSp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el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6E2F3-0DC3-4E6E-B7D5-268195D79586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Driehoek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Driehoek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HIER KOMT DE TITEL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Hier komt tekst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A3ED6F6-0AB3-431D-BFCA-AE8472E6842B}" type="datetime1">
              <a:rPr lang="nl-NL" noProof="0" smtClean="0"/>
              <a:t>25-1-2021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37BF3EE1-DD00-43E7-815C-E1CD7B70DE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2719"/>
          <a:stretch/>
        </p:blipFill>
        <p:spPr>
          <a:xfrm>
            <a:off x="-1" y="10"/>
            <a:ext cx="5123378" cy="6864475"/>
          </a:xfr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410" y="2679259"/>
            <a:ext cx="2988860" cy="1395208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en-US" dirty="0" err="1"/>
              <a:t>Hoofdstuk</a:t>
            </a:r>
            <a:r>
              <a:rPr lang="en-US" dirty="0"/>
              <a:t> 2</a:t>
            </a:r>
            <a:br>
              <a:rPr lang="en-US" dirty="0"/>
            </a:br>
            <a:br>
              <a:rPr lang="en-US" dirty="0"/>
            </a:br>
            <a:r>
              <a:rPr lang="en-US" sz="2700" dirty="0" err="1"/>
              <a:t>bevolking</a:t>
            </a:r>
            <a:r>
              <a:rPr lang="en-US" sz="2700" dirty="0"/>
              <a:t> &amp; </a:t>
            </a:r>
            <a:r>
              <a:rPr lang="en-US" sz="2700" dirty="0" err="1"/>
              <a:t>cultuur</a:t>
            </a:r>
            <a:endParaRPr lang="nl-NL" sz="2700" dirty="0"/>
          </a:p>
        </p:txBody>
      </p:sp>
      <p:sp>
        <p:nvSpPr>
          <p:cNvPr id="6" name="Subtitel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426" y="793580"/>
            <a:ext cx="3304279" cy="5270839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Paragraaf 1 t/m 4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C328954-34FE-45C8-875F-0851F1212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/>
          <a:lstStyle/>
          <a:p>
            <a:r>
              <a:rPr lang="en-US" dirty="0" err="1"/>
              <a:t>Bevolkingsgrafiek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1276AB3-6839-4C07-9561-7B037EBA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5" y="3354533"/>
            <a:ext cx="4639736" cy="2470659"/>
          </a:xfrm>
          <a:prstGeom prst="rect">
            <a:avLst/>
          </a:prstGeo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E1AEA21-8803-42DB-BF94-9102C8C5618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/>
          <a:lstStyle/>
          <a:p>
            <a:r>
              <a:rPr lang="en-US" dirty="0"/>
              <a:t>Druk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drukker</a:t>
            </a:r>
            <a:r>
              <a:rPr lang="en-US" dirty="0"/>
              <a:t>!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>
            <a:normAutofit/>
          </a:bodyPr>
          <a:lstStyle/>
          <a:p>
            <a:pPr rtl="0"/>
            <a:r>
              <a:rPr lang="en-US" sz="1400" dirty="0" err="1"/>
              <a:t>Wereldbevolking</a:t>
            </a:r>
            <a:r>
              <a:rPr lang="en-US" sz="1400" dirty="0"/>
              <a:t> </a:t>
            </a:r>
            <a:r>
              <a:rPr lang="en-US" sz="1400" dirty="0" err="1"/>
              <a:t>neemt</a:t>
            </a:r>
            <a:r>
              <a:rPr lang="en-US" sz="1400" dirty="0"/>
              <a:t> </a:t>
            </a:r>
            <a:r>
              <a:rPr lang="en-US" sz="1400" dirty="0" err="1"/>
              <a:t>snel</a:t>
            </a:r>
            <a:r>
              <a:rPr lang="en-US" sz="1400" dirty="0"/>
              <a:t> toe door</a:t>
            </a:r>
          </a:p>
          <a:p>
            <a:pPr rtl="0"/>
            <a:r>
              <a:rPr lang="en-US" sz="1400" dirty="0"/>
              <a:t>Grote </a:t>
            </a:r>
            <a:r>
              <a:rPr lang="en-US" sz="1400" dirty="0" err="1"/>
              <a:t>gezinnen</a:t>
            </a:r>
            <a:r>
              <a:rPr lang="en-US" sz="1400" dirty="0"/>
              <a:t> </a:t>
            </a:r>
            <a:r>
              <a:rPr lang="en-US" sz="1400" dirty="0" err="1"/>
              <a:t>vooral</a:t>
            </a:r>
            <a:r>
              <a:rPr lang="en-US" sz="1400" dirty="0"/>
              <a:t> in </a:t>
            </a:r>
            <a:r>
              <a:rPr lang="en-US" sz="1400" dirty="0" err="1"/>
              <a:t>arme</a:t>
            </a:r>
            <a:r>
              <a:rPr lang="en-US" sz="1400" dirty="0"/>
              <a:t> </a:t>
            </a:r>
            <a:r>
              <a:rPr lang="en-US" sz="1400" dirty="0" err="1"/>
              <a:t>landen</a:t>
            </a:r>
            <a:r>
              <a:rPr lang="en-US" sz="1400" dirty="0"/>
              <a:t> &amp; </a:t>
            </a:r>
            <a:r>
              <a:rPr lang="en-US" sz="1400" dirty="0" err="1"/>
              <a:t>levensverwachting</a:t>
            </a:r>
            <a:r>
              <a:rPr lang="en-US" sz="1400" dirty="0"/>
              <a:t> </a:t>
            </a:r>
            <a:r>
              <a:rPr lang="en-US" sz="1400" dirty="0" err="1"/>
              <a:t>stijgt</a:t>
            </a:r>
            <a:endParaRPr lang="en-US" sz="1400" dirty="0"/>
          </a:p>
          <a:p>
            <a:pPr rtl="0"/>
            <a:r>
              <a:rPr lang="en-US" sz="1400" dirty="0"/>
              <a:t>Grote </a:t>
            </a:r>
            <a:r>
              <a:rPr lang="en-US" sz="1400" dirty="0" err="1"/>
              <a:t>gezinnen</a:t>
            </a:r>
            <a:r>
              <a:rPr lang="en-US" sz="1400" dirty="0"/>
              <a:t> in </a:t>
            </a:r>
            <a:r>
              <a:rPr lang="en-US" sz="1400" dirty="0" err="1"/>
              <a:t>arme</a:t>
            </a:r>
            <a:r>
              <a:rPr lang="en-US" sz="1400" dirty="0"/>
              <a:t> </a:t>
            </a:r>
            <a:r>
              <a:rPr lang="en-US" sz="1400" dirty="0" err="1"/>
              <a:t>landen</a:t>
            </a:r>
            <a:r>
              <a:rPr lang="en-US" sz="1400" dirty="0"/>
              <a:t> door</a:t>
            </a:r>
          </a:p>
          <a:p>
            <a:pPr rtl="0"/>
            <a:r>
              <a:rPr lang="en-US" sz="1400" dirty="0" err="1"/>
              <a:t>Kinderen</a:t>
            </a:r>
            <a:r>
              <a:rPr lang="en-US" sz="1400" dirty="0"/>
              <a:t> </a:t>
            </a:r>
            <a:r>
              <a:rPr lang="en-US" sz="1400" dirty="0" err="1"/>
              <a:t>helpen</a:t>
            </a:r>
            <a:r>
              <a:rPr lang="en-US" sz="1400" dirty="0"/>
              <a:t> met </a:t>
            </a:r>
            <a:r>
              <a:rPr lang="en-US" sz="1400" dirty="0" err="1"/>
              <a:t>inkomen</a:t>
            </a:r>
            <a:r>
              <a:rPr lang="en-US" sz="1400" dirty="0"/>
              <a:t>, </a:t>
            </a:r>
            <a:r>
              <a:rPr lang="en-US" sz="1400" dirty="0" err="1"/>
              <a:t>mensen</a:t>
            </a:r>
            <a:r>
              <a:rPr lang="en-US" sz="1400" dirty="0"/>
              <a:t> </a:t>
            </a:r>
            <a:r>
              <a:rPr lang="en-US" sz="1400" dirty="0" err="1"/>
              <a:t>verkopen</a:t>
            </a:r>
            <a:r>
              <a:rPr lang="en-US" sz="1400" dirty="0"/>
              <a:t> </a:t>
            </a:r>
            <a:r>
              <a:rPr lang="en-US" sz="1400" dirty="0" err="1"/>
              <a:t>zwangerschappen</a:t>
            </a:r>
            <a:r>
              <a:rPr lang="en-US" sz="1400" dirty="0"/>
              <a:t> </a:t>
            </a:r>
            <a:r>
              <a:rPr lang="en-US" sz="1400" dirty="0" err="1"/>
              <a:t>niet</a:t>
            </a:r>
            <a:r>
              <a:rPr lang="en-US" sz="1400" dirty="0"/>
              <a:t>, </a:t>
            </a:r>
            <a:r>
              <a:rPr lang="en-US" sz="1400" dirty="0" err="1"/>
              <a:t>hoge</a:t>
            </a:r>
            <a:r>
              <a:rPr lang="en-US" sz="1400" dirty="0"/>
              <a:t> </a:t>
            </a:r>
            <a:r>
              <a:rPr lang="en-US" sz="1400" dirty="0" err="1"/>
              <a:t>kindersterfte</a:t>
            </a:r>
            <a:r>
              <a:rPr lang="en-US" sz="1400" dirty="0"/>
              <a:t> &amp; </a:t>
            </a:r>
            <a:r>
              <a:rPr lang="en-US" sz="1400" dirty="0" err="1"/>
              <a:t>aanzien</a:t>
            </a:r>
            <a:r>
              <a:rPr lang="en-US" sz="1400" dirty="0"/>
              <a:t> </a:t>
            </a:r>
            <a:r>
              <a:rPr lang="en-US" sz="1400" dirty="0" err="1"/>
              <a:t>groot</a:t>
            </a:r>
            <a:r>
              <a:rPr lang="en-US" sz="1400" dirty="0"/>
              <a:t> </a:t>
            </a:r>
            <a:r>
              <a:rPr lang="en-US" sz="1400" dirty="0" err="1"/>
              <a:t>gezin</a:t>
            </a:r>
            <a:endParaRPr lang="en-US" sz="1400" dirty="0"/>
          </a:p>
          <a:p>
            <a:pPr rtl="0"/>
            <a:r>
              <a:rPr lang="en-US" sz="1400" dirty="0" err="1"/>
              <a:t>Bevolkingsdichtheid</a:t>
            </a:r>
            <a:r>
              <a:rPr lang="en-US" sz="1400" dirty="0"/>
              <a:t> = </a:t>
            </a:r>
            <a:r>
              <a:rPr lang="en-US" sz="1400" dirty="0" err="1"/>
              <a:t>aantal</a:t>
            </a:r>
            <a:r>
              <a:rPr lang="en-US" sz="1400" dirty="0"/>
              <a:t> </a:t>
            </a:r>
            <a:r>
              <a:rPr lang="en-US" sz="1400" dirty="0" err="1"/>
              <a:t>inwoners</a:t>
            </a:r>
            <a:r>
              <a:rPr lang="en-US" sz="1400" dirty="0"/>
              <a:t> : </a:t>
            </a:r>
            <a:r>
              <a:rPr lang="en-US" sz="1400" dirty="0" err="1"/>
              <a:t>oppervlakte</a:t>
            </a:r>
            <a:r>
              <a:rPr lang="en-US" sz="1400" dirty="0"/>
              <a:t> land</a:t>
            </a:r>
          </a:p>
          <a:p>
            <a:pPr rtl="0"/>
            <a:r>
              <a:rPr lang="en-US" sz="1400" dirty="0"/>
              <a:t>In </a:t>
            </a:r>
            <a:r>
              <a:rPr lang="en-US" sz="1400" dirty="0" err="1"/>
              <a:t>arme</a:t>
            </a:r>
            <a:r>
              <a:rPr lang="en-US" sz="1400" dirty="0"/>
              <a:t> </a:t>
            </a:r>
            <a:r>
              <a:rPr lang="en-US" sz="1400" dirty="0" err="1"/>
              <a:t>landen</a:t>
            </a:r>
            <a:r>
              <a:rPr lang="en-US" sz="1400" dirty="0"/>
              <a:t> </a:t>
            </a:r>
            <a:r>
              <a:rPr lang="en-US" sz="1400" dirty="0" err="1"/>
              <a:t>bv</a:t>
            </a:r>
            <a:r>
              <a:rPr lang="en-US" sz="1400" dirty="0"/>
              <a:t> Afrika </a:t>
            </a:r>
            <a:r>
              <a:rPr lang="en-US" sz="1400" dirty="0" err="1"/>
              <a:t>levensverwachting</a:t>
            </a:r>
            <a:r>
              <a:rPr lang="en-US" sz="1400" dirty="0"/>
              <a:t> </a:t>
            </a:r>
            <a:r>
              <a:rPr lang="en-US" sz="1400" dirty="0" err="1"/>
              <a:t>slechts</a:t>
            </a:r>
            <a:r>
              <a:rPr lang="en-US" sz="1400" dirty="0"/>
              <a:t> 50 </a:t>
            </a:r>
            <a:r>
              <a:rPr lang="en-US" sz="1400" dirty="0" err="1"/>
              <a:t>jaar</a:t>
            </a:r>
            <a:r>
              <a:rPr lang="en-US" sz="1400" dirty="0"/>
              <a:t> </a:t>
            </a:r>
          </a:p>
          <a:p>
            <a:pPr rtl="0"/>
            <a:r>
              <a:rPr lang="en-US" sz="1400" dirty="0"/>
              <a:t>In </a:t>
            </a:r>
            <a:r>
              <a:rPr lang="en-US" sz="1400" dirty="0" err="1"/>
              <a:t>rijke</a:t>
            </a:r>
            <a:r>
              <a:rPr lang="en-US" sz="1400" dirty="0"/>
              <a:t> </a:t>
            </a:r>
            <a:r>
              <a:rPr lang="en-US" sz="1400" dirty="0" err="1"/>
              <a:t>landen</a:t>
            </a:r>
            <a:r>
              <a:rPr lang="en-US" sz="1400" dirty="0"/>
              <a:t> </a:t>
            </a:r>
            <a:r>
              <a:rPr lang="en-US" sz="1400" dirty="0" err="1"/>
              <a:t>betere</a:t>
            </a:r>
            <a:r>
              <a:rPr lang="en-US" sz="1400" dirty="0"/>
              <a:t> </a:t>
            </a:r>
            <a:r>
              <a:rPr lang="en-US" sz="1400" dirty="0" err="1"/>
              <a:t>zorg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hygiëne</a:t>
            </a:r>
            <a:r>
              <a:rPr lang="en-US" sz="1400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Paragraaf 1</a:t>
            </a:r>
          </a:p>
        </p:txBody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D09D592-25AC-4807-AEF6-85C15C2B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/>
          <a:lstStyle/>
          <a:p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landen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A24C42-409D-4E5F-B24D-6F9F0895B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2" y="3154858"/>
            <a:ext cx="4205141" cy="2870009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672BC4-18C4-4EE9-A609-CCC7A01AB9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/>
          <a:lstStyle/>
          <a:p>
            <a:r>
              <a:rPr lang="en-US" dirty="0" err="1"/>
              <a:t>Wereld</a:t>
            </a:r>
            <a:r>
              <a:rPr lang="en-US" dirty="0"/>
              <a:t>: de </a:t>
            </a:r>
            <a:r>
              <a:rPr lang="en-US" dirty="0" err="1"/>
              <a:t>bevolking</a:t>
            </a:r>
            <a:r>
              <a:rPr lang="en-US" dirty="0"/>
              <a:t> </a:t>
            </a:r>
            <a:r>
              <a:rPr lang="en-US" dirty="0" err="1"/>
              <a:t>groeit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vertrekt</a:t>
            </a:r>
            <a:r>
              <a:rPr lang="en-US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nl-NL" sz="1300" dirty="0"/>
              <a:t>Grafiek van rijk land heeft kleine onderkant </a:t>
            </a:r>
          </a:p>
          <a:p>
            <a:pPr marL="0" indent="0" rtl="0">
              <a:buNone/>
            </a:pPr>
            <a:r>
              <a:rPr lang="nl-NL" sz="1300" dirty="0"/>
              <a:t>In een bevolkingsgrafiek zie je geslacht en is opgebouwd in </a:t>
            </a:r>
            <a:r>
              <a:rPr lang="nl-NL" sz="1300" dirty="0" err="1"/>
              <a:t>leetftijdsgroepen</a:t>
            </a:r>
            <a:endParaRPr lang="nl-NL" sz="1300" dirty="0"/>
          </a:p>
          <a:p>
            <a:pPr marL="0" indent="0" rtl="0">
              <a:buNone/>
            </a:pPr>
            <a:r>
              <a:rPr lang="nl-NL" sz="1300" b="1" dirty="0"/>
              <a:t>Natuurlijke bevolkingsgroei</a:t>
            </a:r>
            <a:r>
              <a:rPr lang="nl-NL" sz="1300" dirty="0"/>
              <a:t> door geboorte en sterfte</a:t>
            </a:r>
          </a:p>
          <a:p>
            <a:pPr marL="0" indent="0" rtl="0">
              <a:buNone/>
            </a:pPr>
            <a:r>
              <a:rPr lang="nl-NL" sz="1300" b="1" dirty="0"/>
              <a:t>Sociale bevolkingsgroei </a:t>
            </a:r>
            <a:r>
              <a:rPr lang="nl-NL" sz="1300" dirty="0"/>
              <a:t>door </a:t>
            </a:r>
            <a:r>
              <a:rPr lang="nl-NL" sz="1300" b="1" dirty="0"/>
              <a:t>Buitenlandse migratie</a:t>
            </a:r>
          </a:p>
          <a:p>
            <a:pPr marL="0" indent="0" rtl="0">
              <a:buNone/>
            </a:pPr>
            <a:r>
              <a:rPr lang="nl-NL" sz="1300" b="1" dirty="0"/>
              <a:t>4 redenen om te migreren</a:t>
            </a:r>
          </a:p>
          <a:p>
            <a:pPr marL="0" indent="0" rtl="0">
              <a:buNone/>
            </a:pPr>
            <a:r>
              <a:rPr lang="nl-NL" sz="1300" dirty="0"/>
              <a:t>Economische, Politieke, Ecologische &amp; Sociale redenen</a:t>
            </a:r>
          </a:p>
          <a:p>
            <a:pPr marL="0" indent="0" rtl="0">
              <a:buNone/>
            </a:pPr>
            <a:r>
              <a:rPr lang="nl-NL" sz="1300" dirty="0"/>
              <a:t>Een factoor die ervoor zorgt dat iemand ergens anders heen wil is een </a:t>
            </a:r>
            <a:r>
              <a:rPr lang="nl-NL" sz="1300" b="1" dirty="0"/>
              <a:t>pullfactor</a:t>
            </a:r>
          </a:p>
          <a:p>
            <a:pPr marL="0" indent="0" rtl="0">
              <a:buNone/>
            </a:pPr>
            <a:endParaRPr lang="nl-NL" sz="15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Paragraaf 2,2</a:t>
            </a: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D09D592-25AC-4807-AEF6-85C15C2B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/>
          <a:lstStyle/>
          <a:p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cultuur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672BC4-18C4-4EE9-A609-CCC7A01AB9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0"/>
            <a:ext cx="4639736" cy="703135"/>
          </a:xfrm>
        </p:spPr>
        <p:txBody>
          <a:bodyPr/>
          <a:lstStyle/>
          <a:p>
            <a:r>
              <a:rPr lang="en-US" dirty="0" err="1"/>
              <a:t>Cultuur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139" y="2687915"/>
            <a:ext cx="4639736" cy="383432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nl-NL" sz="1300" dirty="0"/>
              <a:t>Cultuur is hoe je samenleeft </a:t>
            </a:r>
          </a:p>
          <a:p>
            <a:pPr marL="0" indent="0" rtl="0">
              <a:buNone/>
            </a:pPr>
            <a:r>
              <a:rPr lang="nl-NL" sz="1300" dirty="0"/>
              <a:t>Elke cultuur heeft 3 </a:t>
            </a:r>
            <a:r>
              <a:rPr lang="nl-NL" sz="1300" b="1" dirty="0"/>
              <a:t>cultuurelementen</a:t>
            </a:r>
          </a:p>
          <a:p>
            <a:pPr marL="0" indent="0" rtl="0">
              <a:buNone/>
            </a:pPr>
            <a:r>
              <a:rPr lang="nl-NL" sz="1300" dirty="0"/>
              <a:t>Taal en Godsdienst - wetten, familiebanden en opvoeding - kleding, voedsel, gebouwen &amp; kunst</a:t>
            </a:r>
          </a:p>
          <a:p>
            <a:pPr marL="0" indent="0" rtl="0">
              <a:buNone/>
            </a:pPr>
            <a:r>
              <a:rPr lang="nl-NL" sz="1300" dirty="0"/>
              <a:t>3 wereldtalen: Engels, </a:t>
            </a:r>
            <a:r>
              <a:rPr lang="nl-NL" sz="1300" dirty="0" err="1"/>
              <a:t>Spaand</a:t>
            </a:r>
            <a:r>
              <a:rPr lang="nl-NL" sz="1300" dirty="0"/>
              <a:t> &amp; Arabisch </a:t>
            </a:r>
          </a:p>
          <a:p>
            <a:pPr marL="0" indent="0" rtl="0">
              <a:buNone/>
            </a:pPr>
            <a:r>
              <a:rPr lang="nl-NL" sz="1300" dirty="0"/>
              <a:t>5 godsdiensten: Jodendom, Christendom en Islam gaan uit van 1 god</a:t>
            </a:r>
          </a:p>
          <a:p>
            <a:pPr marL="0" indent="0" rtl="0">
              <a:buNone/>
            </a:pPr>
            <a:r>
              <a:rPr lang="nl-NL" sz="1300" dirty="0"/>
              <a:t>Hindoeïsme en Boeddhisme kennen meerdere goden</a:t>
            </a:r>
          </a:p>
          <a:p>
            <a:pPr marL="0" indent="0" rtl="0">
              <a:buNone/>
            </a:pPr>
            <a:r>
              <a:rPr lang="nl-NL" sz="1300" dirty="0"/>
              <a:t>Door oorlog &amp; handel is er cultuurverspreiding geweest</a:t>
            </a:r>
          </a:p>
          <a:p>
            <a:pPr marL="0" indent="0" rtl="0">
              <a:buNone/>
            </a:pPr>
            <a:r>
              <a:rPr lang="nl-NL" sz="1300" dirty="0"/>
              <a:t>Dat gaat nu op 3 manieren: massamedia, migratie &amp; toerisme</a:t>
            </a:r>
          </a:p>
          <a:p>
            <a:pPr marL="0" indent="0" rtl="0">
              <a:buNone/>
            </a:pPr>
            <a:r>
              <a:rPr lang="nl-NL" sz="1300" dirty="0"/>
              <a:t>Door Amerikanisering dringt de Amerikaanse cultuur door:</a:t>
            </a:r>
          </a:p>
          <a:p>
            <a:pPr marL="0" indent="0" rtl="0">
              <a:buNone/>
            </a:pPr>
            <a:r>
              <a:rPr lang="nl-NL" sz="1300" dirty="0"/>
              <a:t>T-shirts, hamburgers, Coca Cola, Engelse woorden, veel winst maken en veel dingen weggooien </a:t>
            </a:r>
          </a:p>
          <a:p>
            <a:pPr marL="0" indent="0" rtl="0">
              <a:buNone/>
            </a:pPr>
            <a:endParaRPr lang="nl-NL" sz="1300" dirty="0"/>
          </a:p>
          <a:p>
            <a:pPr marL="0" indent="0" rtl="0">
              <a:buNone/>
            </a:pPr>
            <a:endParaRPr lang="nl-NL" sz="1300" dirty="0"/>
          </a:p>
          <a:p>
            <a:pPr marL="0" indent="0" rtl="0">
              <a:buNone/>
            </a:pPr>
            <a:endParaRPr lang="nl-NL" sz="1300" dirty="0"/>
          </a:p>
          <a:p>
            <a:pPr marL="0" indent="0" rtl="0">
              <a:buNone/>
            </a:pPr>
            <a:endParaRPr lang="nl-NL" sz="13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Paragraaf 2,3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3A288F-4CEC-44CB-BA33-CE8A6C17C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3"/>
          <a:stretch/>
        </p:blipFill>
        <p:spPr>
          <a:xfrm>
            <a:off x="544205" y="3286029"/>
            <a:ext cx="5000918" cy="19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5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D09D592-25AC-4807-AEF6-85C15C2B1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/>
          <a:lstStyle/>
          <a:p>
            <a:r>
              <a:rPr lang="en-US" dirty="0" err="1"/>
              <a:t>culturen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672BC4-18C4-4EE9-A609-CCC7A01AB9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/>
          <a:lstStyle/>
          <a:p>
            <a:r>
              <a:rPr lang="en-US" dirty="0" err="1"/>
              <a:t>cultuurgebieden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B43733-30CE-AC40-BAAC-BE6530B8EE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24384" y="1164425"/>
            <a:ext cx="4639736" cy="2870009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nl-NL" b="1" dirty="0"/>
              <a:t>Ga verder naar volgende dia voor de                verschillende culturen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Paragraaf 2,4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F0E102-34EC-4646-B162-C6EE2011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0" y="2868476"/>
            <a:ext cx="5184234" cy="23319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D5C615-9CE5-4340-8BC7-F0B4472A7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89" y="3065632"/>
            <a:ext cx="4386666" cy="27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C38E4-379F-4B8A-8B8F-E72986CB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>
            <a:normAutofit/>
          </a:bodyPr>
          <a:lstStyle/>
          <a:p>
            <a:r>
              <a:rPr lang="nl-NL" dirty="0"/>
              <a:t>Cultuurgebieden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036500-E7A3-4D08-9B9F-BE167811461A}"/>
              </a:ext>
            </a:extLst>
          </p:cNvPr>
          <p:cNvSpPr txBox="1"/>
          <p:nvPr/>
        </p:nvSpPr>
        <p:spPr>
          <a:xfrm>
            <a:off x="731321" y="1804221"/>
            <a:ext cx="278986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Islamitische wereld</a:t>
            </a:r>
          </a:p>
          <a:p>
            <a:r>
              <a:rPr lang="nl-NL" sz="1200" dirty="0">
                <a:solidFill>
                  <a:schemeClr val="bg1"/>
                </a:solidFill>
              </a:rPr>
              <a:t>De meeste mensen zijn moslim</a:t>
            </a:r>
          </a:p>
          <a:p>
            <a:r>
              <a:rPr lang="nl-NL" sz="1200" dirty="0">
                <a:solidFill>
                  <a:schemeClr val="bg1"/>
                </a:solidFill>
              </a:rPr>
              <a:t>Vijf keer per dag bidden</a:t>
            </a:r>
          </a:p>
          <a:p>
            <a:r>
              <a:rPr lang="nl-NL" sz="1200" dirty="0">
                <a:solidFill>
                  <a:schemeClr val="bg1"/>
                </a:solidFill>
              </a:rPr>
              <a:t>Vaak vrouwen gesluierd</a:t>
            </a:r>
          </a:p>
          <a:p>
            <a:r>
              <a:rPr lang="nl-NL" sz="1200" dirty="0">
                <a:solidFill>
                  <a:schemeClr val="bg1"/>
                </a:solidFill>
              </a:rPr>
              <a:t>Geen varkensvlees eten</a:t>
            </a:r>
          </a:p>
          <a:p>
            <a:r>
              <a:rPr lang="nl-NL" sz="1200" dirty="0">
                <a:solidFill>
                  <a:schemeClr val="bg1"/>
                </a:solidFill>
              </a:rPr>
              <a:t>Arabische taal meest gesproken</a:t>
            </a:r>
          </a:p>
          <a:p>
            <a:r>
              <a:rPr lang="nl-NL" sz="1200" dirty="0">
                <a:solidFill>
                  <a:schemeClr val="bg1"/>
                </a:solidFill>
              </a:rPr>
              <a:t>Koran is het heilige boek</a:t>
            </a:r>
          </a:p>
          <a:p>
            <a:r>
              <a:rPr lang="nl-NL" sz="1200" dirty="0">
                <a:solidFill>
                  <a:schemeClr val="bg1"/>
                </a:solidFill>
              </a:rPr>
              <a:t>Onderlinge verbondenheid door het geloof.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EBF1194-5036-4928-9F13-F08796266857}"/>
              </a:ext>
            </a:extLst>
          </p:cNvPr>
          <p:cNvSpPr txBox="1"/>
          <p:nvPr/>
        </p:nvSpPr>
        <p:spPr>
          <a:xfrm>
            <a:off x="3521187" y="1912691"/>
            <a:ext cx="25170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Westerse Wereld</a:t>
            </a:r>
          </a:p>
          <a:p>
            <a:r>
              <a:rPr lang="nl-NL" sz="1200" dirty="0">
                <a:solidFill>
                  <a:schemeClr val="bg1"/>
                </a:solidFill>
              </a:rPr>
              <a:t>Welvarend (goede economie)</a:t>
            </a:r>
          </a:p>
          <a:p>
            <a:r>
              <a:rPr lang="nl-NL" sz="1200" dirty="0">
                <a:solidFill>
                  <a:schemeClr val="bg1"/>
                </a:solidFill>
              </a:rPr>
              <a:t>Veel mensen spreken Engels</a:t>
            </a:r>
          </a:p>
          <a:p>
            <a:r>
              <a:rPr lang="nl-NL" sz="1200" dirty="0">
                <a:solidFill>
                  <a:schemeClr val="bg1"/>
                </a:solidFill>
              </a:rPr>
              <a:t>Christendom (katholiek en protestants)</a:t>
            </a:r>
          </a:p>
          <a:p>
            <a:r>
              <a:rPr lang="nl-NL" sz="1200" dirty="0">
                <a:solidFill>
                  <a:schemeClr val="bg1"/>
                </a:solidFill>
              </a:rPr>
              <a:t>Veel mensen wonen in steden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1F6934E-7251-43D9-B423-783E83A2FFB8}"/>
              </a:ext>
            </a:extLst>
          </p:cNvPr>
          <p:cNvSpPr txBox="1"/>
          <p:nvPr/>
        </p:nvSpPr>
        <p:spPr>
          <a:xfrm>
            <a:off x="6490283" y="1804221"/>
            <a:ext cx="39220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Afrika ten zuiden van de Sahara</a:t>
            </a:r>
          </a:p>
          <a:p>
            <a:r>
              <a:rPr lang="nl-NL" sz="1200" dirty="0">
                <a:solidFill>
                  <a:schemeClr val="bg1"/>
                </a:solidFill>
              </a:rPr>
              <a:t>Veel mensen op het platteland in stammen.</a:t>
            </a:r>
          </a:p>
          <a:p>
            <a:r>
              <a:rPr lang="nl-NL" sz="1200" dirty="0">
                <a:solidFill>
                  <a:schemeClr val="bg1"/>
                </a:solidFill>
              </a:rPr>
              <a:t>Elke stam heeft een eigen taal, gewoonten en leider.</a:t>
            </a:r>
          </a:p>
          <a:p>
            <a:r>
              <a:rPr lang="nl-NL" sz="1200" dirty="0">
                <a:solidFill>
                  <a:schemeClr val="bg1"/>
                </a:solidFill>
              </a:rPr>
              <a:t>Naast Christendom, Islam zijn er ook natuurgodsdiensten.</a:t>
            </a:r>
          </a:p>
          <a:p>
            <a:r>
              <a:rPr lang="nl-NL" sz="1200" dirty="0">
                <a:solidFill>
                  <a:schemeClr val="bg1"/>
                </a:solidFill>
              </a:rPr>
              <a:t>Meeste landen ex kolonie.</a:t>
            </a:r>
          </a:p>
          <a:p>
            <a:r>
              <a:rPr lang="nl-NL" sz="1200" dirty="0">
                <a:solidFill>
                  <a:schemeClr val="bg1"/>
                </a:solidFill>
              </a:rPr>
              <a:t>Er wordt veel Frans en Engels gesproken, naast hun eigen taal.</a:t>
            </a:r>
          </a:p>
          <a:p>
            <a:r>
              <a:rPr lang="nl-NL" sz="1200" dirty="0">
                <a:solidFill>
                  <a:schemeClr val="bg1"/>
                </a:solidFill>
              </a:rPr>
              <a:t>Het is het armste deel van de wereld</a:t>
            </a:r>
          </a:p>
          <a:p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144A69D-AD0F-418B-95E2-79EA3025A4E1}"/>
              </a:ext>
            </a:extLst>
          </p:cNvPr>
          <p:cNvSpPr txBox="1"/>
          <p:nvPr/>
        </p:nvSpPr>
        <p:spPr>
          <a:xfrm>
            <a:off x="571930" y="3882461"/>
            <a:ext cx="34092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Latijns-Amerika</a:t>
            </a:r>
          </a:p>
          <a:p>
            <a:r>
              <a:rPr lang="nl-NL" sz="1200" dirty="0">
                <a:solidFill>
                  <a:schemeClr val="bg1"/>
                </a:solidFill>
              </a:rPr>
              <a:t>Vrijwel overal wordt Spaans of Portugees gesproken.</a:t>
            </a:r>
          </a:p>
          <a:p>
            <a:r>
              <a:rPr lang="nl-NL" sz="1200" dirty="0">
                <a:solidFill>
                  <a:schemeClr val="bg1"/>
                </a:solidFill>
              </a:rPr>
              <a:t> Alle landen zijn een ex kolonie.</a:t>
            </a:r>
          </a:p>
          <a:p>
            <a:r>
              <a:rPr lang="nl-NL" sz="1200" dirty="0">
                <a:solidFill>
                  <a:schemeClr val="bg1"/>
                </a:solidFill>
              </a:rPr>
              <a:t>De godsdienst is vooral katholiek.</a:t>
            </a:r>
          </a:p>
          <a:p>
            <a:r>
              <a:rPr lang="nl-NL" sz="1200" dirty="0">
                <a:solidFill>
                  <a:schemeClr val="bg1"/>
                </a:solidFill>
              </a:rPr>
              <a:t>Oorspronkelijke bevolking is Indiaans.</a:t>
            </a:r>
          </a:p>
          <a:p>
            <a:r>
              <a:rPr lang="nl-NL" sz="1200" dirty="0">
                <a:solidFill>
                  <a:schemeClr val="bg1"/>
                </a:solidFill>
              </a:rPr>
              <a:t>Oostkust bevolkt door afstammelingen uit Afrika dus </a:t>
            </a:r>
          </a:p>
          <a:p>
            <a:r>
              <a:rPr lang="nl-NL" sz="1200" dirty="0">
                <a:solidFill>
                  <a:schemeClr val="bg1"/>
                </a:solidFill>
              </a:rPr>
              <a:t>veel Afrikaanse cultuurelementen.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8C9AB35-FCD8-4510-8D31-F94CADD2A6DE}"/>
              </a:ext>
            </a:extLst>
          </p:cNvPr>
          <p:cNvSpPr txBox="1"/>
          <p:nvPr/>
        </p:nvSpPr>
        <p:spPr>
          <a:xfrm>
            <a:off x="3843535" y="3499543"/>
            <a:ext cx="36148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Rusland &amp; Voormalige Sovjet-Unie</a:t>
            </a:r>
          </a:p>
          <a:p>
            <a:r>
              <a:rPr lang="nl-NL" sz="1200" dirty="0">
                <a:solidFill>
                  <a:schemeClr val="bg1"/>
                </a:solidFill>
              </a:rPr>
              <a:t>Slavische talen</a:t>
            </a:r>
          </a:p>
          <a:p>
            <a:r>
              <a:rPr lang="nl-NL" sz="1200" dirty="0">
                <a:solidFill>
                  <a:schemeClr val="bg1"/>
                </a:solidFill>
              </a:rPr>
              <a:t>Eigen alfabet</a:t>
            </a:r>
          </a:p>
          <a:p>
            <a:r>
              <a:rPr lang="nl-NL" sz="1200" dirty="0">
                <a:solidFill>
                  <a:schemeClr val="bg1"/>
                </a:solidFill>
              </a:rPr>
              <a:t>Oosters orthodox Christelijk geloof</a:t>
            </a:r>
          </a:p>
          <a:p>
            <a:r>
              <a:rPr lang="nl-NL" sz="1200" dirty="0">
                <a:solidFill>
                  <a:schemeClr val="bg1"/>
                </a:solidFill>
              </a:rPr>
              <a:t> (afsplitsing van het katholieke geloof).</a:t>
            </a:r>
          </a:p>
          <a:p>
            <a:r>
              <a:rPr lang="nl-NL" sz="1200" dirty="0">
                <a:solidFill>
                  <a:schemeClr val="bg1"/>
                </a:solidFill>
              </a:rPr>
              <a:t>Economische achterstand ten opzichte van West Europa.</a:t>
            </a:r>
          </a:p>
          <a:p>
            <a:r>
              <a:rPr lang="nl-NL" sz="1200" dirty="0">
                <a:solidFill>
                  <a:schemeClr val="bg1"/>
                </a:solidFill>
              </a:rPr>
              <a:t>Aansluiting met EU (behalve Rusland)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endParaRPr lang="nl-NL" sz="1200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75736FC-9005-4771-8B00-5682137D79CD}"/>
              </a:ext>
            </a:extLst>
          </p:cNvPr>
          <p:cNvCxnSpPr/>
          <p:nvPr/>
        </p:nvCxnSpPr>
        <p:spPr>
          <a:xfrm>
            <a:off x="3521187" y="1804221"/>
            <a:ext cx="0" cy="1969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1CF6AFE-E10D-4DE1-8C98-561481361EC2}"/>
              </a:ext>
            </a:extLst>
          </p:cNvPr>
          <p:cNvCxnSpPr/>
          <p:nvPr/>
        </p:nvCxnSpPr>
        <p:spPr>
          <a:xfrm>
            <a:off x="3802967" y="3623469"/>
            <a:ext cx="0" cy="230563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CB4F55B7-460D-430C-9B99-31CD45E5AC58}"/>
              </a:ext>
            </a:extLst>
          </p:cNvPr>
          <p:cNvCxnSpPr/>
          <p:nvPr/>
        </p:nvCxnSpPr>
        <p:spPr>
          <a:xfrm>
            <a:off x="6425967" y="1804221"/>
            <a:ext cx="0" cy="15269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2FA789E-BA1A-4AED-9764-6F204FF1DE5E}"/>
              </a:ext>
            </a:extLst>
          </p:cNvPr>
          <p:cNvSpPr txBox="1"/>
          <p:nvPr/>
        </p:nvSpPr>
        <p:spPr>
          <a:xfrm>
            <a:off x="5299047" y="679185"/>
            <a:ext cx="39038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dirty="0">
                <a:solidFill>
                  <a:schemeClr val="bg1"/>
                </a:solidFill>
              </a:rPr>
              <a:t>(Heb dit van m’n docent dus het zal wel kloppen)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7F0803C-55F3-4316-8624-70E7FDA8BE54}"/>
              </a:ext>
            </a:extLst>
          </p:cNvPr>
          <p:cNvCxnSpPr/>
          <p:nvPr/>
        </p:nvCxnSpPr>
        <p:spPr>
          <a:xfrm>
            <a:off x="5299047" y="1122472"/>
            <a:ext cx="389249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C2A1EC4E-5FC6-4E13-B13C-89634D313A53}"/>
              </a:ext>
            </a:extLst>
          </p:cNvPr>
          <p:cNvCxnSpPr/>
          <p:nvPr/>
        </p:nvCxnSpPr>
        <p:spPr>
          <a:xfrm flipH="1">
            <a:off x="637563" y="3882461"/>
            <a:ext cx="302842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B8D2CD6-D169-4D26-8DE7-E155A6898979}"/>
              </a:ext>
            </a:extLst>
          </p:cNvPr>
          <p:cNvCxnSpPr>
            <a:cxnSpLocks/>
          </p:cNvCxnSpPr>
          <p:nvPr/>
        </p:nvCxnSpPr>
        <p:spPr>
          <a:xfrm>
            <a:off x="7613280" y="3590140"/>
            <a:ext cx="22637" cy="23389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2991A5F2-05FB-4B8B-BCAE-C11502918B2C}"/>
              </a:ext>
            </a:extLst>
          </p:cNvPr>
          <p:cNvCxnSpPr/>
          <p:nvPr/>
        </p:nvCxnSpPr>
        <p:spPr>
          <a:xfrm flipV="1">
            <a:off x="3733101" y="3429000"/>
            <a:ext cx="7652077" cy="3721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05B5CA84-C398-40CD-8894-00D84D820823}"/>
              </a:ext>
            </a:extLst>
          </p:cNvPr>
          <p:cNvSpPr txBox="1"/>
          <p:nvPr/>
        </p:nvSpPr>
        <p:spPr>
          <a:xfrm>
            <a:off x="7810150" y="3773991"/>
            <a:ext cx="34202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Oost-, Zuid- en Zuidoost-Azië</a:t>
            </a:r>
          </a:p>
          <a:p>
            <a:r>
              <a:rPr lang="nl-NL" sz="1200" dirty="0">
                <a:solidFill>
                  <a:schemeClr val="bg1"/>
                </a:solidFill>
              </a:rPr>
              <a:t>Hier woont meer dan de helft van de wereldbevolking.</a:t>
            </a:r>
          </a:p>
          <a:p>
            <a:r>
              <a:rPr lang="nl-NL" sz="1200" dirty="0">
                <a:solidFill>
                  <a:schemeClr val="bg1"/>
                </a:solidFill>
              </a:rPr>
              <a:t>Rijstcultuur</a:t>
            </a:r>
          </a:p>
          <a:p>
            <a:r>
              <a:rPr lang="nl-NL" sz="1200" dirty="0">
                <a:solidFill>
                  <a:schemeClr val="bg1"/>
                </a:solidFill>
              </a:rPr>
              <a:t>Hindoeïsme in India belangrijkste godsdienst.</a:t>
            </a:r>
          </a:p>
          <a:p>
            <a:r>
              <a:rPr lang="nl-NL" sz="1200" dirty="0">
                <a:solidFill>
                  <a:schemeClr val="bg1"/>
                </a:solidFill>
              </a:rPr>
              <a:t>Boeddhisme in China belangrijkste godsdienst.</a:t>
            </a:r>
          </a:p>
          <a:p>
            <a:r>
              <a:rPr lang="nl-NL" sz="1200" dirty="0">
                <a:solidFill>
                  <a:schemeClr val="bg1"/>
                </a:solidFill>
              </a:rPr>
              <a:t>Zuidoost Azië Islamitisch.</a:t>
            </a:r>
          </a:p>
          <a:p>
            <a:r>
              <a:rPr lang="nl-NL" sz="1200" dirty="0">
                <a:solidFill>
                  <a:schemeClr val="bg1"/>
                </a:solidFill>
              </a:rPr>
              <a:t>Karakters in plaats van een alfabet.</a:t>
            </a:r>
          </a:p>
          <a:p>
            <a:r>
              <a:rPr lang="nl-NL" sz="1200" dirty="0">
                <a:solidFill>
                  <a:schemeClr val="bg1"/>
                </a:solidFill>
              </a:rPr>
              <a:t>Welvarende en niet welvarende landen.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82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451_TF11344857" id="{CB10CAD3-0F2D-4C83-9CD3-3E5E12E6B910}" vid="{836E9C6B-28E1-4294-BA9E-7A50812731A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B93374B8B7748AC6B25DC77A04E35" ma:contentTypeVersion="9" ma:contentTypeDescription="Een nieuw document maken." ma:contentTypeScope="" ma:versionID="633f9a564b616ce37f6570bf86f248a1">
  <xsd:schema xmlns:xsd="http://www.w3.org/2001/XMLSchema" xmlns:xs="http://www.w3.org/2001/XMLSchema" xmlns:p="http://schemas.microsoft.com/office/2006/metadata/properties" xmlns:ns3="266f7995-0ca0-4b5f-9af0-c02c31e808c9" xmlns:ns4="cf440995-eb06-4569-9f1a-bf39b7925781" targetNamespace="http://schemas.microsoft.com/office/2006/metadata/properties" ma:root="true" ma:fieldsID="09a4c615cd3d19e82723ce4e1bfb8131" ns3:_="" ns4:_="">
    <xsd:import namespace="266f7995-0ca0-4b5f-9af0-c02c31e808c9"/>
    <xsd:import namespace="cf440995-eb06-4569-9f1a-bf39b79257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f7995-0ca0-4b5f-9af0-c02c31e808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40995-eb06-4569-9f1a-bf39b7925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588458-1CEF-472C-823C-BEB562422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f7995-0ca0-4b5f-9af0-c02c31e808c9"/>
    <ds:schemaRef ds:uri="cf440995-eb06-4569-9f1a-bf39b7925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CB8297-C6B0-42FB-8EDD-FC551651F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C1BD4-EA7D-4D29-9DD0-5C696FEC8762}">
  <ds:schemaRefs>
    <ds:schemaRef ds:uri="http://purl.org/dc/terms/"/>
    <ds:schemaRef ds:uri="266f7995-0ca0-4b5f-9af0-c02c31e808c9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f440995-eb06-4569-9f1a-bf39b79257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518</Words>
  <Application>Microsoft Office PowerPoint</Application>
  <PresentationFormat>Breedbeeld</PresentationFormat>
  <Paragraphs>90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RetrospectVTI</vt:lpstr>
      <vt:lpstr>Hoofdstuk 2  bevolking &amp; cultuur</vt:lpstr>
      <vt:lpstr>Paragraaf 1</vt:lpstr>
      <vt:lpstr>Paragraaf 2,2</vt:lpstr>
      <vt:lpstr>Paragraaf 2,3</vt:lpstr>
      <vt:lpstr>Paragraaf 2,4</vt:lpstr>
      <vt:lpstr>Cultuurgebieden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Sophie Veldhuizen</dc:creator>
  <cp:lastModifiedBy>Sophie Veldhuizen</cp:lastModifiedBy>
  <cp:revision>5</cp:revision>
  <dcterms:created xsi:type="dcterms:W3CDTF">2021-01-25T16:13:02Z</dcterms:created>
  <dcterms:modified xsi:type="dcterms:W3CDTF">2021-01-25T16:56:05Z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0x010100F3FB93374B8B7748AC6B25DC77A04E35</vt:lpwstr>
  </property>
</Properties>
</file>