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5" r:id="rId18"/>
    <p:sldId id="276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11A4EE-DD63-4CEF-B860-78C27D754B7A}" v="379" dt="2021-03-27T16:21:39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aike van der Made" userId="4a8b39df-ed06-4631-affd-882ba2a7452a" providerId="ADAL" clId="{9911A4EE-DD63-4CEF-B860-78C27D754B7A}"/>
    <pc:docChg chg="undo custSel addSld delSld modSld sldOrd addMainMaster modMainMaster">
      <pc:chgData name="Maaike van der Made" userId="4a8b39df-ed06-4631-affd-882ba2a7452a" providerId="ADAL" clId="{9911A4EE-DD63-4CEF-B860-78C27D754B7A}" dt="2021-03-27T16:21:39.012" v="1571" actId="20577"/>
      <pc:docMkLst>
        <pc:docMk/>
      </pc:docMkLst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36558999" sldId="256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2776168112" sldId="257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2283848204" sldId="258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3984917371" sldId="259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22439638" sldId="261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1608673493" sldId="262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3748564984" sldId="263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2264738365" sldId="264"/>
        </pc:sldMkLst>
      </pc:sldChg>
      <pc:sldChg chg="modTransition">
        <pc:chgData name="Maaike van der Made" userId="4a8b39df-ed06-4631-affd-882ba2a7452a" providerId="ADAL" clId="{9911A4EE-DD63-4CEF-B860-78C27D754B7A}" dt="2021-03-27T14:36:53.402" v="891"/>
        <pc:sldMkLst>
          <pc:docMk/>
          <pc:sldMk cId="389604834" sldId="265"/>
        </pc:sldMkLst>
      </pc:sldChg>
      <pc:sldChg chg="modSp new mod ord modTransition">
        <pc:chgData name="Maaike van der Made" userId="4a8b39df-ed06-4631-affd-882ba2a7452a" providerId="ADAL" clId="{9911A4EE-DD63-4CEF-B860-78C27D754B7A}" dt="2021-03-27T16:21:24.319" v="1563" actId="20577"/>
        <pc:sldMkLst>
          <pc:docMk/>
          <pc:sldMk cId="2499671321" sldId="266"/>
        </pc:sldMkLst>
        <pc:spChg chg="mod">
          <ac:chgData name="Maaike van der Made" userId="4a8b39df-ed06-4631-affd-882ba2a7452a" providerId="ADAL" clId="{9911A4EE-DD63-4CEF-B860-78C27D754B7A}" dt="2021-03-27T16:21:24.319" v="1563" actId="20577"/>
          <ac:spMkLst>
            <pc:docMk/>
            <pc:sldMk cId="2499671321" sldId="266"/>
            <ac:spMk id="2" creationId="{9E33FE59-061E-4A01-9A59-2495DBBF6286}"/>
          </ac:spMkLst>
        </pc:spChg>
        <pc:spChg chg="mod">
          <ac:chgData name="Maaike van der Made" userId="4a8b39df-ed06-4631-affd-882ba2a7452a" providerId="ADAL" clId="{9911A4EE-DD63-4CEF-B860-78C27D754B7A}" dt="2021-03-27T15:00:15.708" v="1413" actId="1076"/>
          <ac:spMkLst>
            <pc:docMk/>
            <pc:sldMk cId="2499671321" sldId="266"/>
            <ac:spMk id="3" creationId="{E1A5138C-A018-4BE3-BB1D-9CC1137954AC}"/>
          </ac:spMkLst>
        </pc:spChg>
      </pc:sldChg>
      <pc:sldChg chg="addSp modSp new mod ord modTransition modAnim">
        <pc:chgData name="Maaike van der Made" userId="4a8b39df-ed06-4631-affd-882ba2a7452a" providerId="ADAL" clId="{9911A4EE-DD63-4CEF-B860-78C27D754B7A}" dt="2021-03-27T16:21:39.012" v="1571" actId="20577"/>
        <pc:sldMkLst>
          <pc:docMk/>
          <pc:sldMk cId="2363060855" sldId="267"/>
        </pc:sldMkLst>
        <pc:spChg chg="mod">
          <ac:chgData name="Maaike van der Made" userId="4a8b39df-ed06-4631-affd-882ba2a7452a" providerId="ADAL" clId="{9911A4EE-DD63-4CEF-B860-78C27D754B7A}" dt="2021-03-27T16:21:39.012" v="1571" actId="20577"/>
          <ac:spMkLst>
            <pc:docMk/>
            <pc:sldMk cId="2363060855" sldId="267"/>
            <ac:spMk id="2" creationId="{DA3E2640-6EBE-4A16-B75A-A1FF7E44617F}"/>
          </ac:spMkLst>
        </pc:spChg>
        <pc:spChg chg="mod">
          <ac:chgData name="Maaike van der Made" userId="4a8b39df-ed06-4631-affd-882ba2a7452a" providerId="ADAL" clId="{9911A4EE-DD63-4CEF-B860-78C27D754B7A}" dt="2021-03-27T16:00:39.038" v="1560" actId="20577"/>
          <ac:spMkLst>
            <pc:docMk/>
            <pc:sldMk cId="2363060855" sldId="267"/>
            <ac:spMk id="3" creationId="{E3D2C50D-8C69-4A16-9933-59A45687C5BA}"/>
          </ac:spMkLst>
        </pc:spChg>
        <pc:spChg chg="add mod">
          <ac:chgData name="Maaike van der Made" userId="4a8b39df-ed06-4631-affd-882ba2a7452a" providerId="ADAL" clId="{9911A4EE-DD63-4CEF-B860-78C27D754B7A}" dt="2021-03-27T16:21:33.894" v="1567" actId="1076"/>
          <ac:spMkLst>
            <pc:docMk/>
            <pc:sldMk cId="2363060855" sldId="267"/>
            <ac:spMk id="4" creationId="{731B87F0-4E9C-4DAB-BA49-0809862D3AFF}"/>
          </ac:spMkLst>
        </pc:spChg>
      </pc:sldChg>
      <pc:sldChg chg="addSp delSp modSp new del mod modAnim">
        <pc:chgData name="Maaike van der Made" userId="4a8b39df-ed06-4631-affd-882ba2a7452a" providerId="ADAL" clId="{9911A4EE-DD63-4CEF-B860-78C27D754B7A}" dt="2021-03-27T15:01:10.344" v="1430" actId="2696"/>
        <pc:sldMkLst>
          <pc:docMk/>
          <pc:sldMk cId="2259887915" sldId="268"/>
        </pc:sldMkLst>
        <pc:spChg chg="mod">
          <ac:chgData name="Maaike van der Made" userId="4a8b39df-ed06-4631-affd-882ba2a7452a" providerId="ADAL" clId="{9911A4EE-DD63-4CEF-B860-78C27D754B7A}" dt="2021-03-27T14:54:29.433" v="1356" actId="20577"/>
          <ac:spMkLst>
            <pc:docMk/>
            <pc:sldMk cId="2259887915" sldId="268"/>
            <ac:spMk id="2" creationId="{8E8F117A-A8A7-4792-B635-58ED83EE6561}"/>
          </ac:spMkLst>
        </pc:spChg>
        <pc:spChg chg="mod">
          <ac:chgData name="Maaike van der Made" userId="4a8b39df-ed06-4631-affd-882ba2a7452a" providerId="ADAL" clId="{9911A4EE-DD63-4CEF-B860-78C27D754B7A}" dt="2021-03-27T14:56:35.653" v="1408" actId="9"/>
          <ac:spMkLst>
            <pc:docMk/>
            <pc:sldMk cId="2259887915" sldId="268"/>
            <ac:spMk id="3" creationId="{30994D43-0C50-455B-B8D6-607638EBA11E}"/>
          </ac:spMkLst>
        </pc:spChg>
        <pc:spChg chg="add del mod">
          <ac:chgData name="Maaike van der Made" userId="4a8b39df-ed06-4631-affd-882ba2a7452a" providerId="ADAL" clId="{9911A4EE-DD63-4CEF-B860-78C27D754B7A}" dt="2021-03-27T14:47:30.603" v="1129"/>
          <ac:spMkLst>
            <pc:docMk/>
            <pc:sldMk cId="2259887915" sldId="268"/>
            <ac:spMk id="4" creationId="{77DB7031-E16C-48C0-9830-913AF5798894}"/>
          </ac:spMkLst>
        </pc:spChg>
      </pc:sldChg>
      <pc:sldChg chg="add">
        <pc:chgData name="Maaike van der Made" userId="4a8b39df-ed06-4631-affd-882ba2a7452a" providerId="ADAL" clId="{9911A4EE-DD63-4CEF-B860-78C27D754B7A}" dt="2021-03-27T15:48:25.825" v="1432"/>
        <pc:sldMkLst>
          <pc:docMk/>
          <pc:sldMk cId="2496076941" sldId="268"/>
        </pc:sldMkLst>
      </pc:sldChg>
      <pc:sldChg chg="add">
        <pc:chgData name="Maaike van der Made" userId="4a8b39df-ed06-4631-affd-882ba2a7452a" providerId="ADAL" clId="{9911A4EE-DD63-4CEF-B860-78C27D754B7A}" dt="2021-03-27T15:48:27.568" v="1434"/>
        <pc:sldMkLst>
          <pc:docMk/>
          <pc:sldMk cId="3699721365" sldId="269"/>
        </pc:sldMkLst>
      </pc:sldChg>
      <pc:sldChg chg="add">
        <pc:chgData name="Maaike van der Made" userId="4a8b39df-ed06-4631-affd-882ba2a7452a" providerId="ADAL" clId="{9911A4EE-DD63-4CEF-B860-78C27D754B7A}" dt="2021-03-27T15:48:29.168" v="1436"/>
        <pc:sldMkLst>
          <pc:docMk/>
          <pc:sldMk cId="2182058212" sldId="270"/>
        </pc:sldMkLst>
      </pc:sldChg>
      <pc:sldChg chg="new del">
        <pc:chgData name="Maaike van der Made" userId="4a8b39df-ed06-4631-affd-882ba2a7452a" providerId="ADAL" clId="{9911A4EE-DD63-4CEF-B860-78C27D754B7A}" dt="2021-03-27T15:49:36.664" v="1441" actId="2696"/>
        <pc:sldMkLst>
          <pc:docMk/>
          <pc:sldMk cId="2769906274" sldId="271"/>
        </pc:sldMkLst>
      </pc:sldChg>
      <pc:sldChg chg="add del">
        <pc:chgData name="Maaike van der Made" userId="4a8b39df-ed06-4631-affd-882ba2a7452a" providerId="ADAL" clId="{9911A4EE-DD63-4CEF-B860-78C27D754B7A}" dt="2021-03-27T15:49:34.581" v="1440" actId="2696"/>
        <pc:sldMkLst>
          <pc:docMk/>
          <pc:sldMk cId="1815215557" sldId="272"/>
        </pc:sldMkLst>
      </pc:sldChg>
      <pc:sldChg chg="add">
        <pc:chgData name="Maaike van der Made" userId="4a8b39df-ed06-4631-affd-882ba2a7452a" providerId="ADAL" clId="{9911A4EE-DD63-4CEF-B860-78C27D754B7A}" dt="2021-03-27T15:49:31.236" v="1439"/>
        <pc:sldMkLst>
          <pc:docMk/>
          <pc:sldMk cId="1179783929" sldId="273"/>
        </pc:sldMkLst>
      </pc:sldChg>
      <pc:sldChg chg="add">
        <pc:chgData name="Maaike van der Made" userId="4a8b39df-ed06-4631-affd-882ba2a7452a" providerId="ADAL" clId="{9911A4EE-DD63-4CEF-B860-78C27D754B7A}" dt="2021-03-27T15:49:31.236" v="1439"/>
        <pc:sldMkLst>
          <pc:docMk/>
          <pc:sldMk cId="2110698083" sldId="274"/>
        </pc:sldMkLst>
      </pc:sldChg>
      <pc:sldChg chg="add">
        <pc:chgData name="Maaike van der Made" userId="4a8b39df-ed06-4631-affd-882ba2a7452a" providerId="ADAL" clId="{9911A4EE-DD63-4CEF-B860-78C27D754B7A}" dt="2021-03-27T15:49:51.796" v="1443"/>
        <pc:sldMkLst>
          <pc:docMk/>
          <pc:sldMk cId="3710071108" sldId="275"/>
        </pc:sldMkLst>
      </pc:sldChg>
      <pc:sldChg chg="add">
        <pc:chgData name="Maaike van der Made" userId="4a8b39df-ed06-4631-affd-882ba2a7452a" providerId="ADAL" clId="{9911A4EE-DD63-4CEF-B860-78C27D754B7A}" dt="2021-03-27T15:49:52.459" v="1445"/>
        <pc:sldMkLst>
          <pc:docMk/>
          <pc:sldMk cId="187473225" sldId="276"/>
        </pc:sldMkLst>
      </pc:sldChg>
      <pc:sldMasterChg chg="modTransition modSldLayout">
        <pc:chgData name="Maaike van der Made" userId="4a8b39df-ed06-4631-affd-882ba2a7452a" providerId="ADAL" clId="{9911A4EE-DD63-4CEF-B860-78C27D754B7A}" dt="2021-03-27T14:36:53.402" v="891"/>
        <pc:sldMasterMkLst>
          <pc:docMk/>
          <pc:sldMasterMk cId="0" sldId="2147483660"/>
        </pc:sldMasterMkLst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1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2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3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4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5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6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7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8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69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70"/>
          </pc:sldLayoutMkLst>
        </pc:sldLayoutChg>
        <pc:sldLayoutChg chg="modTransition">
          <pc:chgData name="Maaike van der Made" userId="4a8b39df-ed06-4631-affd-882ba2a7452a" providerId="ADAL" clId="{9911A4EE-DD63-4CEF-B860-78C27D754B7A}" dt="2021-03-27T14:36:53.402" v="891"/>
          <pc:sldLayoutMkLst>
            <pc:docMk/>
            <pc:sldMasterMk cId="0" sldId="2147483660"/>
            <pc:sldLayoutMk cId="0" sldId="2147483671"/>
          </pc:sldLayoutMkLst>
        </pc:sldLayoutChg>
      </pc:sldMasterChg>
      <pc:sldMasterChg chg="add addSldLayout">
        <pc:chgData name="Maaike van der Made" userId="4a8b39df-ed06-4631-affd-882ba2a7452a" providerId="ADAL" clId="{9911A4EE-DD63-4CEF-B860-78C27D754B7A}" dt="2021-03-27T15:49:31.231" v="1438" actId="27028"/>
        <pc:sldMasterMkLst>
          <pc:docMk/>
          <pc:sldMasterMk cId="0" sldId="2147483672"/>
        </pc:sldMasterMkLst>
        <pc:sldLayoutChg chg="add">
          <pc:chgData name="Maaike van der Made" userId="4a8b39df-ed06-4631-affd-882ba2a7452a" providerId="ADAL" clId="{9911A4EE-DD63-4CEF-B860-78C27D754B7A}" dt="2021-03-27T15:48:25.824" v="1431" actId="27028"/>
          <pc:sldLayoutMkLst>
            <pc:docMk/>
            <pc:sldMasterMk cId="0" sldId="2147483672"/>
            <pc:sldLayoutMk cId="0" sldId="2147483673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74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75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76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77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78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79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80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81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82"/>
          </pc:sldLayoutMkLst>
        </pc:sldLayoutChg>
        <pc:sldLayoutChg chg="add">
          <pc:chgData name="Maaike van der Made" userId="4a8b39df-ed06-4631-affd-882ba2a7452a" providerId="ADAL" clId="{9911A4EE-DD63-4CEF-B860-78C27D754B7A}" dt="2021-03-27T15:49:31.231" v="1438" actId="27028"/>
          <pc:sldLayoutMkLst>
            <pc:docMk/>
            <pc:sldMasterMk cId="0" sldId="2147483672"/>
            <pc:sldLayoutMk cId="0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83AB2-9791-4773-B0DF-FBF8E18F7FDE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5FE7ACE-3AFE-4DF8-86FB-F970642D405B}" type="datetimeFigureOut">
              <a:rPr lang="en-US" smtClean="0"/>
              <a:t>3/27/2021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Paragraaf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3FE59-061E-4A01-9A59-2495DBBF6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8077200" cy="1143000"/>
          </a:xfrm>
        </p:spPr>
        <p:txBody>
          <a:bodyPr/>
          <a:lstStyle/>
          <a:p>
            <a:r>
              <a:rPr lang="nl-NL" dirty="0"/>
              <a:t>Aantekeningen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A5138C-A018-4BE3-BB1D-9CC113795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8520" y="1268760"/>
            <a:ext cx="9252520" cy="4800600"/>
          </a:xfrm>
        </p:spPr>
        <p:txBody>
          <a:bodyPr>
            <a:noAutofit/>
          </a:bodyPr>
          <a:lstStyle/>
          <a:p>
            <a:r>
              <a:rPr lang="nl-NL" sz="2000" dirty="0"/>
              <a:t>Vaste kosten ÷ (verkoopprijs – variabele kosten per product) = break-evenafzet</a:t>
            </a:r>
          </a:p>
          <a:p>
            <a:r>
              <a:rPr lang="nl-NL" sz="2000" dirty="0"/>
              <a:t>Omzet = prijs · aantal</a:t>
            </a:r>
          </a:p>
          <a:p>
            <a:r>
              <a:rPr lang="nl-NL" sz="2000" dirty="0"/>
              <a:t>Totale winst = totale omzet – totale kosten</a:t>
            </a:r>
          </a:p>
          <a:p>
            <a:r>
              <a:rPr lang="nl-NL" sz="2000" dirty="0"/>
              <a:t>Break-evenafzet · verkoopprijs = break-evenomzet</a:t>
            </a:r>
          </a:p>
          <a:p>
            <a:r>
              <a:rPr lang="nl-NL" sz="2000" dirty="0"/>
              <a:t>Afschrijving per jaar = (aanschafkosten – restwaarde) ÷ gebruiksduur</a:t>
            </a:r>
          </a:p>
          <a:p>
            <a:r>
              <a:rPr lang="nl-NL" sz="2000" dirty="0"/>
              <a:t>BTW berekenen:</a:t>
            </a:r>
          </a:p>
          <a:p>
            <a:pPr lvl="1"/>
            <a:r>
              <a:rPr lang="nl-NL" sz="1800" dirty="0"/>
              <a:t>Bedrag incl. BTW:</a:t>
            </a:r>
          </a:p>
          <a:p>
            <a:pPr lvl="1"/>
            <a:r>
              <a:rPr lang="nl-NL" sz="1800" dirty="0"/>
              <a:t>Bedrag · 1,[%]</a:t>
            </a:r>
          </a:p>
          <a:p>
            <a:pPr lvl="1"/>
            <a:r>
              <a:rPr lang="nl-NL" sz="1800" dirty="0"/>
              <a:t>Bedrag excl. BTW:</a:t>
            </a:r>
          </a:p>
          <a:p>
            <a:pPr lvl="1"/>
            <a:r>
              <a:rPr lang="nl-NL" sz="1800" dirty="0"/>
              <a:t>Bedrag ÷ 1,[%]</a:t>
            </a:r>
          </a:p>
          <a:p>
            <a:r>
              <a:rPr lang="nl-NL" sz="2000" dirty="0"/>
              <a:t>5 p’s: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Prijsbeleid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Productbeleid 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Promotiebeleid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Plaatsbeleid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Personeelsbeleid 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996713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3E2640-6EBE-4A16-B75A-A1FF7E446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8077200" cy="1143000"/>
          </a:xfrm>
        </p:spPr>
        <p:txBody>
          <a:bodyPr/>
          <a:lstStyle/>
          <a:p>
            <a:r>
              <a:rPr lang="nl-NL" dirty="0"/>
              <a:t>Aantekeningen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D2C50D-8C69-4A16-9933-59A45687C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8520" y="1268760"/>
            <a:ext cx="8185720" cy="4800600"/>
          </a:xfrm>
        </p:spPr>
        <p:txBody>
          <a:bodyPr>
            <a:noAutofit/>
          </a:bodyPr>
          <a:lstStyle/>
          <a:p>
            <a:r>
              <a:rPr lang="nl-NL" sz="2000" dirty="0"/>
              <a:t>CK ÷ (verkoopprijs – VK) = break-evenafzet</a:t>
            </a:r>
          </a:p>
          <a:p>
            <a:r>
              <a:rPr lang="nl-NL" sz="2000" dirty="0"/>
              <a:t>Omzet = p · q</a:t>
            </a:r>
          </a:p>
          <a:p>
            <a:r>
              <a:rPr lang="nl-NL" sz="2000" dirty="0"/>
              <a:t>TW = TO – TK</a:t>
            </a:r>
          </a:p>
          <a:p>
            <a:r>
              <a:rPr lang="nl-NL" sz="2000" dirty="0"/>
              <a:t>Break-evenafzet · verkoopprijs = break-evenomzet</a:t>
            </a:r>
          </a:p>
          <a:p>
            <a:r>
              <a:rPr lang="nl-NL" sz="2000" dirty="0"/>
              <a:t>Afschrijving per jaar = (a – r) ÷ t</a:t>
            </a:r>
          </a:p>
          <a:p>
            <a:r>
              <a:rPr lang="nl-NL" sz="2000" dirty="0"/>
              <a:t>BTW berekenen:</a:t>
            </a:r>
          </a:p>
          <a:p>
            <a:pPr lvl="1"/>
            <a:r>
              <a:rPr lang="nl-NL" sz="1800" dirty="0"/>
              <a:t>Bedrag incl. BTW:</a:t>
            </a:r>
          </a:p>
          <a:p>
            <a:pPr lvl="1"/>
            <a:r>
              <a:rPr lang="nl-NL" sz="1800" dirty="0"/>
              <a:t>Bedrag · 1,[%]</a:t>
            </a:r>
          </a:p>
          <a:p>
            <a:pPr lvl="1"/>
            <a:r>
              <a:rPr lang="nl-NL" sz="1800" dirty="0"/>
              <a:t>Bedrag excl. BTW:</a:t>
            </a:r>
          </a:p>
          <a:p>
            <a:pPr lvl="1"/>
            <a:r>
              <a:rPr lang="nl-NL" sz="1800" dirty="0"/>
              <a:t>Bedrag ÷ 1,[%]</a:t>
            </a:r>
          </a:p>
          <a:p>
            <a:r>
              <a:rPr lang="nl-NL" sz="2000" dirty="0"/>
              <a:t>5 p’s: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Prijsbeleid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Productbeleid 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Promotiebeleid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Plaatsbeleid</a:t>
            </a:r>
          </a:p>
          <a:p>
            <a:pPr marL="754380" lvl="1" indent="-342900">
              <a:buFont typeface="+mj-lt"/>
              <a:buAutoNum type="arabicPeriod"/>
            </a:pPr>
            <a:r>
              <a:rPr lang="nl-NL" sz="1800" dirty="0"/>
              <a:t>Personeelsbeleid </a:t>
            </a:r>
          </a:p>
          <a:p>
            <a:endParaRPr lang="nl-NL" sz="20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731B87F0-4E9C-4DAB-BA49-0809862D3AFF}"/>
              </a:ext>
            </a:extLst>
          </p:cNvPr>
          <p:cNvSpPr txBox="1">
            <a:spLocks/>
          </p:cNvSpPr>
          <p:nvPr/>
        </p:nvSpPr>
        <p:spPr>
          <a:xfrm>
            <a:off x="3707904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(in afkortingen)</a:t>
            </a:r>
          </a:p>
        </p:txBody>
      </p:sp>
    </p:spTree>
    <p:extLst>
      <p:ext uri="{BB962C8B-B14F-4D97-AF65-F5344CB8AC3E}">
        <p14:creationId xmlns:p14="http://schemas.microsoft.com/office/powerpoint/2010/main" val="23630608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 personeel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Totale loonkosten voor de werkgever:</a:t>
            </a:r>
          </a:p>
          <a:p>
            <a:pPr marL="114300" indent="0">
              <a:buNone/>
            </a:pPr>
            <a:r>
              <a:rPr lang="nl-NL" dirty="0"/>
              <a:t>Premies werkgever + Brutoloon werknemer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/>
              <a:t>De werknemer krijgt niet het brutoloon in handen. De werkgever houdt wat bedragen in:</a:t>
            </a:r>
          </a:p>
          <a:p>
            <a:pPr marL="114300" indent="0">
              <a:buNone/>
            </a:pPr>
            <a:r>
              <a:rPr lang="nl-NL" dirty="0"/>
              <a:t>- Loonbelasting</a:t>
            </a:r>
          </a:p>
          <a:p>
            <a:pPr marL="114300" indent="0">
              <a:buNone/>
            </a:pPr>
            <a:r>
              <a:rPr lang="nl-NL" dirty="0"/>
              <a:t>- Premies volksverzekeringen (vb. AOW, Anw, AWBZ)</a:t>
            </a:r>
          </a:p>
          <a:p>
            <a:pPr marL="114300" indent="0">
              <a:buNone/>
            </a:pPr>
            <a:r>
              <a:rPr lang="nl-NL" dirty="0"/>
              <a:t>- Premies werknemersverzekeringen (WW, WIA, WAO)</a:t>
            </a:r>
          </a:p>
          <a:p>
            <a:pPr marL="114300" indent="0">
              <a:buNone/>
            </a:pPr>
            <a:r>
              <a:rPr lang="nl-NL" dirty="0"/>
              <a:t>- Pensioenpremie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/>
              <a:t>Het brutoloon min deze inhoudingen is het Nettoloon.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3356992"/>
            <a:ext cx="3672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AOW : Algemene OuderdomsWet</a:t>
            </a:r>
          </a:p>
          <a:p>
            <a:r>
              <a:rPr lang="nl-NL" sz="1400" dirty="0">
                <a:solidFill>
                  <a:srgbClr val="FF0000"/>
                </a:solidFill>
              </a:rPr>
              <a:t>Anw: Algemene NabesaandenWet</a:t>
            </a:r>
          </a:p>
          <a:p>
            <a:r>
              <a:rPr lang="nl-NL" sz="1400" dirty="0">
                <a:solidFill>
                  <a:srgbClr val="FF0000"/>
                </a:solidFill>
              </a:rPr>
              <a:t>AWBZ: Algemene Wet Bijzondere Ziektekosten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4653135"/>
            <a:ext cx="4176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WW: WerkloosheidsWet</a:t>
            </a:r>
          </a:p>
          <a:p>
            <a:r>
              <a:rPr lang="nl-NL" sz="1400" dirty="0">
                <a:solidFill>
                  <a:srgbClr val="FF0000"/>
                </a:solidFill>
              </a:rPr>
              <a:t>WIA: Wet werk en Inkomen naar Arbeidsvermogen</a:t>
            </a:r>
          </a:p>
          <a:p>
            <a:r>
              <a:rPr lang="nl-NL" sz="1400" dirty="0">
                <a:solidFill>
                  <a:srgbClr val="FF0000"/>
                </a:solidFill>
              </a:rPr>
              <a:t>WAO: Wet op ArbeidsOngeschiktheidverzekering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Het verschil tussen de </a:t>
            </a:r>
          </a:p>
          <a:p>
            <a:pPr marL="114300" indent="0">
              <a:buNone/>
            </a:pPr>
            <a:r>
              <a:rPr lang="nl-NL" dirty="0"/>
              <a:t>loonkosten en het nettoloon </a:t>
            </a:r>
          </a:p>
          <a:p>
            <a:pPr marL="114300" indent="0">
              <a:buNone/>
            </a:pPr>
            <a:r>
              <a:rPr lang="nl-NL" dirty="0"/>
              <a:t>noem je de Wig.</a:t>
            </a:r>
          </a:p>
        </p:txBody>
      </p:sp>
      <p:pic>
        <p:nvPicPr>
          <p:cNvPr id="1028" name="Picture 4" descr="Afbeeldingsresultaat voor de w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204" y="1124744"/>
            <a:ext cx="436397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721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2777C-5CA1-4895-861D-EAA0811B3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Arbeidsproductiviteit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68AFDB-360D-45B2-8FD1-C1AEF1BE9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83162"/>
          </a:xfrm>
        </p:spPr>
        <p:txBody>
          <a:bodyPr/>
          <a:lstStyle/>
          <a:p>
            <a:pPr marL="0" indent="0">
              <a:buNone/>
            </a:pPr>
            <a:r>
              <a:rPr lang="nl-NL" sz="2000" b="1" dirty="0">
                <a:solidFill>
                  <a:srgbClr val="00B050"/>
                </a:solidFill>
              </a:rPr>
              <a:t>Arbeidsproductiviteit </a:t>
            </a:r>
            <a:r>
              <a:rPr lang="nl-NL" sz="2000" dirty="0"/>
              <a:t>= hoeveel goederen die geproduceerd worden per tijdseenheid. </a:t>
            </a:r>
          </a:p>
          <a:p>
            <a:pPr marL="0" indent="0">
              <a:buNone/>
            </a:pPr>
            <a:endParaRPr lang="nl-NL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rgbClr val="00B050"/>
                </a:solidFill>
              </a:rPr>
              <a:t>Mechanisering = </a:t>
            </a:r>
            <a:r>
              <a:rPr lang="nl-NL" sz="2000" dirty="0"/>
              <a:t>Het in gebruik nemen van apparaten waardoor het werk gemakkelijker en sneller gaat. </a:t>
            </a:r>
          </a:p>
          <a:p>
            <a:pPr marL="0" indent="0">
              <a:buNone/>
            </a:pPr>
            <a:endParaRPr lang="nl-NL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rgbClr val="00B050"/>
                </a:solidFill>
              </a:rPr>
              <a:t>Automatisering = </a:t>
            </a:r>
            <a:r>
              <a:rPr lang="nl-NL" sz="2000" dirty="0"/>
              <a:t>Het in gebruik nemen van apparaten die het werk van het personeel overnemen.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>
                <a:solidFill>
                  <a:srgbClr val="00B050"/>
                </a:solidFill>
              </a:rPr>
              <a:t>Concurrentiepositie = </a:t>
            </a:r>
            <a:r>
              <a:rPr lang="nl-NL" sz="2000" dirty="0"/>
              <a:t>Economische positie van een bedrijf/land ten opzichte van andere bedrijven/landen.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Door Mechanisering of Automatisering gaat de Arbeidsproductiviteit van een bedrijf omhoog en heeft het een betere Concurrentiepositie.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82058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Marketingmix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Waar moeten we aan denken als we reclame gaan maken voor ons product? Hoe gaan we het verkopen?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/>
              <a:t>Prijs</a:t>
            </a:r>
          </a:p>
          <a:p>
            <a:pPr marL="114300" indent="0">
              <a:buNone/>
            </a:pPr>
            <a:r>
              <a:rPr lang="nl-NL" dirty="0"/>
              <a:t>Pruduct</a:t>
            </a:r>
          </a:p>
          <a:p>
            <a:pPr marL="114300" indent="0">
              <a:buNone/>
            </a:pPr>
            <a:r>
              <a:rPr lang="nl-NL" dirty="0"/>
              <a:t>Promotie</a:t>
            </a:r>
          </a:p>
          <a:p>
            <a:pPr marL="114300" indent="0">
              <a:buNone/>
            </a:pPr>
            <a:r>
              <a:rPr lang="nl-NL" dirty="0"/>
              <a:t>Plaats</a:t>
            </a:r>
          </a:p>
          <a:p>
            <a:pPr marL="114300" indent="0">
              <a:buNone/>
            </a:pPr>
            <a:r>
              <a:rPr lang="nl-NL" dirty="0"/>
              <a:t>Personeel</a:t>
            </a:r>
          </a:p>
        </p:txBody>
      </p:sp>
    </p:spTree>
    <p:extLst>
      <p:ext uri="{BB962C8B-B14F-4D97-AF65-F5344CB8AC3E}">
        <p14:creationId xmlns:p14="http://schemas.microsoft.com/office/powerpoint/2010/main" val="1179783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Afschrijven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Vaste activa verliest in de loop van tijd zijn waarde.</a:t>
            </a:r>
            <a:r>
              <a:rPr lang="en-US" dirty="0"/>
              <a:t> </a:t>
            </a:r>
            <a:r>
              <a:rPr lang="nl-NL" dirty="0"/>
              <a:t>Daarom komt de vaste activa elk jaar voor een lager bedrag op de balans. Dit noem je afschrijven.</a:t>
            </a:r>
          </a:p>
          <a:p>
            <a:pPr marL="114300" indent="0">
              <a:buNone/>
            </a:pPr>
            <a:r>
              <a:rPr lang="nl-NL" dirty="0"/>
              <a:t>De afschrijvings</a:t>
            </a:r>
            <a:r>
              <a:rPr lang="nl-NL" i="1" dirty="0"/>
              <a:t>kosten </a:t>
            </a:r>
            <a:r>
              <a:rPr lang="nl-NL" dirty="0"/>
              <a:t>komen op de winst-en-verliesrekening (resultatenrekening).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/>
              <a:t>Voorbeeld:</a:t>
            </a:r>
          </a:p>
          <a:p>
            <a:pPr marL="114300" indent="0">
              <a:buNone/>
            </a:pPr>
            <a:r>
              <a:rPr lang="nl-NL" dirty="0"/>
              <a:t>Waarde machine jaar 1: €1.000.000</a:t>
            </a:r>
          </a:p>
          <a:p>
            <a:pPr marL="114300" indent="0">
              <a:buNone/>
            </a:pPr>
            <a:r>
              <a:rPr lang="nl-NL" dirty="0"/>
              <a:t>Waarde machine jaar 2: €   750.000</a:t>
            </a:r>
          </a:p>
          <a:p>
            <a:pPr marL="114300" indent="0">
              <a:buNone/>
            </a:pPr>
            <a:r>
              <a:rPr lang="nl-NL" dirty="0"/>
              <a:t>Waarde machine jaar 3: €   500.000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80" y="4012845"/>
            <a:ext cx="33813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071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Afschrijvingsmethode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Boekwaarde: Waarde waartegen activa op de balans staat.</a:t>
            </a:r>
          </a:p>
          <a:p>
            <a:r>
              <a:rPr lang="nl-NL" dirty="0"/>
              <a:t>Aanschafwaarde: Waarde waartegen activa wordt gekocht.</a:t>
            </a:r>
          </a:p>
          <a:p>
            <a:r>
              <a:rPr lang="nl-NL" dirty="0"/>
              <a:t>Restwaarde: Waarde waartegen oude activa kan worden verkocht.</a:t>
            </a:r>
          </a:p>
          <a:p>
            <a:r>
              <a:rPr lang="nl-NL" dirty="0"/>
              <a:t>Levensduur: De tijd dat de activa meegaat.</a:t>
            </a:r>
          </a:p>
          <a:p>
            <a:endParaRPr lang="nl-NL" dirty="0"/>
          </a:p>
          <a:p>
            <a:r>
              <a:rPr lang="nl-NL" dirty="0"/>
              <a:t>De formule</a:t>
            </a:r>
          </a:p>
          <a:p>
            <a:pPr marL="114300" indent="0">
              <a:buNone/>
            </a:pPr>
            <a:r>
              <a:rPr lang="nl-NL" dirty="0"/>
              <a:t>	afschrijving per jaar = </a:t>
            </a:r>
            <a:r>
              <a:rPr lang="nl-NL" u="sng" dirty="0"/>
              <a:t>aanschafwaarde – restwaarde</a:t>
            </a:r>
          </a:p>
          <a:p>
            <a:pPr marL="114300" indent="0">
              <a:buNone/>
            </a:pPr>
            <a:r>
              <a:rPr lang="nl-NL" dirty="0"/>
              <a:t>				levensduur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/>
              <a:t>Afgekort	afschrijving = </a:t>
            </a:r>
            <a:r>
              <a:rPr lang="nl-NL" u="sng" dirty="0"/>
              <a:t>a-r</a:t>
            </a:r>
          </a:p>
          <a:p>
            <a:pPr marL="114300" indent="0">
              <a:buNone/>
            </a:pPr>
            <a:r>
              <a:rPr lang="nl-NL" dirty="0"/>
              <a:t>			           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3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Prijsdiscriminatie: Verschillende groepen consumenten betalen voor hetzelfde product een verschillende prijs.</a:t>
            </a:r>
          </a:p>
          <a:p>
            <a:r>
              <a:rPr lang="nl-NL" dirty="0"/>
              <a:t>E-commerce: Handelen via internet.</a:t>
            </a:r>
          </a:p>
          <a:p>
            <a:r>
              <a:rPr lang="nl-NL" dirty="0"/>
              <a:t>Merkreclame: Hierbij staat niet het product, maar het merk centraal.</a:t>
            </a:r>
          </a:p>
          <a:p>
            <a:r>
              <a:rPr lang="nl-NL" dirty="0"/>
              <a:t>Doelgroep: Het deel van de markt waarop het bedrijf zich in eerste instantie op richt.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69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Rijtje nettowinst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Omzet                    </a:t>
            </a:r>
          </a:p>
          <a:p>
            <a:pPr marL="114300" indent="0">
              <a:buNone/>
            </a:pPr>
            <a:r>
              <a:rPr lang="nl-NL" u="sng" dirty="0"/>
              <a:t>Inkoopwaarde   	-</a:t>
            </a:r>
          </a:p>
          <a:p>
            <a:pPr marL="114300" indent="0">
              <a:buNone/>
            </a:pPr>
            <a:r>
              <a:rPr lang="nl-NL" dirty="0"/>
              <a:t>Brutowinst               </a:t>
            </a:r>
          </a:p>
          <a:p>
            <a:pPr marL="114300" indent="0">
              <a:buNone/>
            </a:pPr>
            <a:r>
              <a:rPr lang="nl-NL" u="sng" dirty="0"/>
              <a:t>Overige kosten               -</a:t>
            </a:r>
          </a:p>
          <a:p>
            <a:pPr marL="114300" indent="0">
              <a:buNone/>
            </a:pPr>
            <a:r>
              <a:rPr lang="nl-NL" dirty="0"/>
              <a:t>Nettowinst/verlies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6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Gemiddelde branchecijfers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Rijtje nettowinst in percentages: </a:t>
            </a:r>
          </a:p>
          <a:p>
            <a:pPr marL="114300" indent="0">
              <a:buNone/>
            </a:pPr>
            <a:r>
              <a:rPr lang="nl-NL" dirty="0"/>
              <a:t>Voorbeeld:</a:t>
            </a:r>
          </a:p>
          <a:p>
            <a:pPr marL="114300" indent="0">
              <a:buNone/>
            </a:pPr>
            <a:r>
              <a:rPr lang="nl-NL" dirty="0"/>
              <a:t>Omzet                    100%</a:t>
            </a:r>
          </a:p>
          <a:p>
            <a:pPr marL="114300" indent="0">
              <a:buNone/>
            </a:pPr>
            <a:r>
              <a:rPr lang="nl-NL" u="sng" dirty="0"/>
              <a:t>Inkoopwaarde         60%</a:t>
            </a:r>
          </a:p>
          <a:p>
            <a:pPr marL="114300" indent="0">
              <a:buNone/>
            </a:pPr>
            <a:r>
              <a:rPr lang="nl-NL" dirty="0"/>
              <a:t>Brutowinst               40%</a:t>
            </a:r>
          </a:p>
          <a:p>
            <a:pPr marL="114300" indent="0">
              <a:buNone/>
            </a:pPr>
            <a:r>
              <a:rPr lang="nl-NL" dirty="0"/>
              <a:t>Bedrijfskosten:       (30%)</a:t>
            </a:r>
          </a:p>
          <a:p>
            <a:pPr marL="114300" indent="0">
              <a:buNone/>
            </a:pPr>
            <a:r>
              <a:rPr lang="nl-NL" dirty="0"/>
              <a:t>Personeel                 25%</a:t>
            </a:r>
          </a:p>
          <a:p>
            <a:pPr marL="114300" indent="0">
              <a:buNone/>
            </a:pPr>
            <a:r>
              <a:rPr lang="nl-NL" dirty="0"/>
              <a:t>Reclame                      2%</a:t>
            </a:r>
          </a:p>
          <a:p>
            <a:pPr marL="114300" indent="0">
              <a:buNone/>
            </a:pPr>
            <a:r>
              <a:rPr lang="nl-NL" u="sng" dirty="0"/>
              <a:t>Overig                         3%</a:t>
            </a:r>
          </a:p>
          <a:p>
            <a:pPr marL="114300" indent="0">
              <a:buNone/>
            </a:pPr>
            <a:r>
              <a:rPr lang="nl-NL" dirty="0"/>
              <a:t>Bedrijfsresultaat      10%</a:t>
            </a:r>
          </a:p>
          <a:p>
            <a:pPr marL="114300" indent="0">
              <a:buNone/>
            </a:pPr>
            <a:r>
              <a:rPr lang="nl-NL" dirty="0"/>
              <a:t>(Nettowinst)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1681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BTW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b="1" dirty="0"/>
              <a:t>BTW</a:t>
            </a:r>
            <a:r>
              <a:rPr lang="nl-NL" dirty="0"/>
              <a:t>: Belasting Toegevoegde Waarde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b="1" dirty="0"/>
              <a:t>Consumentenprijs</a:t>
            </a:r>
            <a:r>
              <a:rPr lang="nl-NL" dirty="0"/>
              <a:t> = prijs inclusief btw</a:t>
            </a:r>
          </a:p>
          <a:p>
            <a:endParaRPr lang="nl-NL" dirty="0"/>
          </a:p>
          <a:p>
            <a:pPr marL="114300" indent="0">
              <a:buNone/>
            </a:pPr>
            <a:r>
              <a:rPr lang="nl-NL" dirty="0"/>
              <a:t>BTW Tarieven: </a:t>
            </a:r>
          </a:p>
          <a:p>
            <a:r>
              <a:rPr lang="nl-NL" dirty="0"/>
              <a:t>0% op visvangst en exportgoederen</a:t>
            </a:r>
          </a:p>
          <a:p>
            <a:r>
              <a:rPr lang="nl-NL" dirty="0"/>
              <a:t>9% (was 6%) op levensmiddelen</a:t>
            </a:r>
          </a:p>
          <a:p>
            <a:r>
              <a:rPr lang="nl-NL" dirty="0"/>
              <a:t>21% algemene tarief</a:t>
            </a:r>
          </a:p>
          <a:p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8482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BTW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BTW Berekenen</a:t>
            </a:r>
          </a:p>
          <a:p>
            <a:pPr marL="114300" indent="0">
              <a:buNone/>
            </a:pPr>
            <a:endParaRPr lang="nl-NL" dirty="0"/>
          </a:p>
          <a:p>
            <a:r>
              <a:rPr lang="nl-NL" dirty="0"/>
              <a:t>Bedrag inclusief BTW:</a:t>
            </a:r>
          </a:p>
          <a:p>
            <a:pPr marL="114300" indent="0">
              <a:buNone/>
            </a:pPr>
            <a:r>
              <a:rPr lang="nl-NL" dirty="0"/>
              <a:t>Bedrag x 1,21 			€5 x 1,21 = €6,05</a:t>
            </a:r>
          </a:p>
          <a:p>
            <a:pPr marL="114300" indent="0">
              <a:buNone/>
            </a:pPr>
            <a:endParaRPr lang="nl-NL" dirty="0"/>
          </a:p>
          <a:p>
            <a:r>
              <a:rPr lang="nl-NL" dirty="0"/>
              <a:t>Bedrag exclusief BTW:</a:t>
            </a:r>
          </a:p>
          <a:p>
            <a:pPr marL="114300" indent="0">
              <a:buNone/>
            </a:pPr>
            <a:r>
              <a:rPr lang="nl-NL" dirty="0"/>
              <a:t>Bedrag : 1,21			€5 : 1,21 = €4,13 afgerond</a:t>
            </a:r>
          </a:p>
          <a:p>
            <a:pPr marL="114300" indent="0">
              <a:buNone/>
            </a:pPr>
            <a:r>
              <a:rPr lang="nl-NL" dirty="0">
                <a:solidFill>
                  <a:srgbClr val="FF0000"/>
                </a:solidFill>
              </a:rPr>
              <a:t>(Bedrag x 0,79 IS FOUT!!!!)	(€5 x 0,79 = €3,95)</a:t>
            </a:r>
          </a:p>
          <a:p>
            <a:pPr marL="114300" indent="0">
              <a:buNone/>
            </a:pPr>
            <a:endParaRPr lang="nl-NL" dirty="0"/>
          </a:p>
          <a:p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173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Vaste en variabele kosten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Vaste kosten / Constante kosten (CK):</a:t>
            </a:r>
          </a:p>
          <a:p>
            <a:pPr marL="114300" indent="0">
              <a:buNone/>
            </a:pPr>
            <a:r>
              <a:rPr lang="nl-NL" dirty="0"/>
              <a:t>Deze kosten zijn er altijd, dus onafhankelijk van de omvang van de productie.</a:t>
            </a:r>
          </a:p>
          <a:p>
            <a:pPr marL="114300" indent="0">
              <a:buNone/>
            </a:pPr>
            <a:r>
              <a:rPr lang="nl-NL" dirty="0"/>
              <a:t>Voorbeelden: Huur van het pand, Personeelskosten van het vaste personeel, Afschrijvingskosten</a:t>
            </a:r>
          </a:p>
          <a:p>
            <a:pPr marL="114300" indent="0">
              <a:buNone/>
            </a:pPr>
            <a:endParaRPr lang="nl-NL" dirty="0"/>
          </a:p>
          <a:p>
            <a:r>
              <a:rPr lang="nl-NL" dirty="0"/>
              <a:t>Variabele kosten (VK):</a:t>
            </a:r>
          </a:p>
          <a:p>
            <a:pPr marL="114300" indent="0">
              <a:buNone/>
            </a:pPr>
            <a:r>
              <a:rPr lang="nl-NL" dirty="0"/>
              <a:t>Afhankelijk van de omvang van de productie</a:t>
            </a:r>
          </a:p>
          <a:p>
            <a:pPr marL="114300" indent="0">
              <a:buNone/>
            </a:pPr>
            <a:r>
              <a:rPr lang="nl-NL" dirty="0"/>
              <a:t>Voorbeelden: Inhuurkrachten (Personeel), Inkoopkosten (Tomaten, Kaas), Koffie voor het personeel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734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Break-even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b="1" dirty="0"/>
              <a:t>Break-even: </a:t>
            </a:r>
            <a:r>
              <a:rPr lang="nl-NL" dirty="0"/>
              <a:t>Geen winst of verlies. Kosten zijn gelijk aan de opbrengsten.</a:t>
            </a:r>
          </a:p>
          <a:p>
            <a:pPr marL="114300" indent="0">
              <a:buNone/>
            </a:pPr>
            <a:r>
              <a:rPr lang="nl-NL" b="1" dirty="0"/>
              <a:t>Formule break-even: </a:t>
            </a:r>
            <a:r>
              <a:rPr lang="nl-NL" dirty="0"/>
              <a:t>Totale omzet = Totale kosten</a:t>
            </a:r>
            <a:endParaRPr lang="en-US" dirty="0"/>
          </a:p>
          <a:p>
            <a:pPr marL="114300" indent="0">
              <a:buNone/>
            </a:pPr>
            <a:r>
              <a:rPr lang="nl-NL" dirty="0"/>
              <a:t>		(TO= p x q)	TO = TK      (TK= vk x q + ck)</a:t>
            </a:r>
          </a:p>
          <a:p>
            <a:pPr marL="114300" indent="0">
              <a:buNone/>
            </a:pPr>
            <a:r>
              <a:rPr lang="nl-NL" b="1" dirty="0"/>
              <a:t>Break-even omzet: </a:t>
            </a:r>
            <a:r>
              <a:rPr lang="nl-NL" dirty="0"/>
              <a:t>Het bedrag dat je ontvangt dat precies voldoende is om alle kosten te betalen.</a:t>
            </a:r>
          </a:p>
          <a:p>
            <a:pPr marL="114300" indent="0">
              <a:buNone/>
            </a:pPr>
            <a:r>
              <a:rPr lang="nl-NL" b="1" dirty="0"/>
              <a:t>Break-even afzet: </a:t>
            </a:r>
            <a:r>
              <a:rPr lang="nl-NL" dirty="0"/>
              <a:t>De hoeveelheid producten die je verkoopt dat precies genoeg is om alle kosten te betalen.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b="1" dirty="0"/>
              <a:t>Formule break-even afzet:</a:t>
            </a:r>
          </a:p>
          <a:p>
            <a:pPr marL="114300" indent="0">
              <a:buNone/>
            </a:pPr>
            <a:r>
              <a:rPr lang="nl-NL" u="sng" dirty="0"/>
              <a:t>Vaste kosten / constante kosten		</a:t>
            </a:r>
          </a:p>
          <a:p>
            <a:pPr marL="114300" indent="0">
              <a:buNone/>
            </a:pPr>
            <a:r>
              <a:rPr lang="nl-NL" dirty="0"/>
              <a:t>Verkoopprijs – Variabele kosten per product</a:t>
            </a:r>
          </a:p>
        </p:txBody>
      </p:sp>
    </p:spTree>
    <p:extLst>
      <p:ext uri="{BB962C8B-B14F-4D97-AF65-F5344CB8AC3E}">
        <p14:creationId xmlns:p14="http://schemas.microsoft.com/office/powerpoint/2010/main" val="37485649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 per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Kosten per product </a:t>
            </a:r>
            <a:r>
              <a:rPr lang="nl-NL" dirty="0"/>
              <a:t>= </a:t>
            </a:r>
            <a:r>
              <a:rPr lang="nl-NL" u="sng" dirty="0"/>
              <a:t>Totale kosten</a:t>
            </a:r>
          </a:p>
          <a:p>
            <a:pPr marL="114300" indent="0">
              <a:buNone/>
            </a:pPr>
            <a:r>
              <a:rPr lang="nl-NL" dirty="0"/>
              <a:t>                                          Aantal geproduceerde producten</a:t>
            </a:r>
          </a:p>
          <a:p>
            <a:pPr marL="114300" indent="0">
              <a:buNone/>
            </a:pPr>
            <a:r>
              <a:rPr lang="nl-NL" dirty="0"/>
              <a:t>Als de variabele kosten evenredig meestijgen met de productie is er sprake van </a:t>
            </a:r>
            <a:r>
              <a:rPr lang="nl-NL" b="1" dirty="0"/>
              <a:t>proportioneel variabele kosten</a:t>
            </a:r>
            <a:r>
              <a:rPr lang="nl-NL" dirty="0"/>
              <a:t>.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/>
              <a:t>Voorbeeld:</a:t>
            </a:r>
          </a:p>
          <a:p>
            <a:pPr marL="114300" indent="0">
              <a:buNone/>
            </a:pPr>
            <a:r>
              <a:rPr lang="nl-NL" dirty="0"/>
              <a:t>Productie  Variabele Kosten      Vaste Kosten        Totale Kosten</a:t>
            </a:r>
          </a:p>
          <a:p>
            <a:pPr marL="114300" indent="0">
              <a:buNone/>
            </a:pPr>
            <a:r>
              <a:rPr lang="nl-NL" dirty="0"/>
              <a:t>0                           0                              100                        100</a:t>
            </a:r>
          </a:p>
          <a:p>
            <a:pPr marL="114300" indent="0">
              <a:buNone/>
            </a:pPr>
            <a:r>
              <a:rPr lang="nl-NL" dirty="0"/>
              <a:t>10		50                              100                        150</a:t>
            </a:r>
          </a:p>
          <a:p>
            <a:pPr marL="114300" indent="0">
              <a:buNone/>
            </a:pPr>
            <a:r>
              <a:rPr lang="nl-NL" dirty="0"/>
              <a:t>20                    100                              100                        200</a:t>
            </a:r>
          </a:p>
          <a:p>
            <a:pPr marL="114300" indent="0">
              <a:buNone/>
            </a:pPr>
            <a:r>
              <a:rPr lang="nl-NL" dirty="0"/>
              <a:t>30                    150                              100                        250</a:t>
            </a:r>
          </a:p>
        </p:txBody>
      </p:sp>
    </p:spTree>
    <p:extLst>
      <p:ext uri="{BB962C8B-B14F-4D97-AF65-F5344CB8AC3E}">
        <p14:creationId xmlns:p14="http://schemas.microsoft.com/office/powerpoint/2010/main" val="22647383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 per product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617506"/>
              </p:ext>
            </p:extLst>
          </p:nvPr>
        </p:nvGraphicFramePr>
        <p:xfrm>
          <a:off x="179516" y="1412776"/>
          <a:ext cx="8064892" cy="3744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8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42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Productie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Variabele Kosten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Vaste Kosten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Totale Kosten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Variabele Kosten per product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Vaste Kosten per product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Kostprijs per product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5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5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5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5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250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048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Cha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249</TotalTime>
  <Words>948</Words>
  <Application>Microsoft Office PowerPoint</Application>
  <PresentationFormat>Diavoorstelling (4:3)</PresentationFormat>
  <Paragraphs>203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Adjacency</vt:lpstr>
      <vt:lpstr>Adjacency</vt:lpstr>
      <vt:lpstr>Hoofdstuk 5</vt:lpstr>
      <vt:lpstr>Rijtje nettowinst</vt:lpstr>
      <vt:lpstr>Gemiddelde branchecijfers</vt:lpstr>
      <vt:lpstr>BTW</vt:lpstr>
      <vt:lpstr>BTW</vt:lpstr>
      <vt:lpstr>Vaste en variabele kosten</vt:lpstr>
      <vt:lpstr>Break-even</vt:lpstr>
      <vt:lpstr>Kosten per product</vt:lpstr>
      <vt:lpstr>Kosten per product</vt:lpstr>
      <vt:lpstr>Aantekeningen </vt:lpstr>
      <vt:lpstr>Aantekeningen</vt:lpstr>
      <vt:lpstr>Kosten personeel</vt:lpstr>
      <vt:lpstr>De Wig</vt:lpstr>
      <vt:lpstr>Arbeidsproductiviteit</vt:lpstr>
      <vt:lpstr>Marketingmix</vt:lpstr>
      <vt:lpstr>Afschrijven</vt:lpstr>
      <vt:lpstr>Afschrijvingsmethode</vt:lpstr>
      <vt:lpstr>Begrippen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5</dc:title>
  <dc:creator>Freddie</dc:creator>
  <cp:lastModifiedBy>Maaike van der Made</cp:lastModifiedBy>
  <cp:revision>11</cp:revision>
  <dcterms:created xsi:type="dcterms:W3CDTF">2018-03-06T22:54:23Z</dcterms:created>
  <dcterms:modified xsi:type="dcterms:W3CDTF">2021-03-27T16:21:44Z</dcterms:modified>
</cp:coreProperties>
</file>