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handoutMasterIdLst>
    <p:handoutMasterId r:id="rId9"/>
  </p:handoutMasterIdLst>
  <p:sldIdLst>
    <p:sldId id="256" r:id="rId2"/>
    <p:sldId id="257" r:id="rId3"/>
    <p:sldId id="261" r:id="rId4"/>
    <p:sldId id="262" r:id="rId5"/>
    <p:sldId id="258" r:id="rId6"/>
    <p:sldId id="259"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66144"/>
  </p:normalViewPr>
  <p:slideViewPr>
    <p:cSldViewPr snapToGrid="0" snapToObjects="1">
      <p:cViewPr varScale="1">
        <p:scale>
          <a:sx n="60" d="100"/>
          <a:sy n="60" d="100"/>
        </p:scale>
        <p:origin x="2016" y="1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0FC08D85-1705-DA44-8D73-30255CB3EC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F8503D3-6A82-7544-8D44-925AF3B64CB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7F847A-FEB9-F742-BF97-C9949B553D25}" type="datetimeFigureOut">
              <a:rPr lang="nl-NL" smtClean="0"/>
              <a:t>19-03-19</a:t>
            </a:fld>
            <a:endParaRPr lang="nl-NL"/>
          </a:p>
        </p:txBody>
      </p:sp>
      <p:sp>
        <p:nvSpPr>
          <p:cNvPr id="4" name="Tijdelijke aanduiding voor voettekst 3">
            <a:extLst>
              <a:ext uri="{FF2B5EF4-FFF2-40B4-BE49-F238E27FC236}">
                <a16:creationId xmlns:a16="http://schemas.microsoft.com/office/drawing/2014/main" id="{C41BEB32-3AB5-A04F-BFE3-8725E8D200F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7222A1C6-C36C-F844-94C4-E352034E1C7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5EEF377-87DE-A644-9B8D-174C5337B189}" type="slidenum">
              <a:rPr lang="nl-NL" smtClean="0"/>
              <a:t>‹nr.›</a:t>
            </a:fld>
            <a:endParaRPr lang="nl-NL"/>
          </a:p>
        </p:txBody>
      </p:sp>
    </p:spTree>
    <p:extLst>
      <p:ext uri="{BB962C8B-B14F-4D97-AF65-F5344CB8AC3E}">
        <p14:creationId xmlns:p14="http://schemas.microsoft.com/office/powerpoint/2010/main" val="2935400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15DB30-ABCE-DE45-B8C0-9B43874A24DC}" type="datetimeFigureOut">
              <a:rPr lang="nl-NL" smtClean="0"/>
              <a:t>19-03-19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l-NL"/>
              <a:t>Tekststijl van het model bewerken
Tweede niveau
Derde niveau
Vierde niveau
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673D47-4F05-184E-8D2B-7E1069F5EE17}" type="slidenum">
              <a:rPr lang="nl-NL" smtClean="0"/>
              <a:t>‹nr.›</a:t>
            </a:fld>
            <a:endParaRPr lang="nl-NL"/>
          </a:p>
        </p:txBody>
      </p:sp>
    </p:spTree>
    <p:extLst>
      <p:ext uri="{BB962C8B-B14F-4D97-AF65-F5344CB8AC3E}">
        <p14:creationId xmlns:p14="http://schemas.microsoft.com/office/powerpoint/2010/main" val="196697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nos.nl/l/w/2276631"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nos.nl/artikel/2276706-gokmen-t-opgespoord-via-internetbankieren.html"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nos.nl/l/w/2276631"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Ik doe mijn actualiteitenpresentatie over de aanslag in Utrecht. In Het Parool is de aanslag in Utrecht opgedeeld in drie artikelen.</a:t>
            </a:r>
          </a:p>
          <a:p>
            <a:r>
              <a:rPr lang="nl-NL" dirty="0"/>
              <a:t>Ik wilde jullie een volledig beeld geven van de aanslag en omdat de drie artikelen los van elkaar een onduidelijk beeld schetsen van wat er is gebeurd, maar samen een duidelijk beeld schetsen, heb ik besloten mijn actualiteitenpresentatie over alle drie de artikelen te doen. Ik ga het niet los over elk artikel hebben: dat zou immers een onduidelijk beeld schetsen.</a:t>
            </a:r>
          </a:p>
          <a:p>
            <a:r>
              <a:rPr lang="nl-NL" dirty="0"/>
              <a:t>Ik ga het over alle drie de artikelen bij elkaar hebben.</a:t>
            </a:r>
          </a:p>
        </p:txBody>
      </p:sp>
      <p:sp>
        <p:nvSpPr>
          <p:cNvPr id="4" name="Tijdelijke aanduiding voor dianummer 3"/>
          <p:cNvSpPr>
            <a:spLocks noGrp="1"/>
          </p:cNvSpPr>
          <p:nvPr>
            <p:ph type="sldNum" sz="quarter" idx="5"/>
          </p:nvPr>
        </p:nvSpPr>
        <p:spPr/>
        <p:txBody>
          <a:bodyPr/>
          <a:lstStyle/>
          <a:p>
            <a:fld id="{21673D47-4F05-184E-8D2B-7E1069F5EE17}" type="slidenum">
              <a:rPr lang="nl-NL" smtClean="0"/>
              <a:t>1</a:t>
            </a:fld>
            <a:endParaRPr lang="nl-NL"/>
          </a:p>
        </p:txBody>
      </p:sp>
    </p:spTree>
    <p:extLst>
      <p:ext uri="{BB962C8B-B14F-4D97-AF65-F5344CB8AC3E}">
        <p14:creationId xmlns:p14="http://schemas.microsoft.com/office/powerpoint/2010/main" val="1020983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drie artikelen waarover ik het ga hebben zijn:</a:t>
            </a:r>
          </a:p>
          <a:p>
            <a:pPr marL="171450" indent="-171450">
              <a:buFont typeface="Arial" panose="020B0604020202020204" pitchFamily="34" charset="0"/>
              <a:buChar char="•"/>
            </a:pPr>
            <a:r>
              <a:rPr lang="nl-NL" dirty="0"/>
              <a:t>Verwarring en angst, maar geen paniek</a:t>
            </a:r>
          </a:p>
          <a:p>
            <a:pPr marL="171450" indent="-171450">
              <a:buFont typeface="Arial" panose="020B0604020202020204" pitchFamily="34" charset="0"/>
              <a:buChar char="•"/>
            </a:pPr>
            <a:r>
              <a:rPr lang="nl-NL" dirty="0"/>
              <a:t>Drugsdealer met een fors strafblad</a:t>
            </a:r>
          </a:p>
          <a:p>
            <a:pPr marL="171450" indent="-171450">
              <a:buFont typeface="Arial" panose="020B0604020202020204" pitchFamily="34" charset="0"/>
              <a:buChar char="•"/>
            </a:pPr>
            <a:r>
              <a:rPr lang="nl-NL" dirty="0"/>
              <a:t>Binnenblijven tot schutter is gepakt</a:t>
            </a:r>
          </a:p>
          <a:p>
            <a:endParaRPr lang="nl-NL" dirty="0"/>
          </a:p>
        </p:txBody>
      </p:sp>
      <p:sp>
        <p:nvSpPr>
          <p:cNvPr id="4" name="Tijdelijke aanduiding voor dianummer 3"/>
          <p:cNvSpPr>
            <a:spLocks noGrp="1"/>
          </p:cNvSpPr>
          <p:nvPr>
            <p:ph type="sldNum" sz="quarter" idx="5"/>
          </p:nvPr>
        </p:nvSpPr>
        <p:spPr/>
        <p:txBody>
          <a:bodyPr/>
          <a:lstStyle/>
          <a:p>
            <a:fld id="{21673D47-4F05-184E-8D2B-7E1069F5EE17}" type="slidenum">
              <a:rPr lang="nl-NL" smtClean="0"/>
              <a:t>2</a:t>
            </a:fld>
            <a:endParaRPr lang="nl-NL"/>
          </a:p>
        </p:txBody>
      </p:sp>
    </p:spTree>
    <p:extLst>
      <p:ext uri="{BB962C8B-B14F-4D97-AF65-F5344CB8AC3E}">
        <p14:creationId xmlns:p14="http://schemas.microsoft.com/office/powerpoint/2010/main" val="3423442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Eergisteren is er rond kwart voor elf ’s </a:t>
            </a:r>
            <a:r>
              <a:rPr lang="nl-NL" sz="1200" kern="1200" dirty="0" err="1">
                <a:solidFill>
                  <a:schemeClr val="tx1"/>
                </a:solidFill>
                <a:effectLst/>
                <a:latin typeface="+mn-lt"/>
                <a:ea typeface="+mn-ea"/>
                <a:cs typeface="+mn-cs"/>
              </a:rPr>
              <a:t>ochtends</a:t>
            </a:r>
            <a:r>
              <a:rPr lang="nl-NL" sz="1200" kern="1200" dirty="0">
                <a:solidFill>
                  <a:schemeClr val="tx1"/>
                </a:solidFill>
                <a:effectLst/>
                <a:latin typeface="+mn-lt"/>
                <a:ea typeface="+mn-ea"/>
                <a:cs typeface="+mn-cs"/>
              </a:rPr>
              <a:t> een aanslag in een tram gepleegd. Daarbij zijn zeker drie doden gevallen </a:t>
            </a:r>
            <a:r>
              <a:rPr lang="nl-NL" sz="1200" b="0" i="0" u="none" strike="noStrike" kern="1200" dirty="0">
                <a:solidFill>
                  <a:schemeClr val="tx1"/>
                </a:solidFill>
                <a:effectLst/>
                <a:latin typeface="+mn-lt"/>
                <a:ea typeface="+mn-ea"/>
                <a:cs typeface="+mn-cs"/>
              </a:rPr>
              <a:t>en zeker vijf personen zwaar verwond geraakt</a:t>
            </a:r>
            <a:r>
              <a:rPr lang="nl-NL" sz="1200" kern="1200" dirty="0">
                <a:solidFill>
                  <a:schemeClr val="tx1"/>
                </a:solidFill>
                <a:effectLst/>
                <a:latin typeface="+mn-lt"/>
                <a:ea typeface="+mn-ea"/>
                <a:cs typeface="+mn-cs"/>
              </a:rPr>
              <a:t>. </a:t>
            </a:r>
            <a:r>
              <a:rPr lang="nl-NL" sz="1200" b="0" i="0" u="none" strike="noStrike" kern="1200" dirty="0">
                <a:solidFill>
                  <a:schemeClr val="tx1"/>
                </a:solidFill>
                <a:effectLst/>
                <a:latin typeface="+mn-lt"/>
                <a:ea typeface="+mn-ea"/>
                <a:cs typeface="+mn-cs"/>
              </a:rPr>
              <a:t>Drie van hen zijn er slecht aan toe. De dader pleegde de aanslag met een vuurwapen.</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De aanslag werd op het 24 Oktoberplein</a:t>
            </a:r>
            <a:r>
              <a:rPr lang="nl-NL" sz="1200" i="1" kern="1200" dirty="0">
                <a:solidFill>
                  <a:schemeClr val="tx1"/>
                </a:solidFill>
                <a:effectLst/>
                <a:latin typeface="+mn-lt"/>
                <a:ea typeface="+mn-ea"/>
                <a:cs typeface="+mn-cs"/>
              </a:rPr>
              <a:t> (Google </a:t>
            </a:r>
            <a:r>
              <a:rPr lang="nl-NL" sz="1200" i="1" kern="1200" dirty="0" err="1">
                <a:solidFill>
                  <a:schemeClr val="tx1"/>
                </a:solidFill>
                <a:effectLst/>
                <a:latin typeface="+mn-lt"/>
                <a:ea typeface="+mn-ea"/>
                <a:cs typeface="+mn-cs"/>
              </a:rPr>
              <a:t>Maps</a:t>
            </a:r>
            <a:r>
              <a:rPr lang="nl-NL" sz="1200" i="1" kern="1200" dirty="0">
                <a:solidFill>
                  <a:schemeClr val="tx1"/>
                </a:solidFill>
                <a:effectLst/>
                <a:latin typeface="+mn-lt"/>
                <a:ea typeface="+mn-ea"/>
                <a:cs typeface="+mn-cs"/>
              </a:rPr>
              <a:t> afbeelding)</a:t>
            </a:r>
            <a:r>
              <a:rPr lang="nl-NL" sz="1200" kern="1200" dirty="0">
                <a:solidFill>
                  <a:schemeClr val="tx1"/>
                </a:solidFill>
                <a:effectLst/>
                <a:latin typeface="+mn-lt"/>
                <a:ea typeface="+mn-ea"/>
                <a:cs typeface="+mn-cs"/>
              </a:rPr>
              <a:t> in Utrecht gepleegd.</a:t>
            </a:r>
          </a:p>
          <a:p>
            <a:r>
              <a:rPr lang="nl-NL" sz="1200" kern="1200" dirty="0">
                <a:solidFill>
                  <a:schemeClr val="tx1"/>
                </a:solidFill>
                <a:effectLst/>
                <a:latin typeface="+mn-lt"/>
                <a:ea typeface="+mn-ea"/>
                <a:cs typeface="+mn-cs"/>
              </a:rPr>
              <a:t>Toen de politie doorhad dat dit mogelijk een terroristische aanslag was, werd het dreigingsniveau verhoogd.</a:t>
            </a:r>
          </a:p>
          <a:p>
            <a:r>
              <a:rPr lang="nl-NL" sz="1200" kern="1200" dirty="0">
                <a:solidFill>
                  <a:schemeClr val="tx1"/>
                </a:solidFill>
                <a:effectLst/>
                <a:latin typeface="+mn-lt"/>
                <a:ea typeface="+mn-ea"/>
                <a:cs typeface="+mn-cs"/>
              </a:rPr>
              <a:t>Dit gebeurde om 12:38: het dreigingsniveau werd van 4 naar 5 verhoogd, 5 is het hoogste dreigingsniveau.</a:t>
            </a:r>
          </a:p>
          <a:p>
            <a:r>
              <a:rPr lang="nl-NL" sz="1200" kern="1200" dirty="0">
                <a:solidFill>
                  <a:schemeClr val="tx1"/>
                </a:solidFill>
                <a:effectLst/>
                <a:latin typeface="+mn-lt"/>
                <a:ea typeface="+mn-ea"/>
                <a:cs typeface="+mn-cs"/>
              </a:rPr>
              <a:t>Om 14:25 gaf de politie een naam en een foto vrij van de vermoedelijke dader, </a:t>
            </a:r>
            <a:r>
              <a:rPr lang="nl-NL" sz="1200" kern="1200" dirty="0" err="1">
                <a:solidFill>
                  <a:schemeClr val="tx1"/>
                </a:solidFill>
                <a:effectLst/>
                <a:latin typeface="+mn-lt"/>
                <a:ea typeface="+mn-ea"/>
                <a:cs typeface="+mn-cs"/>
              </a:rPr>
              <a:t>Gökmen</a:t>
            </a:r>
            <a:r>
              <a:rPr lang="nl-NL" sz="1200" kern="1200" dirty="0">
                <a:solidFill>
                  <a:schemeClr val="tx1"/>
                </a:solidFill>
                <a:effectLst/>
                <a:latin typeface="+mn-lt"/>
                <a:ea typeface="+mn-ea"/>
                <a:cs typeface="+mn-cs"/>
              </a:rPr>
              <a:t> Tanis.</a:t>
            </a:r>
          </a:p>
          <a:p>
            <a:r>
              <a:rPr lang="nl-NL" sz="1200" kern="1200" dirty="0">
                <a:solidFill>
                  <a:schemeClr val="tx1"/>
                </a:solidFill>
                <a:effectLst/>
                <a:latin typeface="+mn-lt"/>
                <a:ea typeface="+mn-ea"/>
                <a:cs typeface="+mn-cs"/>
              </a:rPr>
              <a:t>De politie zei dat ze iedereen die in de tram zat snel konden identificeren, omdat de gemeente Utrecht camera’s met gezichtsherkenning in de trams heeft geplaatst.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De politie houdt rekening met terreur, maar denkt ook aan geweld in de relationele sfeer.</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Nadat de politie haar hoofdverdachte bekend maakte verschenen er al snel nepaccounts op sociale media van </a:t>
            </a:r>
            <a:r>
              <a:rPr lang="nl-NL" sz="1200" kern="1200" dirty="0" err="1">
                <a:solidFill>
                  <a:schemeClr val="tx1"/>
                </a:solidFill>
                <a:effectLst/>
                <a:latin typeface="+mn-lt"/>
                <a:ea typeface="+mn-ea"/>
                <a:cs typeface="+mn-cs"/>
              </a:rPr>
              <a:t>Gökmen</a:t>
            </a:r>
            <a:r>
              <a:rPr lang="nl-NL" sz="1200" kern="1200" dirty="0">
                <a:solidFill>
                  <a:schemeClr val="tx1"/>
                </a:solidFill>
                <a:effectLst/>
                <a:latin typeface="+mn-lt"/>
                <a:ea typeface="+mn-ea"/>
                <a:cs typeface="+mn-cs"/>
              </a:rPr>
              <a:t> Tanis. Ook werd er overal nepnieuws verspreid.</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Rond half zeven meldde de politie dat ze </a:t>
            </a:r>
            <a:r>
              <a:rPr lang="nl-NL" sz="1200" kern="1200" dirty="0" err="1">
                <a:solidFill>
                  <a:schemeClr val="tx1"/>
                </a:solidFill>
                <a:effectLst/>
                <a:latin typeface="+mn-lt"/>
                <a:ea typeface="+mn-ea"/>
                <a:cs typeface="+mn-cs"/>
              </a:rPr>
              <a:t>Gökmen</a:t>
            </a:r>
            <a:r>
              <a:rPr lang="nl-NL" sz="1200" kern="1200" dirty="0">
                <a:solidFill>
                  <a:schemeClr val="tx1"/>
                </a:solidFill>
                <a:effectLst/>
                <a:latin typeface="+mn-lt"/>
                <a:ea typeface="+mn-ea"/>
                <a:cs typeface="+mn-cs"/>
              </a:rPr>
              <a:t> Tanis hadden opgepakt.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De politie vond </a:t>
            </a:r>
            <a:r>
              <a:rPr lang="nl-NL" sz="1200" kern="1200" dirty="0" err="1">
                <a:solidFill>
                  <a:schemeClr val="tx1"/>
                </a:solidFill>
                <a:effectLst/>
                <a:latin typeface="+mn-lt"/>
                <a:ea typeface="+mn-ea"/>
                <a:cs typeface="+mn-cs"/>
              </a:rPr>
              <a:t>Gökmen</a:t>
            </a:r>
            <a:r>
              <a:rPr lang="nl-NL" sz="1200" kern="1200" dirty="0">
                <a:solidFill>
                  <a:schemeClr val="tx1"/>
                </a:solidFill>
                <a:effectLst/>
                <a:latin typeface="+mn-lt"/>
                <a:ea typeface="+mn-ea"/>
                <a:cs typeface="+mn-cs"/>
              </a:rPr>
              <a:t> Tanis, omdat hij kort na de aanslag een overboeking maakte met de mobiele telefoon van een vriend. De politie heeft toen met speciale apparatuur </a:t>
            </a:r>
            <a:r>
              <a:rPr lang="nl-NL" sz="1200" kern="1200" dirty="0" err="1">
                <a:solidFill>
                  <a:schemeClr val="tx1"/>
                </a:solidFill>
                <a:effectLst/>
                <a:latin typeface="+mn-lt"/>
                <a:ea typeface="+mn-ea"/>
                <a:cs typeface="+mn-cs"/>
              </a:rPr>
              <a:t>Gökmen</a:t>
            </a:r>
            <a:r>
              <a:rPr lang="nl-NL" sz="1200" kern="1200" dirty="0">
                <a:solidFill>
                  <a:schemeClr val="tx1"/>
                </a:solidFill>
                <a:effectLst/>
                <a:latin typeface="+mn-lt"/>
                <a:ea typeface="+mn-ea"/>
                <a:cs typeface="+mn-cs"/>
              </a:rPr>
              <a:t> Tanis’ locatie achterhaald.</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Zo zie je maar weer: als je een misdaad pleegt, zal de politie je vinden en je zal worden berecht voor al je misdaden en er is geen ontkomen aan.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5"/>
          </p:nvPr>
        </p:nvSpPr>
        <p:spPr/>
        <p:txBody>
          <a:bodyPr/>
          <a:lstStyle/>
          <a:p>
            <a:fld id="{21673D47-4F05-184E-8D2B-7E1069F5EE17}" type="slidenum">
              <a:rPr lang="nl-NL" smtClean="0"/>
              <a:t>3</a:t>
            </a:fld>
            <a:endParaRPr lang="nl-NL"/>
          </a:p>
        </p:txBody>
      </p:sp>
    </p:spTree>
    <p:extLst>
      <p:ext uri="{BB962C8B-B14F-4D97-AF65-F5344CB8AC3E}">
        <p14:creationId xmlns:p14="http://schemas.microsoft.com/office/powerpoint/2010/main" val="308441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err="1">
                <a:solidFill>
                  <a:schemeClr val="tx1"/>
                </a:solidFill>
                <a:effectLst/>
                <a:latin typeface="+mn-lt"/>
                <a:ea typeface="+mn-ea"/>
                <a:cs typeface="+mn-cs"/>
              </a:rPr>
              <a:t>Gökmen</a:t>
            </a:r>
            <a:r>
              <a:rPr lang="nl-NL" sz="1200" kern="1200" dirty="0">
                <a:solidFill>
                  <a:schemeClr val="tx1"/>
                </a:solidFill>
                <a:effectLst/>
                <a:latin typeface="+mn-lt"/>
                <a:ea typeface="+mn-ea"/>
                <a:cs typeface="+mn-cs"/>
              </a:rPr>
              <a:t> Tanis is 37 jaar oud en geboren in Turkije. Hij is een veelpleger. Zijn strafblad is lang en bevat onder andere:</a:t>
            </a:r>
          </a:p>
          <a:p>
            <a:pPr marL="171450" lvl="0" indent="-171450">
              <a:buFont typeface="Arial" panose="020B0604020202020204" pitchFamily="34" charset="0"/>
              <a:buChar char="•"/>
            </a:pPr>
            <a:r>
              <a:rPr lang="nl-NL" sz="1200" kern="1200" dirty="0">
                <a:solidFill>
                  <a:schemeClr val="tx1"/>
                </a:solidFill>
                <a:effectLst/>
                <a:latin typeface="+mn-lt"/>
                <a:ea typeface="+mn-ea"/>
                <a:cs typeface="+mn-cs"/>
              </a:rPr>
              <a:t>Een inbraakpoging in een vrachtauto</a:t>
            </a:r>
          </a:p>
          <a:p>
            <a:pPr marL="171450" lvl="0" indent="-171450">
              <a:buFont typeface="Arial" panose="020B0604020202020204" pitchFamily="34" charset="0"/>
              <a:buChar char="•"/>
            </a:pPr>
            <a:r>
              <a:rPr lang="nl-NL" sz="1200" kern="1200" dirty="0">
                <a:solidFill>
                  <a:schemeClr val="tx1"/>
                </a:solidFill>
                <a:effectLst/>
                <a:latin typeface="+mn-lt"/>
                <a:ea typeface="+mn-ea"/>
                <a:cs typeface="+mn-cs"/>
              </a:rPr>
              <a:t>Meerdere winkeldiefstallen</a:t>
            </a:r>
          </a:p>
          <a:p>
            <a:pPr marL="171450" lvl="0" indent="-171450">
              <a:buFont typeface="Arial" panose="020B0604020202020204" pitchFamily="34" charset="0"/>
              <a:buChar char="•"/>
            </a:pPr>
            <a:r>
              <a:rPr lang="nl-NL" sz="1200" kern="1200" dirty="0">
                <a:solidFill>
                  <a:schemeClr val="tx1"/>
                </a:solidFill>
                <a:effectLst/>
                <a:latin typeface="+mn-lt"/>
                <a:ea typeface="+mn-ea"/>
                <a:cs typeface="+mn-cs"/>
              </a:rPr>
              <a:t>Het bespugen van een politieagent</a:t>
            </a:r>
          </a:p>
          <a:p>
            <a:pPr marL="171450" lvl="0" indent="-171450">
              <a:buFont typeface="Arial" panose="020B0604020202020204" pitchFamily="34" charset="0"/>
              <a:buChar char="•"/>
            </a:pPr>
            <a:r>
              <a:rPr lang="nl-NL" sz="1200" kern="1200" dirty="0">
                <a:solidFill>
                  <a:schemeClr val="tx1"/>
                </a:solidFill>
                <a:effectLst/>
                <a:latin typeface="+mn-lt"/>
                <a:ea typeface="+mn-ea"/>
                <a:cs typeface="+mn-cs"/>
              </a:rPr>
              <a:t>Rijden onder invloed</a:t>
            </a:r>
          </a:p>
          <a:p>
            <a:pPr marL="171450" lvl="0" indent="-171450">
              <a:buFont typeface="Arial" panose="020B0604020202020204" pitchFamily="34" charset="0"/>
              <a:buChar char="•"/>
            </a:pPr>
            <a:r>
              <a:rPr lang="nl-NL" sz="1200" kern="1200" dirty="0">
                <a:solidFill>
                  <a:schemeClr val="tx1"/>
                </a:solidFill>
                <a:effectLst/>
                <a:latin typeface="+mn-lt"/>
                <a:ea typeface="+mn-ea"/>
                <a:cs typeface="+mn-cs"/>
              </a:rPr>
              <a:t>Vernieling</a:t>
            </a:r>
          </a:p>
          <a:p>
            <a:pPr marL="171450" lvl="0" indent="-171450">
              <a:buFont typeface="Arial" panose="020B0604020202020204" pitchFamily="34" charset="0"/>
              <a:buChar char="•"/>
            </a:pPr>
            <a:r>
              <a:rPr lang="nl-NL" sz="1200" kern="1200" dirty="0">
                <a:solidFill>
                  <a:schemeClr val="tx1"/>
                </a:solidFill>
                <a:effectLst/>
                <a:latin typeface="+mn-lt"/>
                <a:ea typeface="+mn-ea"/>
                <a:cs typeface="+mn-cs"/>
              </a:rPr>
              <a:t>Het helen van navigatiesystemen</a:t>
            </a:r>
          </a:p>
          <a:p>
            <a:pPr marL="171450" lvl="0" indent="-171450">
              <a:buFont typeface="Arial" panose="020B0604020202020204" pitchFamily="34" charset="0"/>
              <a:buChar char="•"/>
            </a:pPr>
            <a:r>
              <a:rPr lang="nl-NL" sz="1200" kern="1200" dirty="0">
                <a:solidFill>
                  <a:schemeClr val="tx1"/>
                </a:solidFill>
                <a:effectLst/>
                <a:latin typeface="+mn-lt"/>
                <a:ea typeface="+mn-ea"/>
                <a:cs typeface="+mn-cs"/>
              </a:rPr>
              <a:t>En meer</a:t>
            </a:r>
          </a:p>
          <a:p>
            <a:r>
              <a:rPr lang="nl-NL" sz="1200" kern="1200" dirty="0">
                <a:solidFill>
                  <a:schemeClr val="tx1"/>
                </a:solidFill>
                <a:effectLst/>
                <a:latin typeface="+mn-lt"/>
                <a:ea typeface="+mn-ea"/>
                <a:cs typeface="+mn-cs"/>
              </a:rPr>
              <a:t>Volgens een politiebron is </a:t>
            </a:r>
            <a:r>
              <a:rPr lang="nl-NL" sz="1200" kern="1200" dirty="0" err="1">
                <a:solidFill>
                  <a:schemeClr val="tx1"/>
                </a:solidFill>
                <a:effectLst/>
                <a:latin typeface="+mn-lt"/>
                <a:ea typeface="+mn-ea"/>
                <a:cs typeface="+mn-cs"/>
              </a:rPr>
              <a:t>Gökmen</a:t>
            </a:r>
            <a:r>
              <a:rPr lang="nl-NL" sz="1200" kern="1200" dirty="0">
                <a:solidFill>
                  <a:schemeClr val="tx1"/>
                </a:solidFill>
                <a:effectLst/>
                <a:latin typeface="+mn-lt"/>
                <a:ea typeface="+mn-ea"/>
                <a:cs typeface="+mn-cs"/>
              </a:rPr>
              <a:t> Tanis ‘allesbehalve fris’ en zijn ‘zijn directe familieleden ook bij de politie bekend’.</a:t>
            </a:r>
          </a:p>
          <a:p>
            <a:r>
              <a:rPr lang="nl-NL" sz="1200" kern="1200" dirty="0">
                <a:solidFill>
                  <a:schemeClr val="tx1"/>
                </a:solidFill>
                <a:effectLst/>
                <a:latin typeface="+mn-lt"/>
                <a:ea typeface="+mn-ea"/>
                <a:cs typeface="+mn-cs"/>
              </a:rPr>
              <a:t>Een bekende noemt </a:t>
            </a:r>
            <a:r>
              <a:rPr lang="nl-NL" sz="1200" kern="1200" dirty="0" err="1">
                <a:solidFill>
                  <a:schemeClr val="tx1"/>
                </a:solidFill>
                <a:effectLst/>
                <a:latin typeface="+mn-lt"/>
                <a:ea typeface="+mn-ea"/>
                <a:cs typeface="+mn-cs"/>
              </a:rPr>
              <a:t>Gökmen</a:t>
            </a:r>
            <a:r>
              <a:rPr lang="nl-NL" sz="1200" kern="1200" dirty="0">
                <a:solidFill>
                  <a:schemeClr val="tx1"/>
                </a:solidFill>
                <a:effectLst/>
                <a:latin typeface="+mn-lt"/>
                <a:ea typeface="+mn-ea"/>
                <a:cs typeface="+mn-cs"/>
              </a:rPr>
              <a:t> Tanis ‘mentaal instabiel’: hij zou de ene dag een vrome moslim zijn en de andere dag had hij gedronken en was hij onder invloed van drugs. “Hij stelde zich dan agressief op.” Dit is te zien in een video van </a:t>
            </a:r>
            <a:r>
              <a:rPr lang="nl-NL" sz="1200" kern="1200" dirty="0" err="1">
                <a:solidFill>
                  <a:schemeClr val="tx1"/>
                </a:solidFill>
                <a:effectLst/>
                <a:latin typeface="+mn-lt"/>
                <a:ea typeface="+mn-ea"/>
                <a:cs typeface="+mn-cs"/>
              </a:rPr>
              <a:t>GeenStijl</a:t>
            </a:r>
            <a:r>
              <a:rPr lang="nl-NL" sz="1200" kern="1200" dirty="0">
                <a:solidFill>
                  <a:schemeClr val="tx1"/>
                </a:solidFill>
                <a:effectLst/>
                <a:latin typeface="+mn-lt"/>
                <a:ea typeface="+mn-ea"/>
                <a:cs typeface="+mn-cs"/>
              </a:rPr>
              <a:t>: in deze video zegt </a:t>
            </a:r>
            <a:r>
              <a:rPr lang="nl-NL" sz="1200" kern="1200" dirty="0" err="1">
                <a:solidFill>
                  <a:schemeClr val="tx1"/>
                </a:solidFill>
                <a:effectLst/>
                <a:latin typeface="+mn-lt"/>
                <a:ea typeface="+mn-ea"/>
                <a:cs typeface="+mn-cs"/>
              </a:rPr>
              <a:t>Gökmen</a:t>
            </a:r>
            <a:r>
              <a:rPr lang="nl-NL" sz="1200" kern="1200" dirty="0">
                <a:solidFill>
                  <a:schemeClr val="tx1"/>
                </a:solidFill>
                <a:effectLst/>
                <a:latin typeface="+mn-lt"/>
                <a:ea typeface="+mn-ea"/>
                <a:cs typeface="+mn-cs"/>
              </a:rPr>
              <a:t> Tanis tegen de blonde verslaggeefster dat haar ‘hele kont openstaat’.</a:t>
            </a:r>
          </a:p>
          <a:p>
            <a:r>
              <a:rPr lang="nl-NL" sz="1200" kern="1200" dirty="0">
                <a:solidFill>
                  <a:schemeClr val="tx1"/>
                </a:solidFill>
                <a:effectLst/>
                <a:latin typeface="+mn-lt"/>
                <a:ea typeface="+mn-ea"/>
                <a:cs typeface="+mn-cs"/>
              </a:rPr>
              <a:t>Zijn vader, die na een echtscheiding weer terug naar Turkije is verhuisd, zegt dat als zijn zoon de dader is, hij ervoor moet boeten. </a:t>
            </a:r>
            <a:r>
              <a:rPr lang="nl-NL" sz="1200" kern="1200" dirty="0" err="1">
                <a:solidFill>
                  <a:schemeClr val="tx1"/>
                </a:solidFill>
                <a:effectLst/>
                <a:latin typeface="+mn-lt"/>
                <a:ea typeface="+mn-ea"/>
                <a:cs typeface="+mn-cs"/>
              </a:rPr>
              <a:t>Gökmen</a:t>
            </a:r>
            <a:r>
              <a:rPr lang="nl-NL" sz="1200" kern="1200" dirty="0">
                <a:solidFill>
                  <a:schemeClr val="tx1"/>
                </a:solidFill>
                <a:effectLst/>
                <a:latin typeface="+mn-lt"/>
                <a:ea typeface="+mn-ea"/>
                <a:cs typeface="+mn-cs"/>
              </a:rPr>
              <a:t> Tanis en zijn vader hebben sinds 2008 geen contact gehad. </a:t>
            </a:r>
            <a:r>
              <a:rPr lang="nl-NL" dirty="0">
                <a:hlinkClick r:id="rId3"/>
              </a:rPr>
              <a:t>https://nos.nl/l/w/2276631</a:t>
            </a:r>
            <a:endParaRPr lang="nl-NL" dirty="0"/>
          </a:p>
          <a:p>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5"/>
          </p:nvPr>
        </p:nvSpPr>
        <p:spPr/>
        <p:txBody>
          <a:bodyPr/>
          <a:lstStyle/>
          <a:p>
            <a:fld id="{21673D47-4F05-184E-8D2B-7E1069F5EE17}" type="slidenum">
              <a:rPr lang="nl-NL" smtClean="0"/>
              <a:t>4</a:t>
            </a:fld>
            <a:endParaRPr lang="nl-NL"/>
          </a:p>
        </p:txBody>
      </p:sp>
    </p:spTree>
    <p:extLst>
      <p:ext uri="{BB962C8B-B14F-4D97-AF65-F5344CB8AC3E}">
        <p14:creationId xmlns:p14="http://schemas.microsoft.com/office/powerpoint/2010/main" val="4030516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21673D47-4F05-184E-8D2B-7E1069F5EE17}" type="slidenum">
              <a:rPr lang="nl-NL" smtClean="0"/>
              <a:t>5</a:t>
            </a:fld>
            <a:endParaRPr lang="nl-NL"/>
          </a:p>
        </p:txBody>
      </p:sp>
    </p:spTree>
    <p:extLst>
      <p:ext uri="{BB962C8B-B14F-4D97-AF65-F5344CB8AC3E}">
        <p14:creationId xmlns:p14="http://schemas.microsoft.com/office/powerpoint/2010/main" val="1551168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hlinkClick r:id="rId3"/>
              </a:rPr>
              <a:t>https://nos.nl/artikel/2276706-gokmen-t-opgespoord-via-internetbankieren.html</a:t>
            </a:r>
            <a:r>
              <a:rPr lang="nl-NL" dirty="0"/>
              <a:t> </a:t>
            </a:r>
          </a:p>
          <a:p>
            <a:r>
              <a:rPr lang="nl-NL" dirty="0">
                <a:hlinkClick r:id="rId4"/>
              </a:rPr>
              <a:t>https://nos.nl/l/w/2276631</a:t>
            </a:r>
            <a:r>
              <a:rPr lang="nl-NL" dirty="0"/>
              <a:t> </a:t>
            </a:r>
          </a:p>
          <a:p>
            <a:endParaRPr lang="nl-NL" dirty="0"/>
          </a:p>
        </p:txBody>
      </p:sp>
      <p:sp>
        <p:nvSpPr>
          <p:cNvPr id="4" name="Tijdelijke aanduiding voor dianummer 3"/>
          <p:cNvSpPr>
            <a:spLocks noGrp="1"/>
          </p:cNvSpPr>
          <p:nvPr>
            <p:ph type="sldNum" sz="quarter" idx="5"/>
          </p:nvPr>
        </p:nvSpPr>
        <p:spPr/>
        <p:txBody>
          <a:bodyPr/>
          <a:lstStyle/>
          <a:p>
            <a:fld id="{21673D47-4F05-184E-8D2B-7E1069F5EE17}" type="slidenum">
              <a:rPr lang="nl-NL" smtClean="0"/>
              <a:t>6</a:t>
            </a:fld>
            <a:endParaRPr lang="nl-NL"/>
          </a:p>
        </p:txBody>
      </p:sp>
    </p:spTree>
    <p:extLst>
      <p:ext uri="{BB962C8B-B14F-4D97-AF65-F5344CB8AC3E}">
        <p14:creationId xmlns:p14="http://schemas.microsoft.com/office/powerpoint/2010/main" val="2802246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460495-68D5-4044-B755-8E787C02ACB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D336A48-BFAF-6840-A278-9105B9DBAE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F83734A3-DFC0-3A46-9B9E-F2D61C1F8F4C}"/>
              </a:ext>
            </a:extLst>
          </p:cNvPr>
          <p:cNvSpPr>
            <a:spLocks noGrp="1"/>
          </p:cNvSpPr>
          <p:nvPr>
            <p:ph type="dt" sz="half" idx="10"/>
          </p:nvPr>
        </p:nvSpPr>
        <p:spPr/>
        <p:txBody>
          <a:bodyPr/>
          <a:lstStyle/>
          <a:p>
            <a:fld id="{7DEF9730-783A-1140-9DE8-83CEACF02271}" type="datetime1">
              <a:rPr lang="nl-NL" smtClean="0"/>
              <a:t>19-03-19</a:t>
            </a:fld>
            <a:endParaRPr lang="nl-NL"/>
          </a:p>
        </p:txBody>
      </p:sp>
      <p:sp>
        <p:nvSpPr>
          <p:cNvPr id="5" name="Tijdelijke aanduiding voor voettekst 4">
            <a:extLst>
              <a:ext uri="{FF2B5EF4-FFF2-40B4-BE49-F238E27FC236}">
                <a16:creationId xmlns:a16="http://schemas.microsoft.com/office/drawing/2014/main" id="{2E9C5DB5-74AA-664E-A572-FCA39709849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ED02A94-15C5-E041-A805-580ECA5D1821}"/>
              </a:ext>
            </a:extLst>
          </p:cNvPr>
          <p:cNvSpPr>
            <a:spLocks noGrp="1"/>
          </p:cNvSpPr>
          <p:nvPr>
            <p:ph type="sldNum" sz="quarter" idx="12"/>
          </p:nvPr>
        </p:nvSpPr>
        <p:spPr/>
        <p:txBody>
          <a:bodyPr/>
          <a:lstStyle/>
          <a:p>
            <a:fld id="{8022C6F3-BD05-6D40-A04B-0E49F0882B90}" type="slidenum">
              <a:rPr lang="nl-NL" smtClean="0"/>
              <a:t>‹nr.›</a:t>
            </a:fld>
            <a:endParaRPr lang="nl-NL"/>
          </a:p>
        </p:txBody>
      </p:sp>
    </p:spTree>
    <p:extLst>
      <p:ext uri="{BB962C8B-B14F-4D97-AF65-F5344CB8AC3E}">
        <p14:creationId xmlns:p14="http://schemas.microsoft.com/office/powerpoint/2010/main" val="4111352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A73E2F-5C24-4942-9858-3CBEBA99C84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DD9B20F-9842-434B-8E16-9D967248B779}"/>
              </a:ext>
            </a:extLst>
          </p:cNvPr>
          <p:cNvSpPr>
            <a:spLocks noGrp="1"/>
          </p:cNvSpPr>
          <p:nvPr>
            <p:ph type="body" orient="vert" idx="1"/>
          </p:nvPr>
        </p:nvSpPr>
        <p:spPr/>
        <p:txBody>
          <a:bodyPr vert="eaVert"/>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4A132144-387B-314F-B690-EE2AAAE5F57B}"/>
              </a:ext>
            </a:extLst>
          </p:cNvPr>
          <p:cNvSpPr>
            <a:spLocks noGrp="1"/>
          </p:cNvSpPr>
          <p:nvPr>
            <p:ph type="dt" sz="half" idx="10"/>
          </p:nvPr>
        </p:nvSpPr>
        <p:spPr/>
        <p:txBody>
          <a:bodyPr/>
          <a:lstStyle/>
          <a:p>
            <a:fld id="{CA651996-1202-F649-8B1A-3AD242D69506}" type="datetime1">
              <a:rPr lang="nl-NL" smtClean="0"/>
              <a:t>19-03-19</a:t>
            </a:fld>
            <a:endParaRPr lang="nl-NL"/>
          </a:p>
        </p:txBody>
      </p:sp>
      <p:sp>
        <p:nvSpPr>
          <p:cNvPr id="5" name="Tijdelijke aanduiding voor voettekst 4">
            <a:extLst>
              <a:ext uri="{FF2B5EF4-FFF2-40B4-BE49-F238E27FC236}">
                <a16:creationId xmlns:a16="http://schemas.microsoft.com/office/drawing/2014/main" id="{98D36EB2-749E-5E4F-88D4-C02A7EE3612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C26381F-74A4-F243-8A29-4B60BEB0156F}"/>
              </a:ext>
            </a:extLst>
          </p:cNvPr>
          <p:cNvSpPr>
            <a:spLocks noGrp="1"/>
          </p:cNvSpPr>
          <p:nvPr>
            <p:ph type="sldNum" sz="quarter" idx="12"/>
          </p:nvPr>
        </p:nvSpPr>
        <p:spPr/>
        <p:txBody>
          <a:bodyPr/>
          <a:lstStyle/>
          <a:p>
            <a:fld id="{8022C6F3-BD05-6D40-A04B-0E49F0882B90}" type="slidenum">
              <a:rPr lang="nl-NL" smtClean="0"/>
              <a:t>‹nr.›</a:t>
            </a:fld>
            <a:endParaRPr lang="nl-NL"/>
          </a:p>
        </p:txBody>
      </p:sp>
    </p:spTree>
    <p:extLst>
      <p:ext uri="{BB962C8B-B14F-4D97-AF65-F5344CB8AC3E}">
        <p14:creationId xmlns:p14="http://schemas.microsoft.com/office/powerpoint/2010/main" val="3427077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35E10E8-CD71-2747-B673-3222AAB5F73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8582DB6-DD6D-4D45-9418-DD1D0FC333F9}"/>
              </a:ext>
            </a:extLst>
          </p:cNvPr>
          <p:cNvSpPr>
            <a:spLocks noGrp="1"/>
          </p:cNvSpPr>
          <p:nvPr>
            <p:ph type="body" orient="vert" idx="1"/>
          </p:nvPr>
        </p:nvSpPr>
        <p:spPr>
          <a:xfrm>
            <a:off x="838200" y="365125"/>
            <a:ext cx="7734300" cy="5811838"/>
          </a:xfrm>
        </p:spPr>
        <p:txBody>
          <a:bodyPr vert="eaVert"/>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1F81B818-8F64-6046-806C-792379F8BBCB}"/>
              </a:ext>
            </a:extLst>
          </p:cNvPr>
          <p:cNvSpPr>
            <a:spLocks noGrp="1"/>
          </p:cNvSpPr>
          <p:nvPr>
            <p:ph type="dt" sz="half" idx="10"/>
          </p:nvPr>
        </p:nvSpPr>
        <p:spPr/>
        <p:txBody>
          <a:bodyPr/>
          <a:lstStyle/>
          <a:p>
            <a:fld id="{01C0C7D0-CBFF-5D48-8233-AB3F79E20B27}" type="datetime1">
              <a:rPr lang="nl-NL" smtClean="0"/>
              <a:t>19-03-19</a:t>
            </a:fld>
            <a:endParaRPr lang="nl-NL"/>
          </a:p>
        </p:txBody>
      </p:sp>
      <p:sp>
        <p:nvSpPr>
          <p:cNvPr id="5" name="Tijdelijke aanduiding voor voettekst 4">
            <a:extLst>
              <a:ext uri="{FF2B5EF4-FFF2-40B4-BE49-F238E27FC236}">
                <a16:creationId xmlns:a16="http://schemas.microsoft.com/office/drawing/2014/main" id="{B4F64F88-B80F-404C-909B-26E890DE3CE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6A48CE3-7F70-914E-B6CA-99843D2A4E49}"/>
              </a:ext>
            </a:extLst>
          </p:cNvPr>
          <p:cNvSpPr>
            <a:spLocks noGrp="1"/>
          </p:cNvSpPr>
          <p:nvPr>
            <p:ph type="sldNum" sz="quarter" idx="12"/>
          </p:nvPr>
        </p:nvSpPr>
        <p:spPr/>
        <p:txBody>
          <a:bodyPr/>
          <a:lstStyle/>
          <a:p>
            <a:fld id="{8022C6F3-BD05-6D40-A04B-0E49F0882B90}" type="slidenum">
              <a:rPr lang="nl-NL" smtClean="0"/>
              <a:t>‹nr.›</a:t>
            </a:fld>
            <a:endParaRPr lang="nl-NL"/>
          </a:p>
        </p:txBody>
      </p:sp>
    </p:spTree>
    <p:extLst>
      <p:ext uri="{BB962C8B-B14F-4D97-AF65-F5344CB8AC3E}">
        <p14:creationId xmlns:p14="http://schemas.microsoft.com/office/powerpoint/2010/main" val="4158805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168299-5EA9-6746-8A6A-AA970F59E94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CAF6F2F-B5F4-5C4A-A899-7CF9C3CDE7AE}"/>
              </a:ext>
            </a:extLst>
          </p:cNvPr>
          <p:cNvSpPr>
            <a:spLocks noGrp="1"/>
          </p:cNvSpPr>
          <p:nvPr>
            <p:ph idx="1"/>
          </p:nvPr>
        </p:nvSpPr>
        <p:spPr/>
        <p:txBody>
          <a:body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61939195-A448-FA40-BC32-8D9789999755}"/>
              </a:ext>
            </a:extLst>
          </p:cNvPr>
          <p:cNvSpPr>
            <a:spLocks noGrp="1"/>
          </p:cNvSpPr>
          <p:nvPr>
            <p:ph type="dt" sz="half" idx="10"/>
          </p:nvPr>
        </p:nvSpPr>
        <p:spPr/>
        <p:txBody>
          <a:bodyPr/>
          <a:lstStyle/>
          <a:p>
            <a:fld id="{9890125F-8C4B-0245-92C5-E9A5047E6F9F}" type="datetime1">
              <a:rPr lang="nl-NL" smtClean="0"/>
              <a:t>19-03-19</a:t>
            </a:fld>
            <a:endParaRPr lang="nl-NL"/>
          </a:p>
        </p:txBody>
      </p:sp>
      <p:sp>
        <p:nvSpPr>
          <p:cNvPr id="5" name="Tijdelijke aanduiding voor voettekst 4">
            <a:extLst>
              <a:ext uri="{FF2B5EF4-FFF2-40B4-BE49-F238E27FC236}">
                <a16:creationId xmlns:a16="http://schemas.microsoft.com/office/drawing/2014/main" id="{F34C5F52-A324-BB47-982C-C019AE0FD35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64D0274-FAF9-5043-B97D-D70B8DF5357C}"/>
              </a:ext>
            </a:extLst>
          </p:cNvPr>
          <p:cNvSpPr>
            <a:spLocks noGrp="1"/>
          </p:cNvSpPr>
          <p:nvPr>
            <p:ph type="sldNum" sz="quarter" idx="12"/>
          </p:nvPr>
        </p:nvSpPr>
        <p:spPr/>
        <p:txBody>
          <a:bodyPr/>
          <a:lstStyle/>
          <a:p>
            <a:fld id="{8022C6F3-BD05-6D40-A04B-0E49F0882B90}" type="slidenum">
              <a:rPr lang="nl-NL" smtClean="0"/>
              <a:t>‹nr.›</a:t>
            </a:fld>
            <a:endParaRPr lang="nl-NL"/>
          </a:p>
        </p:txBody>
      </p:sp>
    </p:spTree>
    <p:extLst>
      <p:ext uri="{BB962C8B-B14F-4D97-AF65-F5344CB8AC3E}">
        <p14:creationId xmlns:p14="http://schemas.microsoft.com/office/powerpoint/2010/main" val="703457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2ACA7F-7B52-4A44-853A-4A2066355C8A}"/>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9809BF47-DAFD-2C4D-ABF0-64961AE3F1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9BEB421C-E148-1B44-B814-FD611F769EE1}"/>
              </a:ext>
            </a:extLst>
          </p:cNvPr>
          <p:cNvSpPr>
            <a:spLocks noGrp="1"/>
          </p:cNvSpPr>
          <p:nvPr>
            <p:ph type="dt" sz="half" idx="10"/>
          </p:nvPr>
        </p:nvSpPr>
        <p:spPr/>
        <p:txBody>
          <a:bodyPr/>
          <a:lstStyle/>
          <a:p>
            <a:fld id="{0CD0AF63-08A0-8C4C-A1C5-B103DFE74B93}" type="datetime1">
              <a:rPr lang="nl-NL" smtClean="0"/>
              <a:t>19-03-19</a:t>
            </a:fld>
            <a:endParaRPr lang="nl-NL"/>
          </a:p>
        </p:txBody>
      </p:sp>
      <p:sp>
        <p:nvSpPr>
          <p:cNvPr id="5" name="Tijdelijke aanduiding voor voettekst 4">
            <a:extLst>
              <a:ext uri="{FF2B5EF4-FFF2-40B4-BE49-F238E27FC236}">
                <a16:creationId xmlns:a16="http://schemas.microsoft.com/office/drawing/2014/main" id="{6016314C-CAE2-8843-857E-E1213C36A5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44346A8-3F75-9C47-AF8E-43C1FD933AB9}"/>
              </a:ext>
            </a:extLst>
          </p:cNvPr>
          <p:cNvSpPr>
            <a:spLocks noGrp="1"/>
          </p:cNvSpPr>
          <p:nvPr>
            <p:ph type="sldNum" sz="quarter" idx="12"/>
          </p:nvPr>
        </p:nvSpPr>
        <p:spPr/>
        <p:txBody>
          <a:bodyPr/>
          <a:lstStyle/>
          <a:p>
            <a:fld id="{8022C6F3-BD05-6D40-A04B-0E49F0882B90}" type="slidenum">
              <a:rPr lang="nl-NL" smtClean="0"/>
              <a:t>‹nr.›</a:t>
            </a:fld>
            <a:endParaRPr lang="nl-NL"/>
          </a:p>
        </p:txBody>
      </p:sp>
    </p:spTree>
    <p:extLst>
      <p:ext uri="{BB962C8B-B14F-4D97-AF65-F5344CB8AC3E}">
        <p14:creationId xmlns:p14="http://schemas.microsoft.com/office/powerpoint/2010/main" val="1541499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75D99E-D887-D24F-8740-D8D1FBAF94E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03A1444-2042-564D-B34F-4E18FA1D5CBC}"/>
              </a:ext>
            </a:extLst>
          </p:cNvPr>
          <p:cNvSpPr>
            <a:spLocks noGrp="1"/>
          </p:cNvSpPr>
          <p:nvPr>
            <p:ph sz="half" idx="1"/>
          </p:nvPr>
        </p:nvSpPr>
        <p:spPr>
          <a:xfrm>
            <a:off x="838200" y="1825625"/>
            <a:ext cx="5181600" cy="4351338"/>
          </a:xfrm>
        </p:spPr>
        <p:txBody>
          <a:bodyPr/>
          <a:lstStyle/>
          <a:p>
            <a:r>
              <a:rPr lang="nl-NL"/>
              <a:t>Tekststijl van het model bewerken
Tweede niveau
Derde niveau
Vierde niveau
Vijfde niveau</a:t>
            </a:r>
          </a:p>
        </p:txBody>
      </p:sp>
      <p:sp>
        <p:nvSpPr>
          <p:cNvPr id="4" name="Tijdelijke aanduiding voor inhoud 3">
            <a:extLst>
              <a:ext uri="{FF2B5EF4-FFF2-40B4-BE49-F238E27FC236}">
                <a16:creationId xmlns:a16="http://schemas.microsoft.com/office/drawing/2014/main" id="{31D0B579-61DC-3947-95F9-4CD034593E5A}"/>
              </a:ext>
            </a:extLst>
          </p:cNvPr>
          <p:cNvSpPr>
            <a:spLocks noGrp="1"/>
          </p:cNvSpPr>
          <p:nvPr>
            <p:ph sz="half" idx="2"/>
          </p:nvPr>
        </p:nvSpPr>
        <p:spPr>
          <a:xfrm>
            <a:off x="6172200" y="1825625"/>
            <a:ext cx="5181600" cy="4351338"/>
          </a:xfrm>
        </p:spPr>
        <p:txBody>
          <a:body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AC31DF66-7943-B54E-A0D1-96EE0A7B6044}"/>
              </a:ext>
            </a:extLst>
          </p:cNvPr>
          <p:cNvSpPr>
            <a:spLocks noGrp="1"/>
          </p:cNvSpPr>
          <p:nvPr>
            <p:ph type="dt" sz="half" idx="10"/>
          </p:nvPr>
        </p:nvSpPr>
        <p:spPr/>
        <p:txBody>
          <a:bodyPr/>
          <a:lstStyle/>
          <a:p>
            <a:fld id="{6A5DD0A8-46D2-774A-8A7B-1C2573620ECB}" type="datetime1">
              <a:rPr lang="nl-NL" smtClean="0"/>
              <a:t>19-03-19</a:t>
            </a:fld>
            <a:endParaRPr lang="nl-NL"/>
          </a:p>
        </p:txBody>
      </p:sp>
      <p:sp>
        <p:nvSpPr>
          <p:cNvPr id="6" name="Tijdelijke aanduiding voor voettekst 5">
            <a:extLst>
              <a:ext uri="{FF2B5EF4-FFF2-40B4-BE49-F238E27FC236}">
                <a16:creationId xmlns:a16="http://schemas.microsoft.com/office/drawing/2014/main" id="{2C1F4734-A9B9-964E-AE13-32AAE3CB2B1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90921E2-B03D-2F4D-8831-843816C82ECD}"/>
              </a:ext>
            </a:extLst>
          </p:cNvPr>
          <p:cNvSpPr>
            <a:spLocks noGrp="1"/>
          </p:cNvSpPr>
          <p:nvPr>
            <p:ph type="sldNum" sz="quarter" idx="12"/>
          </p:nvPr>
        </p:nvSpPr>
        <p:spPr/>
        <p:txBody>
          <a:bodyPr/>
          <a:lstStyle/>
          <a:p>
            <a:fld id="{8022C6F3-BD05-6D40-A04B-0E49F0882B90}" type="slidenum">
              <a:rPr lang="nl-NL" smtClean="0"/>
              <a:t>‹nr.›</a:t>
            </a:fld>
            <a:endParaRPr lang="nl-NL"/>
          </a:p>
        </p:txBody>
      </p:sp>
    </p:spTree>
    <p:extLst>
      <p:ext uri="{BB962C8B-B14F-4D97-AF65-F5344CB8AC3E}">
        <p14:creationId xmlns:p14="http://schemas.microsoft.com/office/powerpoint/2010/main" val="4205098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CF70AD-1B42-2D48-9BD9-7857EA83A21A}"/>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E5996BA-F9A0-A447-ABEB-1D0F6CBCB4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l-NL"/>
              <a:t>Tekststijl van het model bewerken
Tweede niveau
Derde niveau
Vierde niveau
Vijfde niveau</a:t>
            </a:r>
          </a:p>
        </p:txBody>
      </p:sp>
      <p:sp>
        <p:nvSpPr>
          <p:cNvPr id="4" name="Tijdelijke aanduiding voor inhoud 3">
            <a:extLst>
              <a:ext uri="{FF2B5EF4-FFF2-40B4-BE49-F238E27FC236}">
                <a16:creationId xmlns:a16="http://schemas.microsoft.com/office/drawing/2014/main" id="{57FE86E1-C203-4E4D-9C85-D0BD0B0D2019}"/>
              </a:ext>
            </a:extLst>
          </p:cNvPr>
          <p:cNvSpPr>
            <a:spLocks noGrp="1"/>
          </p:cNvSpPr>
          <p:nvPr>
            <p:ph sz="half" idx="2"/>
          </p:nvPr>
        </p:nvSpPr>
        <p:spPr>
          <a:xfrm>
            <a:off x="839788" y="2505075"/>
            <a:ext cx="5157787" cy="3684588"/>
          </a:xfrm>
        </p:spPr>
        <p:txBody>
          <a:bodyPr/>
          <a:lstStyle/>
          <a:p>
            <a:r>
              <a:rPr lang="nl-NL"/>
              <a:t>Tekststijl van het model bewerken
Tweede niveau
Derde niveau
Vierde niveau
Vijfde niveau</a:t>
            </a:r>
          </a:p>
        </p:txBody>
      </p:sp>
      <p:sp>
        <p:nvSpPr>
          <p:cNvPr id="5" name="Tijdelijke aanduiding voor tekst 4">
            <a:extLst>
              <a:ext uri="{FF2B5EF4-FFF2-40B4-BE49-F238E27FC236}">
                <a16:creationId xmlns:a16="http://schemas.microsoft.com/office/drawing/2014/main" id="{49CF8F54-70BB-A947-8604-E0E4F06F26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l-NL"/>
              <a:t>Tekststijl van het model bewerken
Tweede niveau
Derde niveau
Vierde niveau
Vijfde niveau</a:t>
            </a:r>
          </a:p>
        </p:txBody>
      </p:sp>
      <p:sp>
        <p:nvSpPr>
          <p:cNvPr id="6" name="Tijdelijke aanduiding voor inhoud 5">
            <a:extLst>
              <a:ext uri="{FF2B5EF4-FFF2-40B4-BE49-F238E27FC236}">
                <a16:creationId xmlns:a16="http://schemas.microsoft.com/office/drawing/2014/main" id="{32DE1F33-3464-5B40-9A22-D08E300739B3}"/>
              </a:ext>
            </a:extLst>
          </p:cNvPr>
          <p:cNvSpPr>
            <a:spLocks noGrp="1"/>
          </p:cNvSpPr>
          <p:nvPr>
            <p:ph sz="quarter" idx="4"/>
          </p:nvPr>
        </p:nvSpPr>
        <p:spPr>
          <a:xfrm>
            <a:off x="6172200" y="2505075"/>
            <a:ext cx="5183188" cy="3684588"/>
          </a:xfrm>
        </p:spPr>
        <p:txBody>
          <a:bodyPr/>
          <a:lstStyle/>
          <a:p>
            <a:r>
              <a:rPr lang="nl-NL"/>
              <a:t>Tekststijl van het model bewerken
Tweede niveau
Derde niveau
Vierde niveau
Vijfde niveau</a:t>
            </a:r>
          </a:p>
        </p:txBody>
      </p:sp>
      <p:sp>
        <p:nvSpPr>
          <p:cNvPr id="7" name="Tijdelijke aanduiding voor datum 6">
            <a:extLst>
              <a:ext uri="{FF2B5EF4-FFF2-40B4-BE49-F238E27FC236}">
                <a16:creationId xmlns:a16="http://schemas.microsoft.com/office/drawing/2014/main" id="{A3CA1C74-33D0-5549-BE0C-1A03D1EA8BC9}"/>
              </a:ext>
            </a:extLst>
          </p:cNvPr>
          <p:cNvSpPr>
            <a:spLocks noGrp="1"/>
          </p:cNvSpPr>
          <p:nvPr>
            <p:ph type="dt" sz="half" idx="10"/>
          </p:nvPr>
        </p:nvSpPr>
        <p:spPr/>
        <p:txBody>
          <a:bodyPr/>
          <a:lstStyle/>
          <a:p>
            <a:fld id="{AF78589C-5077-0843-A5A2-C92EDB5F298B}" type="datetime1">
              <a:rPr lang="nl-NL" smtClean="0"/>
              <a:t>19-03-19</a:t>
            </a:fld>
            <a:endParaRPr lang="nl-NL"/>
          </a:p>
        </p:txBody>
      </p:sp>
      <p:sp>
        <p:nvSpPr>
          <p:cNvPr id="8" name="Tijdelijke aanduiding voor voettekst 7">
            <a:extLst>
              <a:ext uri="{FF2B5EF4-FFF2-40B4-BE49-F238E27FC236}">
                <a16:creationId xmlns:a16="http://schemas.microsoft.com/office/drawing/2014/main" id="{62FA4E03-89C8-3649-8D46-641308EA58F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2C614CC-09D5-F642-8F7D-38903D0804A1}"/>
              </a:ext>
            </a:extLst>
          </p:cNvPr>
          <p:cNvSpPr>
            <a:spLocks noGrp="1"/>
          </p:cNvSpPr>
          <p:nvPr>
            <p:ph type="sldNum" sz="quarter" idx="12"/>
          </p:nvPr>
        </p:nvSpPr>
        <p:spPr/>
        <p:txBody>
          <a:bodyPr/>
          <a:lstStyle/>
          <a:p>
            <a:fld id="{8022C6F3-BD05-6D40-A04B-0E49F0882B90}" type="slidenum">
              <a:rPr lang="nl-NL" smtClean="0"/>
              <a:t>‹nr.›</a:t>
            </a:fld>
            <a:endParaRPr lang="nl-NL"/>
          </a:p>
        </p:txBody>
      </p:sp>
    </p:spTree>
    <p:extLst>
      <p:ext uri="{BB962C8B-B14F-4D97-AF65-F5344CB8AC3E}">
        <p14:creationId xmlns:p14="http://schemas.microsoft.com/office/powerpoint/2010/main" val="712469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CC851A-9795-0C4D-BAB4-2B5C9ABDB4B5}"/>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6935EC4-E666-4444-9DD4-1632A3404E63}"/>
              </a:ext>
            </a:extLst>
          </p:cNvPr>
          <p:cNvSpPr>
            <a:spLocks noGrp="1"/>
          </p:cNvSpPr>
          <p:nvPr>
            <p:ph type="dt" sz="half" idx="10"/>
          </p:nvPr>
        </p:nvSpPr>
        <p:spPr/>
        <p:txBody>
          <a:bodyPr/>
          <a:lstStyle/>
          <a:p>
            <a:fld id="{AD08D925-189B-654B-A8EE-9604260620B6}" type="datetime1">
              <a:rPr lang="nl-NL" smtClean="0"/>
              <a:t>19-03-19</a:t>
            </a:fld>
            <a:endParaRPr lang="nl-NL"/>
          </a:p>
        </p:txBody>
      </p:sp>
      <p:sp>
        <p:nvSpPr>
          <p:cNvPr id="4" name="Tijdelijke aanduiding voor voettekst 3">
            <a:extLst>
              <a:ext uri="{FF2B5EF4-FFF2-40B4-BE49-F238E27FC236}">
                <a16:creationId xmlns:a16="http://schemas.microsoft.com/office/drawing/2014/main" id="{56D0CF49-F867-BC4D-806A-8D7EAA52954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10C6E1A4-04A6-4642-A091-CE1DC48B0345}"/>
              </a:ext>
            </a:extLst>
          </p:cNvPr>
          <p:cNvSpPr>
            <a:spLocks noGrp="1"/>
          </p:cNvSpPr>
          <p:nvPr>
            <p:ph type="sldNum" sz="quarter" idx="12"/>
          </p:nvPr>
        </p:nvSpPr>
        <p:spPr/>
        <p:txBody>
          <a:bodyPr/>
          <a:lstStyle/>
          <a:p>
            <a:fld id="{8022C6F3-BD05-6D40-A04B-0E49F0882B90}" type="slidenum">
              <a:rPr lang="nl-NL" smtClean="0"/>
              <a:t>‹nr.›</a:t>
            </a:fld>
            <a:endParaRPr lang="nl-NL"/>
          </a:p>
        </p:txBody>
      </p:sp>
    </p:spTree>
    <p:extLst>
      <p:ext uri="{BB962C8B-B14F-4D97-AF65-F5344CB8AC3E}">
        <p14:creationId xmlns:p14="http://schemas.microsoft.com/office/powerpoint/2010/main" val="114886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11B3BCA-049F-3946-9AAE-39D7695B6227}"/>
              </a:ext>
            </a:extLst>
          </p:cNvPr>
          <p:cNvSpPr>
            <a:spLocks noGrp="1"/>
          </p:cNvSpPr>
          <p:nvPr>
            <p:ph type="dt" sz="half" idx="10"/>
          </p:nvPr>
        </p:nvSpPr>
        <p:spPr/>
        <p:txBody>
          <a:bodyPr/>
          <a:lstStyle/>
          <a:p>
            <a:fld id="{526942A3-0A8B-8B4E-A4DD-F60530A955C9}" type="datetime1">
              <a:rPr lang="nl-NL" smtClean="0"/>
              <a:t>19-03-19</a:t>
            </a:fld>
            <a:endParaRPr lang="nl-NL"/>
          </a:p>
        </p:txBody>
      </p:sp>
      <p:sp>
        <p:nvSpPr>
          <p:cNvPr id="3" name="Tijdelijke aanduiding voor voettekst 2">
            <a:extLst>
              <a:ext uri="{FF2B5EF4-FFF2-40B4-BE49-F238E27FC236}">
                <a16:creationId xmlns:a16="http://schemas.microsoft.com/office/drawing/2014/main" id="{DCE8DC34-595D-8148-A98E-B2AF676C9E2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04E14EB8-F0C5-0643-92A5-56283EC120A0}"/>
              </a:ext>
            </a:extLst>
          </p:cNvPr>
          <p:cNvSpPr>
            <a:spLocks noGrp="1"/>
          </p:cNvSpPr>
          <p:nvPr>
            <p:ph type="sldNum" sz="quarter" idx="12"/>
          </p:nvPr>
        </p:nvSpPr>
        <p:spPr/>
        <p:txBody>
          <a:bodyPr/>
          <a:lstStyle/>
          <a:p>
            <a:fld id="{8022C6F3-BD05-6D40-A04B-0E49F0882B90}" type="slidenum">
              <a:rPr lang="nl-NL" smtClean="0"/>
              <a:t>‹nr.›</a:t>
            </a:fld>
            <a:endParaRPr lang="nl-NL"/>
          </a:p>
        </p:txBody>
      </p:sp>
    </p:spTree>
    <p:extLst>
      <p:ext uri="{BB962C8B-B14F-4D97-AF65-F5344CB8AC3E}">
        <p14:creationId xmlns:p14="http://schemas.microsoft.com/office/powerpoint/2010/main" val="16816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A30120-0CEE-A446-971B-8CB15A22D7D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12D5DF6-E879-0343-9D0E-CBC5C672CF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nl-NL"/>
              <a:t>Tekststijl van het model bewerken
Tweede niveau
Derde niveau
Vierde niveau
Vijfde niveau</a:t>
            </a:r>
          </a:p>
        </p:txBody>
      </p:sp>
      <p:sp>
        <p:nvSpPr>
          <p:cNvPr id="4" name="Tijdelijke aanduiding voor tekst 3">
            <a:extLst>
              <a:ext uri="{FF2B5EF4-FFF2-40B4-BE49-F238E27FC236}">
                <a16:creationId xmlns:a16="http://schemas.microsoft.com/office/drawing/2014/main" id="{5F0DF4FF-A93E-D848-9AB3-55DA063231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5890E5AF-3519-0F40-8931-F943F2CC531D}"/>
              </a:ext>
            </a:extLst>
          </p:cNvPr>
          <p:cNvSpPr>
            <a:spLocks noGrp="1"/>
          </p:cNvSpPr>
          <p:nvPr>
            <p:ph type="dt" sz="half" idx="10"/>
          </p:nvPr>
        </p:nvSpPr>
        <p:spPr/>
        <p:txBody>
          <a:bodyPr/>
          <a:lstStyle/>
          <a:p>
            <a:fld id="{237E2265-F693-AF43-9E3D-5C7CEF90F3DA}" type="datetime1">
              <a:rPr lang="nl-NL" smtClean="0"/>
              <a:t>19-03-19</a:t>
            </a:fld>
            <a:endParaRPr lang="nl-NL"/>
          </a:p>
        </p:txBody>
      </p:sp>
      <p:sp>
        <p:nvSpPr>
          <p:cNvPr id="6" name="Tijdelijke aanduiding voor voettekst 5">
            <a:extLst>
              <a:ext uri="{FF2B5EF4-FFF2-40B4-BE49-F238E27FC236}">
                <a16:creationId xmlns:a16="http://schemas.microsoft.com/office/drawing/2014/main" id="{3F633142-2906-7D49-8940-1CF8A5A021D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DA72E73-C289-8D4E-A0B0-78BAC71127F7}"/>
              </a:ext>
            </a:extLst>
          </p:cNvPr>
          <p:cNvSpPr>
            <a:spLocks noGrp="1"/>
          </p:cNvSpPr>
          <p:nvPr>
            <p:ph type="sldNum" sz="quarter" idx="12"/>
          </p:nvPr>
        </p:nvSpPr>
        <p:spPr/>
        <p:txBody>
          <a:bodyPr/>
          <a:lstStyle/>
          <a:p>
            <a:fld id="{8022C6F3-BD05-6D40-A04B-0E49F0882B90}" type="slidenum">
              <a:rPr lang="nl-NL" smtClean="0"/>
              <a:t>‹nr.›</a:t>
            </a:fld>
            <a:endParaRPr lang="nl-NL"/>
          </a:p>
        </p:txBody>
      </p:sp>
    </p:spTree>
    <p:extLst>
      <p:ext uri="{BB962C8B-B14F-4D97-AF65-F5344CB8AC3E}">
        <p14:creationId xmlns:p14="http://schemas.microsoft.com/office/powerpoint/2010/main" val="865704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2E50A1-BF8D-6E49-A298-CBDC8245F16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C77D9C09-73F3-D649-83FD-E16DB085E8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45455618-A852-EA48-9E3F-EA6420C57B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54F62C9D-427F-2F43-A590-3B803CE8F07D}"/>
              </a:ext>
            </a:extLst>
          </p:cNvPr>
          <p:cNvSpPr>
            <a:spLocks noGrp="1"/>
          </p:cNvSpPr>
          <p:nvPr>
            <p:ph type="dt" sz="half" idx="10"/>
          </p:nvPr>
        </p:nvSpPr>
        <p:spPr/>
        <p:txBody>
          <a:bodyPr/>
          <a:lstStyle/>
          <a:p>
            <a:fld id="{712727F5-5611-B24E-B049-C7B1800FE04C}" type="datetime1">
              <a:rPr lang="nl-NL" smtClean="0"/>
              <a:t>19-03-19</a:t>
            </a:fld>
            <a:endParaRPr lang="nl-NL"/>
          </a:p>
        </p:txBody>
      </p:sp>
      <p:sp>
        <p:nvSpPr>
          <p:cNvPr id="6" name="Tijdelijke aanduiding voor voettekst 5">
            <a:extLst>
              <a:ext uri="{FF2B5EF4-FFF2-40B4-BE49-F238E27FC236}">
                <a16:creationId xmlns:a16="http://schemas.microsoft.com/office/drawing/2014/main" id="{5F024143-B4CF-314F-8BBF-0C7567BD15E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2FED7E5-2D82-E046-866A-13343108A6D4}"/>
              </a:ext>
            </a:extLst>
          </p:cNvPr>
          <p:cNvSpPr>
            <a:spLocks noGrp="1"/>
          </p:cNvSpPr>
          <p:nvPr>
            <p:ph type="sldNum" sz="quarter" idx="12"/>
          </p:nvPr>
        </p:nvSpPr>
        <p:spPr/>
        <p:txBody>
          <a:bodyPr/>
          <a:lstStyle/>
          <a:p>
            <a:fld id="{8022C6F3-BD05-6D40-A04B-0E49F0882B90}" type="slidenum">
              <a:rPr lang="nl-NL" smtClean="0"/>
              <a:t>‹nr.›</a:t>
            </a:fld>
            <a:endParaRPr lang="nl-NL"/>
          </a:p>
        </p:txBody>
      </p:sp>
    </p:spTree>
    <p:extLst>
      <p:ext uri="{BB962C8B-B14F-4D97-AF65-F5344CB8AC3E}">
        <p14:creationId xmlns:p14="http://schemas.microsoft.com/office/powerpoint/2010/main" val="1001795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C80451A-6233-0E4C-A722-AF33579125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20295A3-45CF-7345-AEC4-A62F92B698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50A6795E-8FFE-444F-B9BF-C3371B5448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C57D2-3214-5945-88BA-E16E068077F0}" type="datetime1">
              <a:rPr lang="nl-NL" smtClean="0"/>
              <a:t>19-03-19</a:t>
            </a:fld>
            <a:endParaRPr lang="nl-NL"/>
          </a:p>
        </p:txBody>
      </p:sp>
      <p:sp>
        <p:nvSpPr>
          <p:cNvPr id="5" name="Tijdelijke aanduiding voor voettekst 4">
            <a:extLst>
              <a:ext uri="{FF2B5EF4-FFF2-40B4-BE49-F238E27FC236}">
                <a16:creationId xmlns:a16="http://schemas.microsoft.com/office/drawing/2014/main" id="{6F1299DF-A5D2-6A4B-828A-069C114325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38AE933-380C-3D42-8048-CE11E2A975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2C6F3-BD05-6D40-A04B-0E49F0882B90}" type="slidenum">
              <a:rPr lang="nl-NL" smtClean="0"/>
              <a:t>‹nr.›</a:t>
            </a:fld>
            <a:endParaRPr lang="nl-NL"/>
          </a:p>
        </p:txBody>
      </p:sp>
    </p:spTree>
    <p:extLst>
      <p:ext uri="{BB962C8B-B14F-4D97-AF65-F5344CB8AC3E}">
        <p14:creationId xmlns:p14="http://schemas.microsoft.com/office/powerpoint/2010/main" val="3713016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nos.nl/l/w/2276631"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nos.n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geenstijl.nl/" TargetMode="External"/><Relationship Id="rId4" Type="http://schemas.openxmlformats.org/officeDocument/2006/relationships/hyperlink" Target="https://duic.n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50A738-DFA9-E14D-B474-3BD5F7CD5CB1}"/>
              </a:ext>
            </a:extLst>
          </p:cNvPr>
          <p:cNvSpPr>
            <a:spLocks noGrp="1"/>
          </p:cNvSpPr>
          <p:nvPr>
            <p:ph type="ctrTitle"/>
          </p:nvPr>
        </p:nvSpPr>
        <p:spPr/>
        <p:txBody>
          <a:bodyPr/>
          <a:lstStyle/>
          <a:p>
            <a:r>
              <a:rPr lang="nl-NL" dirty="0"/>
              <a:t>Aanslag Utrecht</a:t>
            </a:r>
          </a:p>
        </p:txBody>
      </p:sp>
      <p:sp>
        <p:nvSpPr>
          <p:cNvPr id="3" name="Ondertitel 2">
            <a:extLst>
              <a:ext uri="{FF2B5EF4-FFF2-40B4-BE49-F238E27FC236}">
                <a16:creationId xmlns:a16="http://schemas.microsoft.com/office/drawing/2014/main" id="{64A3CA9B-97FF-A543-A177-30A4851187E7}"/>
              </a:ext>
            </a:extLst>
          </p:cNvPr>
          <p:cNvSpPr>
            <a:spLocks noGrp="1"/>
          </p:cNvSpPr>
          <p:nvPr>
            <p:ph type="subTitle" idx="1"/>
          </p:nvPr>
        </p:nvSpPr>
        <p:spPr/>
        <p:txBody>
          <a:bodyPr/>
          <a:lstStyle/>
          <a:p>
            <a:r>
              <a:rPr lang="nl-NL" dirty="0"/>
              <a:t>Immanuel Bendahan</a:t>
            </a:r>
          </a:p>
          <a:p>
            <a:r>
              <a:rPr lang="nl-NL" dirty="0"/>
              <a:t>4 vwo</a:t>
            </a:r>
          </a:p>
          <a:p>
            <a:r>
              <a:rPr lang="nl-NL" dirty="0"/>
              <a:t>20 maart 2019</a:t>
            </a:r>
          </a:p>
        </p:txBody>
      </p:sp>
    </p:spTree>
    <p:extLst>
      <p:ext uri="{BB962C8B-B14F-4D97-AF65-F5344CB8AC3E}">
        <p14:creationId xmlns:p14="http://schemas.microsoft.com/office/powerpoint/2010/main" val="1904824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253CA0-B7D9-7146-BC08-8B6ED77A2AC3}"/>
              </a:ext>
            </a:extLst>
          </p:cNvPr>
          <p:cNvSpPr>
            <a:spLocks noGrp="1"/>
          </p:cNvSpPr>
          <p:nvPr>
            <p:ph type="title"/>
          </p:nvPr>
        </p:nvSpPr>
        <p:spPr/>
        <p:txBody>
          <a:bodyPr/>
          <a:lstStyle/>
          <a:p>
            <a:r>
              <a:rPr lang="nl-NL" dirty="0"/>
              <a:t>De drie artikelen</a:t>
            </a:r>
          </a:p>
        </p:txBody>
      </p:sp>
      <p:sp>
        <p:nvSpPr>
          <p:cNvPr id="3" name="Tijdelijke aanduiding voor inhoud 2">
            <a:extLst>
              <a:ext uri="{FF2B5EF4-FFF2-40B4-BE49-F238E27FC236}">
                <a16:creationId xmlns:a16="http://schemas.microsoft.com/office/drawing/2014/main" id="{34832DE0-6C5F-ED4E-AF8A-409C3C7EE898}"/>
              </a:ext>
            </a:extLst>
          </p:cNvPr>
          <p:cNvSpPr>
            <a:spLocks noGrp="1"/>
          </p:cNvSpPr>
          <p:nvPr>
            <p:ph idx="1"/>
          </p:nvPr>
        </p:nvSpPr>
        <p:spPr>
          <a:xfrm>
            <a:off x="838200" y="1825625"/>
            <a:ext cx="10515600" cy="4351338"/>
          </a:xfrm>
        </p:spPr>
        <p:txBody>
          <a:bodyPr lIns="90000" anchor="t" anchorCtr="0"/>
          <a:lstStyle/>
          <a:p>
            <a:r>
              <a:rPr lang="nl-NL" dirty="0"/>
              <a:t>Verwarring en angst, maar geen paniek</a:t>
            </a:r>
          </a:p>
          <a:p>
            <a:r>
              <a:rPr lang="nl-NL" dirty="0"/>
              <a:t>Drugsdealer met een fors strafblad</a:t>
            </a:r>
          </a:p>
          <a:p>
            <a:r>
              <a:rPr lang="nl-NL" dirty="0"/>
              <a:t>Binnenblijven tot schutter is gepakt</a:t>
            </a:r>
          </a:p>
        </p:txBody>
      </p:sp>
      <p:sp>
        <p:nvSpPr>
          <p:cNvPr id="4" name="Tijdelijke aanduiding voor dianummer 3">
            <a:extLst>
              <a:ext uri="{FF2B5EF4-FFF2-40B4-BE49-F238E27FC236}">
                <a16:creationId xmlns:a16="http://schemas.microsoft.com/office/drawing/2014/main" id="{B910A5C7-8C56-C34C-BFBA-FBAE454D9D0A}"/>
              </a:ext>
            </a:extLst>
          </p:cNvPr>
          <p:cNvSpPr>
            <a:spLocks noGrp="1"/>
          </p:cNvSpPr>
          <p:nvPr>
            <p:ph type="sldNum" sz="quarter" idx="12"/>
          </p:nvPr>
        </p:nvSpPr>
        <p:spPr/>
        <p:txBody>
          <a:bodyPr/>
          <a:lstStyle/>
          <a:p>
            <a:fld id="{8022C6F3-BD05-6D40-A04B-0E49F0882B90}" type="slidenum">
              <a:rPr lang="nl-NL" sz="1600" smtClean="0">
                <a:solidFill>
                  <a:srgbClr val="FF0000"/>
                </a:solidFill>
              </a:rPr>
              <a:t>2</a:t>
            </a:fld>
            <a:endParaRPr lang="nl-NL" sz="1600" dirty="0">
              <a:solidFill>
                <a:srgbClr val="FF0000"/>
              </a:solidFill>
            </a:endParaRPr>
          </a:p>
        </p:txBody>
      </p:sp>
    </p:spTree>
    <p:extLst>
      <p:ext uri="{BB962C8B-B14F-4D97-AF65-F5344CB8AC3E}">
        <p14:creationId xmlns:p14="http://schemas.microsoft.com/office/powerpoint/2010/main" val="56943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EC4E05-DDD4-9642-ABF0-4A92A28E48EA}"/>
              </a:ext>
            </a:extLst>
          </p:cNvPr>
          <p:cNvSpPr>
            <a:spLocks noGrp="1"/>
          </p:cNvSpPr>
          <p:nvPr>
            <p:ph type="title"/>
          </p:nvPr>
        </p:nvSpPr>
        <p:spPr/>
        <p:txBody>
          <a:bodyPr/>
          <a:lstStyle/>
          <a:p>
            <a:r>
              <a:rPr lang="nl-NL" dirty="0"/>
              <a:t>Samenvatting</a:t>
            </a:r>
          </a:p>
        </p:txBody>
      </p:sp>
      <p:sp>
        <p:nvSpPr>
          <p:cNvPr id="3" name="Tijdelijke aanduiding voor inhoud 2">
            <a:extLst>
              <a:ext uri="{FF2B5EF4-FFF2-40B4-BE49-F238E27FC236}">
                <a16:creationId xmlns:a16="http://schemas.microsoft.com/office/drawing/2014/main" id="{BF701FC4-B2CB-2848-AC34-1A5BA45227AC}"/>
              </a:ext>
            </a:extLst>
          </p:cNvPr>
          <p:cNvSpPr>
            <a:spLocks noGrp="1"/>
          </p:cNvSpPr>
          <p:nvPr>
            <p:ph idx="1"/>
          </p:nvPr>
        </p:nvSpPr>
        <p:spPr>
          <a:xfrm>
            <a:off x="838200" y="1825625"/>
            <a:ext cx="10515600" cy="4351338"/>
          </a:xfrm>
        </p:spPr>
        <p:txBody>
          <a:bodyPr>
            <a:normAutofit fontScale="77500" lnSpcReduction="20000"/>
          </a:bodyPr>
          <a:lstStyle/>
          <a:p>
            <a:r>
              <a:rPr lang="nl-NL" dirty="0"/>
              <a:t>Eergisteren 10:45</a:t>
            </a:r>
          </a:p>
          <a:p>
            <a:pPr lvl="1"/>
            <a:r>
              <a:rPr lang="nl-NL" dirty="0"/>
              <a:t>Drie doden, vijf zwaar verwond</a:t>
            </a:r>
          </a:p>
          <a:p>
            <a:pPr lvl="1"/>
            <a:r>
              <a:rPr lang="nl-NL" dirty="0"/>
              <a:t>Drie in kritieke toestand</a:t>
            </a:r>
          </a:p>
          <a:p>
            <a:r>
              <a:rPr lang="nl-NL" dirty="0"/>
              <a:t>Met een vuurwapen</a:t>
            </a:r>
          </a:p>
          <a:p>
            <a:r>
              <a:rPr lang="nl-NL" dirty="0"/>
              <a:t>24 Oktoberplein, Utrecht</a:t>
            </a:r>
          </a:p>
          <a:p>
            <a:r>
              <a:rPr lang="nl-NL" dirty="0"/>
              <a:t>12:38 dreigingsniveau verhoogd</a:t>
            </a:r>
          </a:p>
          <a:p>
            <a:r>
              <a:rPr lang="nl-NL" dirty="0"/>
              <a:t>14:25 naam en foto vermoedelijke dader, </a:t>
            </a:r>
            <a:r>
              <a:rPr lang="nl-NL" dirty="0" err="1"/>
              <a:t>Gökmen</a:t>
            </a:r>
            <a:r>
              <a:rPr lang="nl-NL" dirty="0"/>
              <a:t> Tanis</a:t>
            </a:r>
          </a:p>
          <a:p>
            <a:pPr lvl="1"/>
            <a:r>
              <a:rPr lang="nl-NL" dirty="0"/>
              <a:t>Politie: snelle identificatie door gezichtsherkenning</a:t>
            </a:r>
          </a:p>
          <a:p>
            <a:r>
              <a:rPr lang="nl-NL" dirty="0"/>
              <a:t>Terreur of relationele sfeer</a:t>
            </a:r>
          </a:p>
          <a:p>
            <a:r>
              <a:rPr lang="nl-NL" dirty="0"/>
              <a:t>Nepaccounts en nepnieuws</a:t>
            </a:r>
          </a:p>
          <a:p>
            <a:r>
              <a:rPr lang="nl-NL" dirty="0"/>
              <a:t>19:30 </a:t>
            </a:r>
            <a:r>
              <a:rPr lang="nl-NL" dirty="0" err="1"/>
              <a:t>Gökmen</a:t>
            </a:r>
            <a:r>
              <a:rPr lang="nl-NL" dirty="0"/>
              <a:t> Tanis opgepakt</a:t>
            </a:r>
          </a:p>
          <a:p>
            <a:pPr lvl="1"/>
            <a:r>
              <a:rPr lang="nl-NL" dirty="0"/>
              <a:t>Door middel van een overboeking via een mobiele telefoon</a:t>
            </a:r>
          </a:p>
          <a:p>
            <a:r>
              <a:rPr lang="nl-NL" dirty="0"/>
              <a:t>Er is geen ontkomen aan</a:t>
            </a:r>
          </a:p>
          <a:p>
            <a:endParaRPr lang="nl-NL" dirty="0"/>
          </a:p>
          <a:p>
            <a:endParaRPr lang="nl-NL" dirty="0"/>
          </a:p>
          <a:p>
            <a:endParaRPr lang="nl-NL" dirty="0"/>
          </a:p>
        </p:txBody>
      </p:sp>
      <p:pic>
        <p:nvPicPr>
          <p:cNvPr id="6" name="Afbeelding 5">
            <a:extLst>
              <a:ext uri="{FF2B5EF4-FFF2-40B4-BE49-F238E27FC236}">
                <a16:creationId xmlns:a16="http://schemas.microsoft.com/office/drawing/2014/main" id="{6309A0A1-D870-434F-B705-57F0B2F368EB}"/>
              </a:ext>
            </a:extLst>
          </p:cNvPr>
          <p:cNvPicPr>
            <a:picLocks noChangeAspect="1"/>
          </p:cNvPicPr>
          <p:nvPr/>
        </p:nvPicPr>
        <p:blipFill>
          <a:blip r:embed="rId3"/>
          <a:stretch>
            <a:fillRect/>
          </a:stretch>
        </p:blipFill>
        <p:spPr>
          <a:xfrm>
            <a:off x="7364460" y="0"/>
            <a:ext cx="4827540" cy="2715491"/>
          </a:xfrm>
          <a:prstGeom prst="rect">
            <a:avLst/>
          </a:prstGeom>
        </p:spPr>
      </p:pic>
      <p:pic>
        <p:nvPicPr>
          <p:cNvPr id="13" name="Afbeelding 12">
            <a:extLst>
              <a:ext uri="{FF2B5EF4-FFF2-40B4-BE49-F238E27FC236}">
                <a16:creationId xmlns:a16="http://schemas.microsoft.com/office/drawing/2014/main" id="{8B16DA6D-BBD0-DA45-B911-57255E97D0FC}"/>
              </a:ext>
            </a:extLst>
          </p:cNvPr>
          <p:cNvPicPr>
            <a:picLocks noChangeAspect="1"/>
          </p:cNvPicPr>
          <p:nvPr/>
        </p:nvPicPr>
        <p:blipFill>
          <a:blip r:embed="rId4"/>
          <a:stretch>
            <a:fillRect/>
          </a:stretch>
        </p:blipFill>
        <p:spPr>
          <a:xfrm>
            <a:off x="8573370" y="4318000"/>
            <a:ext cx="3618630" cy="2540000"/>
          </a:xfrm>
          <a:prstGeom prst="rect">
            <a:avLst/>
          </a:prstGeom>
        </p:spPr>
      </p:pic>
      <p:sp>
        <p:nvSpPr>
          <p:cNvPr id="14" name="Tijdelijke aanduiding voor dianummer 13">
            <a:extLst>
              <a:ext uri="{FF2B5EF4-FFF2-40B4-BE49-F238E27FC236}">
                <a16:creationId xmlns:a16="http://schemas.microsoft.com/office/drawing/2014/main" id="{5405CAEF-6768-D44C-8C9F-03F0221093FC}"/>
              </a:ext>
            </a:extLst>
          </p:cNvPr>
          <p:cNvSpPr>
            <a:spLocks noGrp="1"/>
          </p:cNvSpPr>
          <p:nvPr>
            <p:ph type="sldNum" sz="quarter" idx="12"/>
          </p:nvPr>
        </p:nvSpPr>
        <p:spPr/>
        <p:txBody>
          <a:bodyPr/>
          <a:lstStyle/>
          <a:p>
            <a:fld id="{8022C6F3-BD05-6D40-A04B-0E49F0882B90}" type="slidenum">
              <a:rPr lang="nl-NL" sz="1600" smtClean="0">
                <a:solidFill>
                  <a:srgbClr val="FF0000"/>
                </a:solidFill>
              </a:rPr>
              <a:t>3</a:t>
            </a:fld>
            <a:endParaRPr lang="nl-NL" sz="1600" dirty="0">
              <a:solidFill>
                <a:srgbClr val="FF0000"/>
              </a:solidFill>
            </a:endParaRPr>
          </a:p>
        </p:txBody>
      </p:sp>
    </p:spTree>
    <p:extLst>
      <p:ext uri="{BB962C8B-B14F-4D97-AF65-F5344CB8AC3E}">
        <p14:creationId xmlns:p14="http://schemas.microsoft.com/office/powerpoint/2010/main" val="5940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125E-6 3.33333E-6 L -0.30195 0.29838 " pathEditMode="relative" rAng="0" ptsTypes="AA">
                                      <p:cBhvr>
                                        <p:cTn id="6" dur="2000" fill="hold"/>
                                        <p:tgtEl>
                                          <p:spTgt spid="6"/>
                                        </p:tgtEl>
                                        <p:attrNameLst>
                                          <p:attrName>ppt_x</p:attrName>
                                          <p:attrName>ppt_y</p:attrName>
                                        </p:attrNameLst>
                                      </p:cBhvr>
                                      <p:rCtr x="-15104" y="14907"/>
                                    </p:animMotion>
                                  </p:childTnLst>
                                </p:cTn>
                              </p:par>
                              <p:par>
                                <p:cTn id="7" presetID="6" presetClass="emph" presetSubtype="0" fill="hold" nodeType="withEffect">
                                  <p:stCondLst>
                                    <p:cond delay="200"/>
                                  </p:stCondLst>
                                  <p:childTnLst>
                                    <p:animScale>
                                      <p:cBhvr>
                                        <p:cTn id="8" dur="3000" fill="hold"/>
                                        <p:tgtEl>
                                          <p:spTgt spid="6"/>
                                        </p:tgtEl>
                                      </p:cBhvr>
                                      <p:by x="250000" y="250000"/>
                                    </p:animScale>
                                  </p:childTnLst>
                                </p:cTn>
                              </p:par>
                              <p:par>
                                <p:cTn id="9" presetID="10" presetClass="exit" presetSubtype="0" fill="hold" nodeType="withEffect">
                                  <p:stCondLst>
                                    <p:cond delay="0"/>
                                  </p:stCondLst>
                                  <p:childTnLst>
                                    <p:animEffect transition="out" filter="fade">
                                      <p:cBhvr>
                                        <p:cTn id="10" dur="500"/>
                                        <p:tgtEl>
                                          <p:spTgt spid="13"/>
                                        </p:tgtEl>
                                      </p:cBhvr>
                                    </p:animEffect>
                                    <p:set>
                                      <p:cBhvr>
                                        <p:cTn id="11" dur="1" fill="hold">
                                          <p:stCondLst>
                                            <p:cond delay="499"/>
                                          </p:stCondLst>
                                        </p:cTn>
                                        <p:tgtEl>
                                          <p:spTgt spid="13"/>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6" presetClass="emph" presetSubtype="0" fill="hold" nodeType="clickEffect">
                                  <p:stCondLst>
                                    <p:cond delay="0"/>
                                  </p:stCondLst>
                                  <p:childTnLst>
                                    <p:animScale>
                                      <p:cBhvr>
                                        <p:cTn id="15" dur="1000" fill="hold"/>
                                        <p:tgtEl>
                                          <p:spTgt spid="6"/>
                                        </p:tgtEl>
                                      </p:cBhvr>
                                      <p:by x="40000" y="40000"/>
                                    </p:animScale>
                                  </p:childTnLst>
                                </p:cTn>
                              </p:par>
                            </p:childTnLst>
                          </p:cTn>
                        </p:par>
                        <p:par>
                          <p:cTn id="16" fill="hold">
                            <p:stCondLst>
                              <p:cond delay="1000"/>
                            </p:stCondLst>
                            <p:childTnLst>
                              <p:par>
                                <p:cTn id="17" presetID="0" presetClass="path" presetSubtype="0" accel="50000" decel="50000" fill="hold" nodeType="afterEffect">
                                  <p:stCondLst>
                                    <p:cond delay="0"/>
                                  </p:stCondLst>
                                  <p:childTnLst>
                                    <p:animMotion origin="layout" path="M -0.00052 0.00208 L -0.30052 0.29583 " pathEditMode="relative" ptsTypes="AA">
                                      <p:cBhvr>
                                        <p:cTn id="18" dur="2000" spd="-100000" fill="hold"/>
                                        <p:tgtEl>
                                          <p:spTgt spid="6"/>
                                        </p:tgtEl>
                                        <p:attrNameLst>
                                          <p:attrName>ppt_x</p:attrName>
                                          <p:attrName>ppt_y</p:attrName>
                                        </p:attrNameLst>
                                      </p:cBhvr>
                                    </p:animMotion>
                                  </p:childTnLst>
                                </p:cTn>
                              </p:par>
                              <p:par>
                                <p:cTn id="19" presetID="10" presetClass="entr" presetSubtype="0" fill="hold" nodeType="withEffect">
                                  <p:stCondLst>
                                    <p:cond delay="100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path" presetSubtype="0" accel="50000" decel="50000" fill="hold" nodeType="clickEffect">
                                  <p:stCondLst>
                                    <p:cond delay="0"/>
                                  </p:stCondLst>
                                  <p:childTnLst>
                                    <p:animMotion origin="layout" path="M -2.5E-6 -4.81481E-6 L -0.34466 -0.29375 " pathEditMode="relative" rAng="0" ptsTypes="AA">
                                      <p:cBhvr>
                                        <p:cTn id="25" dur="2000" fill="hold"/>
                                        <p:tgtEl>
                                          <p:spTgt spid="13"/>
                                        </p:tgtEl>
                                        <p:attrNameLst>
                                          <p:attrName>ppt_x</p:attrName>
                                          <p:attrName>ppt_y</p:attrName>
                                        </p:attrNameLst>
                                      </p:cBhvr>
                                      <p:rCtr x="-17240" y="-14699"/>
                                    </p:animMotion>
                                  </p:childTnLst>
                                </p:cTn>
                              </p:par>
                              <p:par>
                                <p:cTn id="26" presetID="6" presetClass="emph" presetSubtype="0" fill="hold" nodeType="withEffect">
                                  <p:stCondLst>
                                    <p:cond delay="0"/>
                                  </p:stCondLst>
                                  <p:childTnLst>
                                    <p:animScale>
                                      <p:cBhvr>
                                        <p:cTn id="27" dur="2000" fill="hold"/>
                                        <p:tgtEl>
                                          <p:spTgt spid="13"/>
                                        </p:tgtEl>
                                      </p:cBhvr>
                                      <p:by x="250000" y="250000"/>
                                    </p:animScale>
                                  </p:childTnLst>
                                </p:cTn>
                              </p:par>
                            </p:childTnLst>
                          </p:cTn>
                        </p:par>
                      </p:childTnLst>
                    </p:cTn>
                  </p:par>
                  <p:par>
                    <p:cTn id="28" fill="hold">
                      <p:stCondLst>
                        <p:cond delay="indefinite"/>
                      </p:stCondLst>
                      <p:childTnLst>
                        <p:par>
                          <p:cTn id="29" fill="hold">
                            <p:stCondLst>
                              <p:cond delay="0"/>
                            </p:stCondLst>
                            <p:childTnLst>
                              <p:par>
                                <p:cTn id="30" presetID="6" presetClass="emph" presetSubtype="0" fill="hold" nodeType="clickEffect">
                                  <p:stCondLst>
                                    <p:cond delay="0"/>
                                  </p:stCondLst>
                                  <p:childTnLst>
                                    <p:animScale>
                                      <p:cBhvr>
                                        <p:cTn id="31" dur="1000" fill="hold"/>
                                        <p:tgtEl>
                                          <p:spTgt spid="13"/>
                                        </p:tgtEl>
                                      </p:cBhvr>
                                      <p:by x="40000" y="40000"/>
                                    </p:animScale>
                                  </p:childTnLst>
                                </p:cTn>
                              </p:par>
                            </p:childTnLst>
                          </p:cTn>
                        </p:par>
                        <p:par>
                          <p:cTn id="32" fill="hold">
                            <p:stCondLst>
                              <p:cond delay="1000"/>
                            </p:stCondLst>
                            <p:childTnLst>
                              <p:par>
                                <p:cTn id="33" presetID="42" presetClass="path" presetSubtype="0" accel="50000" fill="hold" nodeType="afterEffect">
                                  <p:stCondLst>
                                    <p:cond delay="0"/>
                                  </p:stCondLst>
                                  <p:childTnLst>
                                    <p:animMotion origin="layout" path="M -2.5E-6 -4.81481E-6 L -0.33906 -0.28402 " pathEditMode="relative" rAng="0" ptsTypes="AA">
                                      <p:cBhvr>
                                        <p:cTn id="34" dur="2000" spd="-100000" fill="hold"/>
                                        <p:tgtEl>
                                          <p:spTgt spid="13"/>
                                        </p:tgtEl>
                                        <p:attrNameLst>
                                          <p:attrName>ppt_x</p:attrName>
                                          <p:attrName>ppt_y</p:attrName>
                                        </p:attrNameLst>
                                      </p:cBhvr>
                                      <p:rCtr x="-16953" y="-1421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591EBF-7EE5-354E-9606-79F0829AA22C}"/>
              </a:ext>
            </a:extLst>
          </p:cNvPr>
          <p:cNvSpPr>
            <a:spLocks noGrp="1"/>
          </p:cNvSpPr>
          <p:nvPr>
            <p:ph type="title"/>
          </p:nvPr>
        </p:nvSpPr>
        <p:spPr/>
        <p:txBody>
          <a:bodyPr/>
          <a:lstStyle/>
          <a:p>
            <a:r>
              <a:rPr lang="nl-NL" dirty="0"/>
              <a:t>Wie is </a:t>
            </a:r>
            <a:r>
              <a:rPr lang="nl-NL" dirty="0" err="1"/>
              <a:t>Gökmen</a:t>
            </a:r>
            <a:r>
              <a:rPr lang="nl-NL" dirty="0"/>
              <a:t> Tanis?</a:t>
            </a:r>
            <a:r>
              <a:rPr lang="nl-NL" dirty="0">
                <a:effectLst/>
              </a:rPr>
              <a:t> </a:t>
            </a:r>
            <a:endParaRPr lang="nl-NL" dirty="0"/>
          </a:p>
        </p:txBody>
      </p:sp>
      <p:sp>
        <p:nvSpPr>
          <p:cNvPr id="3" name="Tijdelijke aanduiding voor inhoud 2">
            <a:extLst>
              <a:ext uri="{FF2B5EF4-FFF2-40B4-BE49-F238E27FC236}">
                <a16:creationId xmlns:a16="http://schemas.microsoft.com/office/drawing/2014/main" id="{FA5D7DC4-5DF0-6C45-A03E-3345D3C1FFFC}"/>
              </a:ext>
            </a:extLst>
          </p:cNvPr>
          <p:cNvSpPr>
            <a:spLocks noGrp="1"/>
          </p:cNvSpPr>
          <p:nvPr>
            <p:ph idx="1"/>
          </p:nvPr>
        </p:nvSpPr>
        <p:spPr>
          <a:xfrm>
            <a:off x="838200" y="1825625"/>
            <a:ext cx="6531864" cy="4351338"/>
          </a:xfrm>
        </p:spPr>
        <p:txBody>
          <a:bodyPr>
            <a:normAutofit fontScale="85000" lnSpcReduction="10000"/>
          </a:bodyPr>
          <a:lstStyle/>
          <a:p>
            <a:r>
              <a:rPr lang="nl-NL" dirty="0"/>
              <a:t>37-jarige man</a:t>
            </a:r>
          </a:p>
          <a:p>
            <a:r>
              <a:rPr lang="nl-NL" dirty="0"/>
              <a:t>Moslim</a:t>
            </a:r>
          </a:p>
          <a:p>
            <a:r>
              <a:rPr lang="nl-NL" dirty="0"/>
              <a:t>Geboren in Turkije</a:t>
            </a:r>
          </a:p>
          <a:p>
            <a:r>
              <a:rPr lang="nl-NL" dirty="0"/>
              <a:t>Veelpleger</a:t>
            </a:r>
          </a:p>
          <a:p>
            <a:r>
              <a:rPr lang="nl-NL" dirty="0"/>
              <a:t>Politiebron: ‘</a:t>
            </a:r>
            <a:r>
              <a:rPr lang="nl-NL" dirty="0" err="1"/>
              <a:t>Gökmen</a:t>
            </a:r>
            <a:r>
              <a:rPr lang="nl-NL" dirty="0"/>
              <a:t> allesbehalve fris’ en ‘zijn directe familieleden ook bij de politie bekend’</a:t>
            </a:r>
          </a:p>
          <a:p>
            <a:r>
              <a:rPr lang="nl-NL" dirty="0">
                <a:effectLst/>
              </a:rPr>
              <a:t>Bekende: ‘mentaal instabiel’</a:t>
            </a:r>
          </a:p>
          <a:p>
            <a:pPr lvl="1"/>
            <a:r>
              <a:rPr lang="nl-NL" dirty="0"/>
              <a:t>Vrome moslim, dronken en onder invloed van drugs</a:t>
            </a:r>
          </a:p>
          <a:p>
            <a:r>
              <a:rPr lang="nl-NL" dirty="0" err="1">
                <a:effectLst/>
              </a:rPr>
              <a:t>GeenStijl</a:t>
            </a:r>
            <a:r>
              <a:rPr lang="nl-NL" dirty="0">
                <a:effectLst/>
              </a:rPr>
              <a:t> video</a:t>
            </a:r>
          </a:p>
          <a:p>
            <a:pPr lvl="1"/>
            <a:r>
              <a:rPr lang="nl-NL" dirty="0"/>
              <a:t>‘</a:t>
            </a:r>
            <a:r>
              <a:rPr lang="nl-NL"/>
              <a:t>Je halve </a:t>
            </a:r>
            <a:r>
              <a:rPr lang="nl-NL" dirty="0"/>
              <a:t>kont staat open’</a:t>
            </a:r>
          </a:p>
          <a:p>
            <a:r>
              <a:rPr lang="nl-NL" dirty="0"/>
              <a:t>Geen contact meer met zijn vader sinds 2008</a:t>
            </a:r>
          </a:p>
          <a:p>
            <a:endParaRPr lang="nl-NL" dirty="0">
              <a:effectLst/>
            </a:endParaRPr>
          </a:p>
          <a:p>
            <a:endParaRPr lang="nl-NL" dirty="0"/>
          </a:p>
          <a:p>
            <a:pPr lvl="1"/>
            <a:endParaRPr lang="nl-NL" dirty="0"/>
          </a:p>
        </p:txBody>
      </p:sp>
      <p:pic>
        <p:nvPicPr>
          <p:cNvPr id="4" name="Afbeelding 3">
            <a:extLst>
              <a:ext uri="{FF2B5EF4-FFF2-40B4-BE49-F238E27FC236}">
                <a16:creationId xmlns:a16="http://schemas.microsoft.com/office/drawing/2014/main" id="{A69342EA-1F72-E043-92DC-646B60583836}"/>
              </a:ext>
            </a:extLst>
          </p:cNvPr>
          <p:cNvPicPr>
            <a:picLocks noChangeAspect="1"/>
          </p:cNvPicPr>
          <p:nvPr/>
        </p:nvPicPr>
        <p:blipFill>
          <a:blip r:embed="rId3"/>
          <a:stretch>
            <a:fillRect/>
          </a:stretch>
        </p:blipFill>
        <p:spPr>
          <a:xfrm>
            <a:off x="7735170" y="365125"/>
            <a:ext cx="3618630" cy="2540000"/>
          </a:xfrm>
          <a:prstGeom prst="rect">
            <a:avLst/>
          </a:prstGeom>
        </p:spPr>
      </p:pic>
      <p:sp>
        <p:nvSpPr>
          <p:cNvPr id="5" name="Tekstvak 4">
            <a:extLst>
              <a:ext uri="{FF2B5EF4-FFF2-40B4-BE49-F238E27FC236}">
                <a16:creationId xmlns:a16="http://schemas.microsoft.com/office/drawing/2014/main" id="{5C3A76C1-5033-0349-9A98-3D3B7D60A2A2}"/>
              </a:ext>
            </a:extLst>
          </p:cNvPr>
          <p:cNvSpPr txBox="1"/>
          <p:nvPr/>
        </p:nvSpPr>
        <p:spPr>
          <a:xfrm>
            <a:off x="7651350" y="3039835"/>
            <a:ext cx="3786270" cy="2585323"/>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r>
              <a:rPr lang="nl-NL" dirty="0"/>
              <a:t>Zijn strafblad bevat onder andere:</a:t>
            </a:r>
          </a:p>
          <a:p>
            <a:pPr marL="285750" indent="-285750">
              <a:buFont typeface="Arial" panose="020B0604020202020204" pitchFamily="34" charset="0"/>
              <a:buChar char="•"/>
            </a:pPr>
            <a:r>
              <a:rPr lang="nl-NL" dirty="0"/>
              <a:t>Een inbraakpoging in een vrachtauto</a:t>
            </a:r>
          </a:p>
          <a:p>
            <a:pPr marL="285750" indent="-285750">
              <a:buFont typeface="Arial" panose="020B0604020202020204" pitchFamily="34" charset="0"/>
              <a:buChar char="•"/>
            </a:pPr>
            <a:r>
              <a:rPr lang="nl-NL" dirty="0"/>
              <a:t>Meerdere winkeldiefstallen</a:t>
            </a:r>
          </a:p>
          <a:p>
            <a:pPr marL="285750" indent="-285750">
              <a:buFont typeface="Arial" panose="020B0604020202020204" pitchFamily="34" charset="0"/>
              <a:buChar char="•"/>
            </a:pPr>
            <a:r>
              <a:rPr lang="nl-NL" dirty="0"/>
              <a:t>Het bespugen van een politieagent</a:t>
            </a:r>
          </a:p>
          <a:p>
            <a:pPr marL="285750" indent="-285750">
              <a:buFont typeface="Arial" panose="020B0604020202020204" pitchFamily="34" charset="0"/>
              <a:buChar char="•"/>
            </a:pPr>
            <a:r>
              <a:rPr lang="nl-NL" dirty="0"/>
              <a:t>Rijden onder invloed</a:t>
            </a:r>
          </a:p>
          <a:p>
            <a:pPr marL="285750" indent="-285750">
              <a:buFont typeface="Arial" panose="020B0604020202020204" pitchFamily="34" charset="0"/>
              <a:buChar char="•"/>
            </a:pPr>
            <a:r>
              <a:rPr lang="nl-NL" dirty="0"/>
              <a:t>Vernieling</a:t>
            </a:r>
          </a:p>
          <a:p>
            <a:pPr marL="285750" indent="-285750">
              <a:buFont typeface="Arial" panose="020B0604020202020204" pitchFamily="34" charset="0"/>
              <a:buChar char="•"/>
            </a:pPr>
            <a:r>
              <a:rPr lang="nl-NL" dirty="0"/>
              <a:t>Het helen van navigatiesystemen</a:t>
            </a:r>
          </a:p>
          <a:p>
            <a:pPr marL="285750" indent="-285750">
              <a:buFont typeface="Arial" panose="020B0604020202020204" pitchFamily="34" charset="0"/>
              <a:buChar char="•"/>
            </a:pPr>
            <a:r>
              <a:rPr lang="nl-NL" dirty="0"/>
              <a:t>En meer</a:t>
            </a:r>
          </a:p>
        </p:txBody>
      </p:sp>
      <p:sp>
        <p:nvSpPr>
          <p:cNvPr id="6" name="Tekstvak 5">
            <a:extLst>
              <a:ext uri="{FF2B5EF4-FFF2-40B4-BE49-F238E27FC236}">
                <a16:creationId xmlns:a16="http://schemas.microsoft.com/office/drawing/2014/main" id="{DB15A0CF-94AC-4042-88A4-DD3BD03B023E}"/>
              </a:ext>
            </a:extLst>
          </p:cNvPr>
          <p:cNvSpPr txBox="1"/>
          <p:nvPr/>
        </p:nvSpPr>
        <p:spPr>
          <a:xfrm>
            <a:off x="7651350" y="5807631"/>
            <a:ext cx="378627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nl-NL" dirty="0">
                <a:hlinkClick r:id="rId4"/>
              </a:rPr>
              <a:t>https://nos.nl/l/w/2276631</a:t>
            </a:r>
            <a:r>
              <a:rPr lang="nl-NL" dirty="0"/>
              <a:t>  (01:12)</a:t>
            </a:r>
          </a:p>
        </p:txBody>
      </p:sp>
      <p:sp>
        <p:nvSpPr>
          <p:cNvPr id="7" name="Tijdelijke aanduiding voor dianummer 6">
            <a:extLst>
              <a:ext uri="{FF2B5EF4-FFF2-40B4-BE49-F238E27FC236}">
                <a16:creationId xmlns:a16="http://schemas.microsoft.com/office/drawing/2014/main" id="{FC3B2584-D9A2-0540-828F-52A8A6C3CB37}"/>
              </a:ext>
            </a:extLst>
          </p:cNvPr>
          <p:cNvSpPr>
            <a:spLocks noGrp="1"/>
          </p:cNvSpPr>
          <p:nvPr>
            <p:ph type="sldNum" sz="quarter" idx="12"/>
          </p:nvPr>
        </p:nvSpPr>
        <p:spPr/>
        <p:txBody>
          <a:bodyPr/>
          <a:lstStyle/>
          <a:p>
            <a:fld id="{8022C6F3-BD05-6D40-A04B-0E49F0882B90}" type="slidenum">
              <a:rPr lang="nl-NL" sz="1600" smtClean="0">
                <a:solidFill>
                  <a:srgbClr val="FF0000"/>
                </a:solidFill>
              </a:rPr>
              <a:t>4</a:t>
            </a:fld>
            <a:endParaRPr lang="nl-NL" dirty="0">
              <a:solidFill>
                <a:srgbClr val="FF0000"/>
              </a:solidFill>
            </a:endParaRPr>
          </a:p>
        </p:txBody>
      </p:sp>
    </p:spTree>
    <p:extLst>
      <p:ext uri="{BB962C8B-B14F-4D97-AF65-F5344CB8AC3E}">
        <p14:creationId xmlns:p14="http://schemas.microsoft.com/office/powerpoint/2010/main" val="883315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93F524-CFFB-FD4A-A116-1D06DDBC11D6}"/>
              </a:ext>
            </a:extLst>
          </p:cNvPr>
          <p:cNvSpPr>
            <a:spLocks noGrp="1"/>
          </p:cNvSpPr>
          <p:nvPr>
            <p:ph type="title"/>
          </p:nvPr>
        </p:nvSpPr>
        <p:spPr/>
        <p:txBody>
          <a:bodyPr/>
          <a:lstStyle/>
          <a:p>
            <a:r>
              <a:rPr lang="nl-NL" dirty="0"/>
              <a:t>Moeilijke woorden</a:t>
            </a:r>
          </a:p>
        </p:txBody>
      </p:sp>
      <p:sp>
        <p:nvSpPr>
          <p:cNvPr id="3" name="Tijdelijke aanduiding voor inhoud 2">
            <a:extLst>
              <a:ext uri="{FF2B5EF4-FFF2-40B4-BE49-F238E27FC236}">
                <a16:creationId xmlns:a16="http://schemas.microsoft.com/office/drawing/2014/main" id="{DA19C3BA-8C4E-2D41-9B3D-DE3B1D2EC3F6}"/>
              </a:ext>
            </a:extLst>
          </p:cNvPr>
          <p:cNvSpPr>
            <a:spLocks noGrp="1"/>
          </p:cNvSpPr>
          <p:nvPr>
            <p:ph idx="1"/>
          </p:nvPr>
        </p:nvSpPr>
        <p:spPr/>
        <p:txBody>
          <a:bodyPr/>
          <a:lstStyle/>
          <a:p>
            <a:r>
              <a:rPr lang="nl-NL" dirty="0"/>
              <a:t>Gedachtegoed = geheel van ideeën en gedachten van iemand of van een groep mensen</a:t>
            </a:r>
          </a:p>
          <a:p>
            <a:r>
              <a:rPr lang="nl-NL" dirty="0"/>
              <a:t>Helen (in dit geval) = gestolen goederen verkopen </a:t>
            </a:r>
          </a:p>
          <a:p>
            <a:r>
              <a:rPr lang="nl-NL" dirty="0"/>
              <a:t>Colonne = opstelling van soldaten of legervoertuigen achter elkaar</a:t>
            </a:r>
          </a:p>
          <a:p>
            <a:pPr lvl="1"/>
            <a:r>
              <a:rPr lang="nl-NL" dirty="0"/>
              <a:t>Stoet</a:t>
            </a:r>
          </a:p>
          <a:p>
            <a:r>
              <a:rPr lang="nl-NL" dirty="0"/>
              <a:t>Relationele sfeer = in het kader van een (liefdes)relatie</a:t>
            </a:r>
          </a:p>
          <a:p>
            <a:pPr lvl="1"/>
            <a:r>
              <a:rPr lang="nl-NL" dirty="0"/>
              <a:t>Vriendin en personen die haar hielpen</a:t>
            </a:r>
          </a:p>
          <a:p>
            <a:endParaRPr lang="nl-NL" dirty="0"/>
          </a:p>
        </p:txBody>
      </p:sp>
      <p:sp>
        <p:nvSpPr>
          <p:cNvPr id="4" name="Tijdelijke aanduiding voor dianummer 3">
            <a:extLst>
              <a:ext uri="{FF2B5EF4-FFF2-40B4-BE49-F238E27FC236}">
                <a16:creationId xmlns:a16="http://schemas.microsoft.com/office/drawing/2014/main" id="{D6F1D521-1B3D-124F-A1F0-1C2496A5C0F8}"/>
              </a:ext>
            </a:extLst>
          </p:cNvPr>
          <p:cNvSpPr>
            <a:spLocks noGrp="1"/>
          </p:cNvSpPr>
          <p:nvPr>
            <p:ph type="sldNum" sz="quarter" idx="12"/>
          </p:nvPr>
        </p:nvSpPr>
        <p:spPr/>
        <p:txBody>
          <a:bodyPr/>
          <a:lstStyle/>
          <a:p>
            <a:fld id="{8022C6F3-BD05-6D40-A04B-0E49F0882B90}" type="slidenum">
              <a:rPr lang="nl-NL" sz="1600" smtClean="0">
                <a:solidFill>
                  <a:srgbClr val="FF0000"/>
                </a:solidFill>
              </a:rPr>
              <a:t>5</a:t>
            </a:fld>
            <a:endParaRPr lang="nl-NL" dirty="0">
              <a:solidFill>
                <a:srgbClr val="FF0000"/>
              </a:solidFill>
            </a:endParaRPr>
          </a:p>
        </p:txBody>
      </p:sp>
    </p:spTree>
    <p:extLst>
      <p:ext uri="{BB962C8B-B14F-4D97-AF65-F5344CB8AC3E}">
        <p14:creationId xmlns:p14="http://schemas.microsoft.com/office/powerpoint/2010/main" val="2114822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8E9C7D-16D0-F34B-ADB5-8DA07FAA2551}"/>
              </a:ext>
            </a:extLst>
          </p:cNvPr>
          <p:cNvSpPr>
            <a:spLocks noGrp="1"/>
          </p:cNvSpPr>
          <p:nvPr>
            <p:ph type="title"/>
          </p:nvPr>
        </p:nvSpPr>
        <p:spPr/>
        <p:txBody>
          <a:bodyPr/>
          <a:lstStyle/>
          <a:p>
            <a:r>
              <a:rPr lang="nl-NL" dirty="0"/>
              <a:t>Bronnen</a:t>
            </a:r>
          </a:p>
        </p:txBody>
      </p:sp>
      <p:sp>
        <p:nvSpPr>
          <p:cNvPr id="3" name="Tijdelijke aanduiding voor inhoud 2">
            <a:extLst>
              <a:ext uri="{FF2B5EF4-FFF2-40B4-BE49-F238E27FC236}">
                <a16:creationId xmlns:a16="http://schemas.microsoft.com/office/drawing/2014/main" id="{DF5E3DD5-8D95-8A4A-9BBC-DE9C6B5C9937}"/>
              </a:ext>
            </a:extLst>
          </p:cNvPr>
          <p:cNvSpPr>
            <a:spLocks noGrp="1"/>
          </p:cNvSpPr>
          <p:nvPr>
            <p:ph idx="1"/>
          </p:nvPr>
        </p:nvSpPr>
        <p:spPr/>
        <p:txBody>
          <a:bodyPr/>
          <a:lstStyle/>
          <a:p>
            <a:r>
              <a:rPr lang="nl-NL" dirty="0"/>
              <a:t>Primaire bron</a:t>
            </a:r>
          </a:p>
          <a:p>
            <a:pPr lvl="1"/>
            <a:r>
              <a:rPr lang="nl-NL" dirty="0"/>
              <a:t>Het Parool, dinsdag 19 maart 2019</a:t>
            </a:r>
          </a:p>
          <a:p>
            <a:r>
              <a:rPr lang="nl-NL" dirty="0"/>
              <a:t>Secundaire bronnen</a:t>
            </a:r>
          </a:p>
          <a:p>
            <a:pPr lvl="1"/>
            <a:r>
              <a:rPr lang="nl-NL" dirty="0">
                <a:hlinkClick r:id="rId3"/>
              </a:rPr>
              <a:t>nos.nl</a:t>
            </a:r>
            <a:endParaRPr lang="nl-NL" dirty="0"/>
          </a:p>
          <a:p>
            <a:pPr lvl="1"/>
            <a:r>
              <a:rPr lang="nl-NL" dirty="0">
                <a:hlinkClick r:id="rId4"/>
              </a:rPr>
              <a:t>duic.nl</a:t>
            </a:r>
            <a:endParaRPr lang="nl-NL" dirty="0"/>
          </a:p>
          <a:p>
            <a:pPr lvl="2"/>
            <a:r>
              <a:rPr lang="nl-NL" dirty="0"/>
              <a:t>De Utrechtse Internet Courant</a:t>
            </a:r>
          </a:p>
          <a:p>
            <a:pPr lvl="1"/>
            <a:r>
              <a:rPr lang="nl-NL" dirty="0" err="1">
                <a:hlinkClick r:id="rId5"/>
              </a:rPr>
              <a:t>geenstijl.nl</a:t>
            </a:r>
            <a:endParaRPr lang="nl-NL" dirty="0"/>
          </a:p>
        </p:txBody>
      </p:sp>
      <p:sp>
        <p:nvSpPr>
          <p:cNvPr id="4" name="Tijdelijke aanduiding voor dianummer 3">
            <a:extLst>
              <a:ext uri="{FF2B5EF4-FFF2-40B4-BE49-F238E27FC236}">
                <a16:creationId xmlns:a16="http://schemas.microsoft.com/office/drawing/2014/main" id="{24D1D272-3A99-0D40-BE41-5ECCA8E78B46}"/>
              </a:ext>
            </a:extLst>
          </p:cNvPr>
          <p:cNvSpPr>
            <a:spLocks noGrp="1"/>
          </p:cNvSpPr>
          <p:nvPr>
            <p:ph type="sldNum" sz="quarter" idx="12"/>
          </p:nvPr>
        </p:nvSpPr>
        <p:spPr/>
        <p:txBody>
          <a:bodyPr/>
          <a:lstStyle/>
          <a:p>
            <a:fld id="{8022C6F3-BD05-6D40-A04B-0E49F0882B90}" type="slidenum">
              <a:rPr lang="nl-NL" sz="1600" smtClean="0">
                <a:solidFill>
                  <a:srgbClr val="FF0000"/>
                </a:solidFill>
              </a:rPr>
              <a:t>6</a:t>
            </a:fld>
            <a:endParaRPr lang="nl-NL" dirty="0">
              <a:solidFill>
                <a:srgbClr val="FF0000"/>
              </a:solidFill>
            </a:endParaRPr>
          </a:p>
        </p:txBody>
      </p:sp>
    </p:spTree>
    <p:extLst>
      <p:ext uri="{BB962C8B-B14F-4D97-AF65-F5344CB8AC3E}">
        <p14:creationId xmlns:p14="http://schemas.microsoft.com/office/powerpoint/2010/main" val="382364971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TotalTime>
  <Words>897</Words>
  <Application>Microsoft Macintosh PowerPoint</Application>
  <PresentationFormat>Breedbeeld</PresentationFormat>
  <Paragraphs>102</Paragraphs>
  <Slides>6</Slides>
  <Notes>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Aanslag Utrecht</vt:lpstr>
      <vt:lpstr>De drie artikelen</vt:lpstr>
      <vt:lpstr>Samenvatting</vt:lpstr>
      <vt:lpstr>Wie is Gökmen Tanis? </vt:lpstr>
      <vt:lpstr>Moeilijke woorden</vt:lpstr>
      <vt:lpstr>Bronnen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Immanuel Bendahan</dc:creator>
  <cp:lastModifiedBy>Immanuel Bendahan</cp:lastModifiedBy>
  <cp:revision>93</cp:revision>
  <cp:lastPrinted>2019-03-19T22:11:58Z</cp:lastPrinted>
  <dcterms:created xsi:type="dcterms:W3CDTF">2019-03-19T14:47:40Z</dcterms:created>
  <dcterms:modified xsi:type="dcterms:W3CDTF">2019-03-19T23:12:36Z</dcterms:modified>
</cp:coreProperties>
</file>