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15113000" cy="21374100"/>
  <p:notesSz cx="6858000" cy="9144000"/>
  <p:embeddedFontLst>
    <p:embeddedFont>
      <p:font typeface="Ballpoint" pitchFamily="2" charset="77"/>
      <p:regular r:id="rId3"/>
    </p:embeddedFont>
    <p:embeddedFont>
      <p:font typeface="Dekko" pitchFamily="2" charset="77"/>
      <p:regular r:id="rId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48" autoAdjust="0"/>
  </p:normalViewPr>
  <p:slideViewPr>
    <p:cSldViewPr>
      <p:cViewPr>
        <p:scale>
          <a:sx n="50" d="100"/>
          <a:sy n="50" d="100"/>
        </p:scale>
        <p:origin x="246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font" Target="fonts/font1.fntdata"/><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87968">
            <a:off x="-3318846" y="2857996"/>
            <a:ext cx="21753867" cy="15658107"/>
          </a:xfrm>
          <a:custGeom>
            <a:avLst/>
            <a:gdLst/>
            <a:ahLst/>
            <a:cxnLst/>
            <a:rect l="l" t="t" r="r" b="b"/>
            <a:pathLst>
              <a:path w="21753867" h="15658107">
                <a:moveTo>
                  <a:pt x="386765" y="15658108"/>
                </a:moveTo>
                <a:lnTo>
                  <a:pt x="0" y="546881"/>
                </a:lnTo>
                <a:lnTo>
                  <a:pt x="21367102" y="0"/>
                </a:lnTo>
                <a:lnTo>
                  <a:pt x="21753867" y="15111227"/>
                </a:lnTo>
                <a:lnTo>
                  <a:pt x="386765" y="15658108"/>
                </a:lnTo>
                <a:close/>
              </a:path>
            </a:pathLst>
          </a:custGeom>
          <a:blipFill>
            <a:blip r:embed="rId2"/>
            <a:stretch>
              <a:fillRect l="-21223" t="-774" r="-30302" b="-39480"/>
            </a:stretch>
          </a:blipFill>
        </p:spPr>
        <p:txBody>
          <a:bodyPr/>
          <a:lstStyle/>
          <a:p>
            <a:endParaRPr lang="nl-NL"/>
          </a:p>
        </p:txBody>
      </p:sp>
      <p:sp>
        <p:nvSpPr>
          <p:cNvPr id="3" name="Freeform 3"/>
          <p:cNvSpPr/>
          <p:nvPr/>
        </p:nvSpPr>
        <p:spPr>
          <a:xfrm>
            <a:off x="2242582" y="1342511"/>
            <a:ext cx="10561377" cy="4671909"/>
          </a:xfrm>
          <a:custGeom>
            <a:avLst/>
            <a:gdLst/>
            <a:ahLst/>
            <a:cxnLst/>
            <a:rect l="l" t="t" r="r" b="b"/>
            <a:pathLst>
              <a:path w="10561377" h="4671909">
                <a:moveTo>
                  <a:pt x="0" y="0"/>
                </a:moveTo>
                <a:lnTo>
                  <a:pt x="10561376" y="0"/>
                </a:lnTo>
                <a:lnTo>
                  <a:pt x="10561376" y="4671909"/>
                </a:lnTo>
                <a:lnTo>
                  <a:pt x="0" y="4671909"/>
                </a:lnTo>
                <a:lnTo>
                  <a:pt x="0" y="0"/>
                </a:lnTo>
                <a:close/>
              </a:path>
            </a:pathLst>
          </a:custGeom>
          <a:blipFill>
            <a:blip r:embed="rId3"/>
            <a:stretch>
              <a:fillRect t="-67327"/>
            </a:stretch>
          </a:blipFill>
        </p:spPr>
        <p:txBody>
          <a:bodyPr/>
          <a:lstStyle/>
          <a:p>
            <a:endParaRPr lang="nl-NL"/>
          </a:p>
        </p:txBody>
      </p:sp>
      <p:sp>
        <p:nvSpPr>
          <p:cNvPr id="4" name="Freeform 4"/>
          <p:cNvSpPr/>
          <p:nvPr/>
        </p:nvSpPr>
        <p:spPr>
          <a:xfrm>
            <a:off x="7436596" y="1018478"/>
            <a:ext cx="635690" cy="634609"/>
          </a:xfrm>
          <a:custGeom>
            <a:avLst/>
            <a:gdLst/>
            <a:ahLst/>
            <a:cxnLst/>
            <a:rect l="l" t="t" r="r" b="b"/>
            <a:pathLst>
              <a:path w="635690" h="634609">
                <a:moveTo>
                  <a:pt x="0" y="0"/>
                </a:moveTo>
                <a:lnTo>
                  <a:pt x="635690" y="0"/>
                </a:lnTo>
                <a:lnTo>
                  <a:pt x="635690" y="634609"/>
                </a:lnTo>
                <a:lnTo>
                  <a:pt x="0" y="634609"/>
                </a:lnTo>
                <a:lnTo>
                  <a:pt x="0" y="0"/>
                </a:lnTo>
                <a:close/>
              </a:path>
            </a:pathLst>
          </a:custGeom>
          <a:blipFill>
            <a:blip r:embed="rId4"/>
            <a:stretch>
              <a:fillRect/>
            </a:stretch>
          </a:blipFill>
        </p:spPr>
        <p:txBody>
          <a:bodyPr/>
          <a:lstStyle/>
          <a:p>
            <a:endParaRPr lang="nl-NL"/>
          </a:p>
        </p:txBody>
      </p:sp>
      <p:sp>
        <p:nvSpPr>
          <p:cNvPr id="5" name="TextBox 5"/>
          <p:cNvSpPr txBox="1"/>
          <p:nvPr/>
        </p:nvSpPr>
        <p:spPr>
          <a:xfrm>
            <a:off x="1859702" y="2146350"/>
            <a:ext cx="11789478" cy="3268885"/>
          </a:xfrm>
          <a:prstGeom prst="rect">
            <a:avLst/>
          </a:prstGeom>
        </p:spPr>
        <p:txBody>
          <a:bodyPr lIns="0" tIns="0" rIns="0" bIns="0" rtlCol="0" anchor="t">
            <a:spAutoFit/>
          </a:bodyPr>
          <a:lstStyle/>
          <a:p>
            <a:pPr algn="ctr">
              <a:lnSpc>
                <a:spcPts val="24033"/>
              </a:lnSpc>
              <a:spcBef>
                <a:spcPct val="0"/>
              </a:spcBef>
            </a:pPr>
            <a:r>
              <a:rPr lang="en-US" sz="17166" spc="755" dirty="0">
                <a:solidFill>
                  <a:srgbClr val="000000"/>
                </a:solidFill>
                <a:latin typeface="Ballpoint"/>
                <a:ea typeface="Ballpoint"/>
                <a:cs typeface="Ballpoint"/>
                <a:sym typeface="Ballpoint"/>
              </a:rPr>
              <a:t>ZILVER</a:t>
            </a:r>
          </a:p>
        </p:txBody>
      </p:sp>
      <p:sp>
        <p:nvSpPr>
          <p:cNvPr id="6" name="Freeform 6"/>
          <p:cNvSpPr/>
          <p:nvPr/>
        </p:nvSpPr>
        <p:spPr>
          <a:xfrm rot="532636">
            <a:off x="1493151" y="1333174"/>
            <a:ext cx="2860588" cy="2715952"/>
          </a:xfrm>
          <a:custGeom>
            <a:avLst/>
            <a:gdLst/>
            <a:ahLst/>
            <a:cxnLst/>
            <a:rect l="l" t="t" r="r" b="b"/>
            <a:pathLst>
              <a:path w="2860588" h="2715952">
                <a:moveTo>
                  <a:pt x="0" y="0"/>
                </a:moveTo>
                <a:lnTo>
                  <a:pt x="2860588" y="0"/>
                </a:lnTo>
                <a:lnTo>
                  <a:pt x="2860588" y="2715952"/>
                </a:lnTo>
                <a:lnTo>
                  <a:pt x="0" y="2715952"/>
                </a:lnTo>
                <a:lnTo>
                  <a:pt x="0" y="0"/>
                </a:lnTo>
                <a:close/>
              </a:path>
            </a:pathLst>
          </a:custGeom>
          <a:blipFill>
            <a:blip r:embed="rId5"/>
            <a:stretch>
              <a:fillRect/>
            </a:stretch>
          </a:blipFill>
        </p:spPr>
        <p:txBody>
          <a:bodyPr/>
          <a:lstStyle/>
          <a:p>
            <a:endParaRPr lang="nl-NL"/>
          </a:p>
        </p:txBody>
      </p:sp>
      <p:sp>
        <p:nvSpPr>
          <p:cNvPr id="7" name="Freeform 7"/>
          <p:cNvSpPr/>
          <p:nvPr/>
        </p:nvSpPr>
        <p:spPr>
          <a:xfrm>
            <a:off x="10722670" y="1653087"/>
            <a:ext cx="865711" cy="1460555"/>
          </a:xfrm>
          <a:custGeom>
            <a:avLst/>
            <a:gdLst/>
            <a:ahLst/>
            <a:cxnLst/>
            <a:rect l="l" t="t" r="r" b="b"/>
            <a:pathLst>
              <a:path w="865711" h="1460555">
                <a:moveTo>
                  <a:pt x="0" y="0"/>
                </a:moveTo>
                <a:lnTo>
                  <a:pt x="865711" y="0"/>
                </a:lnTo>
                <a:lnTo>
                  <a:pt x="865711" y="1460555"/>
                </a:lnTo>
                <a:lnTo>
                  <a:pt x="0" y="14605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8" name="Freeform 8"/>
          <p:cNvSpPr/>
          <p:nvPr/>
        </p:nvSpPr>
        <p:spPr>
          <a:xfrm>
            <a:off x="11709331" y="2439576"/>
            <a:ext cx="683142" cy="1152540"/>
          </a:xfrm>
          <a:custGeom>
            <a:avLst/>
            <a:gdLst/>
            <a:ahLst/>
            <a:cxnLst/>
            <a:rect l="l" t="t" r="r" b="b"/>
            <a:pathLst>
              <a:path w="683142" h="1152540">
                <a:moveTo>
                  <a:pt x="0" y="0"/>
                </a:moveTo>
                <a:lnTo>
                  <a:pt x="683142" y="0"/>
                </a:lnTo>
                <a:lnTo>
                  <a:pt x="683142" y="1152540"/>
                </a:lnTo>
                <a:lnTo>
                  <a:pt x="0" y="11525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9" name="Freeform 9"/>
          <p:cNvSpPr/>
          <p:nvPr/>
        </p:nvSpPr>
        <p:spPr>
          <a:xfrm>
            <a:off x="6068120" y="5888717"/>
            <a:ext cx="8509911" cy="5169829"/>
          </a:xfrm>
          <a:custGeom>
            <a:avLst/>
            <a:gdLst/>
            <a:ahLst/>
            <a:cxnLst/>
            <a:rect l="l" t="t" r="r" b="b"/>
            <a:pathLst>
              <a:path w="8509911" h="5169829">
                <a:moveTo>
                  <a:pt x="0" y="0"/>
                </a:moveTo>
                <a:lnTo>
                  <a:pt x="8509910" y="0"/>
                </a:lnTo>
                <a:lnTo>
                  <a:pt x="8509910" y="5169829"/>
                </a:lnTo>
                <a:lnTo>
                  <a:pt x="0" y="5169829"/>
                </a:lnTo>
                <a:lnTo>
                  <a:pt x="0" y="0"/>
                </a:lnTo>
                <a:close/>
              </a:path>
            </a:pathLst>
          </a:custGeom>
          <a:blipFill>
            <a:blip r:embed="rId3"/>
            <a:stretch>
              <a:fillRect l="-7471" t="-34782" r="-3151"/>
            </a:stretch>
          </a:blipFill>
        </p:spPr>
        <p:txBody>
          <a:bodyPr/>
          <a:lstStyle/>
          <a:p>
            <a:endParaRPr lang="nl-NL"/>
          </a:p>
        </p:txBody>
      </p:sp>
      <p:sp>
        <p:nvSpPr>
          <p:cNvPr id="10" name="Freeform 10"/>
          <p:cNvSpPr/>
          <p:nvPr/>
        </p:nvSpPr>
        <p:spPr>
          <a:xfrm>
            <a:off x="1224443" y="11058546"/>
            <a:ext cx="7946459" cy="4605236"/>
          </a:xfrm>
          <a:custGeom>
            <a:avLst/>
            <a:gdLst/>
            <a:ahLst/>
            <a:cxnLst/>
            <a:rect l="l" t="t" r="r" b="b"/>
            <a:pathLst>
              <a:path w="7946459" h="4605236">
                <a:moveTo>
                  <a:pt x="0" y="0"/>
                </a:moveTo>
                <a:lnTo>
                  <a:pt x="7946459" y="0"/>
                </a:lnTo>
                <a:lnTo>
                  <a:pt x="7946459" y="4605236"/>
                </a:lnTo>
                <a:lnTo>
                  <a:pt x="0" y="4605236"/>
                </a:lnTo>
                <a:lnTo>
                  <a:pt x="0" y="0"/>
                </a:lnTo>
                <a:close/>
              </a:path>
            </a:pathLst>
          </a:custGeom>
          <a:blipFill>
            <a:blip r:embed="rId3"/>
            <a:stretch>
              <a:fillRect l="-2061" t="-32986" r="-2061"/>
            </a:stretch>
          </a:blipFill>
        </p:spPr>
        <p:txBody>
          <a:bodyPr/>
          <a:lstStyle/>
          <a:p>
            <a:endParaRPr lang="nl-NL"/>
          </a:p>
        </p:txBody>
      </p:sp>
      <p:sp>
        <p:nvSpPr>
          <p:cNvPr id="11" name="Freeform 11"/>
          <p:cNvSpPr/>
          <p:nvPr/>
        </p:nvSpPr>
        <p:spPr>
          <a:xfrm>
            <a:off x="6749646" y="16140032"/>
            <a:ext cx="7997811" cy="4452212"/>
          </a:xfrm>
          <a:custGeom>
            <a:avLst/>
            <a:gdLst/>
            <a:ahLst/>
            <a:cxnLst/>
            <a:rect l="l" t="t" r="r" b="b"/>
            <a:pathLst>
              <a:path w="7997811" h="4452212">
                <a:moveTo>
                  <a:pt x="0" y="0"/>
                </a:moveTo>
                <a:lnTo>
                  <a:pt x="7997811" y="0"/>
                </a:lnTo>
                <a:lnTo>
                  <a:pt x="7997811" y="4452212"/>
                </a:lnTo>
                <a:lnTo>
                  <a:pt x="0" y="4452212"/>
                </a:lnTo>
                <a:lnTo>
                  <a:pt x="0" y="0"/>
                </a:lnTo>
                <a:close/>
              </a:path>
            </a:pathLst>
          </a:custGeom>
          <a:blipFill>
            <a:blip r:embed="rId3"/>
            <a:stretch>
              <a:fillRect t="-33246" r="-330" b="-156"/>
            </a:stretch>
          </a:blipFill>
        </p:spPr>
        <p:txBody>
          <a:bodyPr/>
          <a:lstStyle/>
          <a:p>
            <a:endParaRPr lang="nl-NL"/>
          </a:p>
        </p:txBody>
      </p:sp>
      <p:sp>
        <p:nvSpPr>
          <p:cNvPr id="12" name="Freeform 12"/>
          <p:cNvSpPr/>
          <p:nvPr/>
        </p:nvSpPr>
        <p:spPr>
          <a:xfrm rot="-608087">
            <a:off x="1113790" y="5824411"/>
            <a:ext cx="5195458" cy="5229432"/>
          </a:xfrm>
          <a:custGeom>
            <a:avLst/>
            <a:gdLst/>
            <a:ahLst/>
            <a:cxnLst/>
            <a:rect l="l" t="t" r="r" b="b"/>
            <a:pathLst>
              <a:path w="5195458" h="5229432">
                <a:moveTo>
                  <a:pt x="0" y="0"/>
                </a:moveTo>
                <a:lnTo>
                  <a:pt x="5195458" y="0"/>
                </a:lnTo>
                <a:lnTo>
                  <a:pt x="5195458" y="5229432"/>
                </a:lnTo>
                <a:lnTo>
                  <a:pt x="0" y="5229432"/>
                </a:lnTo>
                <a:lnTo>
                  <a:pt x="0" y="0"/>
                </a:lnTo>
                <a:close/>
              </a:path>
            </a:pathLst>
          </a:custGeom>
          <a:blipFill>
            <a:blip r:embed="rId8"/>
            <a:stretch>
              <a:fillRect/>
            </a:stretch>
          </a:blipFill>
        </p:spPr>
        <p:txBody>
          <a:bodyPr/>
          <a:lstStyle/>
          <a:p>
            <a:endParaRPr lang="nl-NL"/>
          </a:p>
        </p:txBody>
      </p:sp>
      <p:sp>
        <p:nvSpPr>
          <p:cNvPr id="13" name="TextBox 13"/>
          <p:cNvSpPr txBox="1"/>
          <p:nvPr/>
        </p:nvSpPr>
        <p:spPr>
          <a:xfrm>
            <a:off x="6728812" y="7191753"/>
            <a:ext cx="7849219" cy="3500247"/>
          </a:xfrm>
          <a:prstGeom prst="rect">
            <a:avLst/>
          </a:prstGeom>
        </p:spPr>
        <p:txBody>
          <a:bodyPr lIns="0" tIns="0" rIns="0" bIns="0" rtlCol="0" anchor="t">
            <a:spAutoFit/>
          </a:bodyPr>
          <a:lstStyle/>
          <a:p>
            <a:pPr algn="ctr">
              <a:lnSpc>
                <a:spcPts val="3144"/>
              </a:lnSpc>
            </a:pPr>
            <a:r>
              <a:rPr lang="en-US" sz="2400">
                <a:solidFill>
                  <a:srgbClr val="000000"/>
                </a:solidFill>
                <a:latin typeface="Dekko"/>
                <a:ea typeface="Dekko"/>
                <a:cs typeface="Dekko"/>
                <a:sym typeface="Dekko"/>
              </a:rPr>
              <a:t>De grootste zilvermijnen bevinden zich in Mexico, gevolgd door Peru, China en Rusland. (zie links een zilvermijn in Guanajuato.) Van zilver worden sierraden gemaakt, maar ook bestek, kannen, fotolijsten, schalen en kandelaars. Zilver kost ongeveer per kilo €500,- en €600,-.</a:t>
            </a:r>
          </a:p>
          <a:p>
            <a:pPr algn="ctr">
              <a:lnSpc>
                <a:spcPts val="3144"/>
              </a:lnSpc>
            </a:pPr>
            <a:r>
              <a:rPr lang="en-US" sz="2400">
                <a:solidFill>
                  <a:srgbClr val="000000"/>
                </a:solidFill>
                <a:latin typeface="Dekko"/>
                <a:ea typeface="Dekko"/>
                <a:cs typeface="Dekko"/>
                <a:sym typeface="Dekko"/>
              </a:rPr>
              <a:t>Zilver is een schaarse grondstof. Het atoomnummer van zilver is 47. De EU heeft met de Critical Raw Materials Act in 2022 het element zilver op de lijst van schaarse en strategische grondstoffen gezet.</a:t>
            </a:r>
          </a:p>
        </p:txBody>
      </p:sp>
      <p:sp>
        <p:nvSpPr>
          <p:cNvPr id="14" name="Freeform 14"/>
          <p:cNvSpPr/>
          <p:nvPr/>
        </p:nvSpPr>
        <p:spPr>
          <a:xfrm rot="229631">
            <a:off x="8376443" y="6095194"/>
            <a:ext cx="4099531" cy="1170230"/>
          </a:xfrm>
          <a:custGeom>
            <a:avLst/>
            <a:gdLst/>
            <a:ahLst/>
            <a:cxnLst/>
            <a:rect l="l" t="t" r="r" b="b"/>
            <a:pathLst>
              <a:path w="4099531" h="1170230">
                <a:moveTo>
                  <a:pt x="0" y="0"/>
                </a:moveTo>
                <a:lnTo>
                  <a:pt x="4099531" y="0"/>
                </a:lnTo>
                <a:lnTo>
                  <a:pt x="4099531" y="1170230"/>
                </a:lnTo>
                <a:lnTo>
                  <a:pt x="0" y="11702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5" name="Freeform 15"/>
          <p:cNvSpPr/>
          <p:nvPr/>
        </p:nvSpPr>
        <p:spPr>
          <a:xfrm rot="229631">
            <a:off x="3494708" y="11497222"/>
            <a:ext cx="4099531" cy="1170230"/>
          </a:xfrm>
          <a:custGeom>
            <a:avLst/>
            <a:gdLst/>
            <a:ahLst/>
            <a:cxnLst/>
            <a:rect l="l" t="t" r="r" b="b"/>
            <a:pathLst>
              <a:path w="4099531" h="1170230">
                <a:moveTo>
                  <a:pt x="0" y="0"/>
                </a:moveTo>
                <a:lnTo>
                  <a:pt x="4099531" y="0"/>
                </a:lnTo>
                <a:lnTo>
                  <a:pt x="4099531" y="1170230"/>
                </a:lnTo>
                <a:lnTo>
                  <a:pt x="0" y="11702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Freeform 16"/>
          <p:cNvSpPr/>
          <p:nvPr/>
        </p:nvSpPr>
        <p:spPr>
          <a:xfrm rot="-593718">
            <a:off x="9144536" y="10654306"/>
            <a:ext cx="5192740" cy="5223285"/>
          </a:xfrm>
          <a:custGeom>
            <a:avLst/>
            <a:gdLst/>
            <a:ahLst/>
            <a:cxnLst/>
            <a:rect l="l" t="t" r="r" b="b"/>
            <a:pathLst>
              <a:path w="5192740" h="5223285">
                <a:moveTo>
                  <a:pt x="0" y="0"/>
                </a:moveTo>
                <a:lnTo>
                  <a:pt x="5192740" y="0"/>
                </a:lnTo>
                <a:lnTo>
                  <a:pt x="5192740" y="5223286"/>
                </a:lnTo>
                <a:lnTo>
                  <a:pt x="0" y="5223286"/>
                </a:lnTo>
                <a:lnTo>
                  <a:pt x="0" y="0"/>
                </a:lnTo>
                <a:close/>
              </a:path>
            </a:pathLst>
          </a:custGeom>
          <a:blipFill>
            <a:blip r:embed="rId11"/>
            <a:stretch>
              <a:fillRect/>
            </a:stretch>
          </a:blipFill>
        </p:spPr>
        <p:txBody>
          <a:bodyPr/>
          <a:lstStyle/>
          <a:p>
            <a:endParaRPr lang="nl-NL"/>
          </a:p>
        </p:txBody>
      </p:sp>
      <p:sp>
        <p:nvSpPr>
          <p:cNvPr id="17" name="Freeform 17"/>
          <p:cNvSpPr/>
          <p:nvPr/>
        </p:nvSpPr>
        <p:spPr>
          <a:xfrm rot="-182912">
            <a:off x="12810023" y="10894222"/>
            <a:ext cx="1492912" cy="1417428"/>
          </a:xfrm>
          <a:custGeom>
            <a:avLst/>
            <a:gdLst/>
            <a:ahLst/>
            <a:cxnLst/>
            <a:rect l="l" t="t" r="r" b="b"/>
            <a:pathLst>
              <a:path w="1492912" h="1417428">
                <a:moveTo>
                  <a:pt x="0" y="0"/>
                </a:moveTo>
                <a:lnTo>
                  <a:pt x="1492912" y="0"/>
                </a:lnTo>
                <a:lnTo>
                  <a:pt x="1492912" y="1417428"/>
                </a:lnTo>
                <a:lnTo>
                  <a:pt x="0" y="1417428"/>
                </a:lnTo>
                <a:lnTo>
                  <a:pt x="0" y="0"/>
                </a:lnTo>
                <a:close/>
              </a:path>
            </a:pathLst>
          </a:custGeom>
          <a:blipFill>
            <a:blip r:embed="rId12"/>
            <a:stretch>
              <a:fillRect/>
            </a:stretch>
          </a:blipFill>
        </p:spPr>
        <p:txBody>
          <a:bodyPr/>
          <a:lstStyle/>
          <a:p>
            <a:endParaRPr lang="nl-NL"/>
          </a:p>
        </p:txBody>
      </p:sp>
      <p:sp>
        <p:nvSpPr>
          <p:cNvPr id="18" name="Freeform 18"/>
          <p:cNvSpPr/>
          <p:nvPr/>
        </p:nvSpPr>
        <p:spPr>
          <a:xfrm>
            <a:off x="9899651" y="12350345"/>
            <a:ext cx="3682510" cy="2234805"/>
          </a:xfrm>
          <a:custGeom>
            <a:avLst/>
            <a:gdLst/>
            <a:ahLst/>
            <a:cxnLst/>
            <a:rect l="l" t="t" r="r" b="b"/>
            <a:pathLst>
              <a:path w="3682510" h="2234805">
                <a:moveTo>
                  <a:pt x="0" y="0"/>
                </a:moveTo>
                <a:lnTo>
                  <a:pt x="3682510" y="0"/>
                </a:lnTo>
                <a:lnTo>
                  <a:pt x="3682510" y="2234805"/>
                </a:lnTo>
                <a:lnTo>
                  <a:pt x="0" y="2234805"/>
                </a:lnTo>
                <a:lnTo>
                  <a:pt x="0" y="0"/>
                </a:lnTo>
                <a:close/>
              </a:path>
            </a:pathLst>
          </a:custGeom>
          <a:blipFill>
            <a:blip r:embed="rId13"/>
            <a:stretch>
              <a:fillRect/>
            </a:stretch>
          </a:blipFill>
        </p:spPr>
        <p:txBody>
          <a:bodyPr/>
          <a:lstStyle/>
          <a:p>
            <a:endParaRPr lang="nl-NL"/>
          </a:p>
        </p:txBody>
      </p:sp>
      <p:sp>
        <p:nvSpPr>
          <p:cNvPr id="19" name="Freeform 19"/>
          <p:cNvSpPr/>
          <p:nvPr/>
        </p:nvSpPr>
        <p:spPr>
          <a:xfrm rot="491162">
            <a:off x="1491833" y="1323821"/>
            <a:ext cx="2909672" cy="2365179"/>
          </a:xfrm>
          <a:custGeom>
            <a:avLst/>
            <a:gdLst/>
            <a:ahLst/>
            <a:cxnLst/>
            <a:rect l="l" t="t" r="r" b="b"/>
            <a:pathLst>
              <a:path w="2909672" h="2365179">
                <a:moveTo>
                  <a:pt x="0" y="0"/>
                </a:moveTo>
                <a:lnTo>
                  <a:pt x="2909672" y="0"/>
                </a:lnTo>
                <a:lnTo>
                  <a:pt x="2909672" y="2365179"/>
                </a:lnTo>
                <a:lnTo>
                  <a:pt x="0" y="2365179"/>
                </a:lnTo>
                <a:lnTo>
                  <a:pt x="0" y="0"/>
                </a:lnTo>
                <a:close/>
              </a:path>
            </a:pathLst>
          </a:custGeom>
          <a:blipFill>
            <a:blip r:embed="rId14"/>
            <a:stretch>
              <a:fillRect l="-6177" r="-6177"/>
            </a:stretch>
          </a:blipFill>
        </p:spPr>
        <p:txBody>
          <a:bodyPr/>
          <a:lstStyle/>
          <a:p>
            <a:endParaRPr lang="nl-NL"/>
          </a:p>
        </p:txBody>
      </p:sp>
      <p:sp>
        <p:nvSpPr>
          <p:cNvPr id="20" name="Freeform 20"/>
          <p:cNvSpPr/>
          <p:nvPr/>
        </p:nvSpPr>
        <p:spPr>
          <a:xfrm>
            <a:off x="1686467" y="6803805"/>
            <a:ext cx="3954059" cy="3465355"/>
          </a:xfrm>
          <a:custGeom>
            <a:avLst/>
            <a:gdLst/>
            <a:ahLst/>
            <a:cxnLst/>
            <a:rect l="l" t="t" r="r" b="b"/>
            <a:pathLst>
              <a:path w="3954059" h="3465355">
                <a:moveTo>
                  <a:pt x="0" y="0"/>
                </a:moveTo>
                <a:lnTo>
                  <a:pt x="3954060" y="0"/>
                </a:lnTo>
                <a:lnTo>
                  <a:pt x="3954060" y="3465355"/>
                </a:lnTo>
                <a:lnTo>
                  <a:pt x="0" y="3465355"/>
                </a:lnTo>
                <a:lnTo>
                  <a:pt x="0" y="0"/>
                </a:lnTo>
                <a:close/>
              </a:path>
            </a:pathLst>
          </a:custGeom>
          <a:blipFill>
            <a:blip r:embed="rId15"/>
            <a:stretch>
              <a:fillRect/>
            </a:stretch>
          </a:blipFill>
        </p:spPr>
        <p:txBody>
          <a:bodyPr/>
          <a:lstStyle/>
          <a:p>
            <a:endParaRPr lang="nl-NL"/>
          </a:p>
        </p:txBody>
      </p:sp>
      <p:sp>
        <p:nvSpPr>
          <p:cNvPr id="21" name="Freeform 21"/>
          <p:cNvSpPr/>
          <p:nvPr/>
        </p:nvSpPr>
        <p:spPr>
          <a:xfrm>
            <a:off x="988997" y="5971332"/>
            <a:ext cx="1512591" cy="1436111"/>
          </a:xfrm>
          <a:custGeom>
            <a:avLst/>
            <a:gdLst/>
            <a:ahLst/>
            <a:cxnLst/>
            <a:rect l="l" t="t" r="r" b="b"/>
            <a:pathLst>
              <a:path w="1512591" h="1436111">
                <a:moveTo>
                  <a:pt x="0" y="0"/>
                </a:moveTo>
                <a:lnTo>
                  <a:pt x="1512591" y="0"/>
                </a:lnTo>
                <a:lnTo>
                  <a:pt x="1512591" y="1436111"/>
                </a:lnTo>
                <a:lnTo>
                  <a:pt x="0" y="1436111"/>
                </a:lnTo>
                <a:lnTo>
                  <a:pt x="0" y="0"/>
                </a:lnTo>
                <a:close/>
              </a:path>
            </a:pathLst>
          </a:custGeom>
          <a:blipFill>
            <a:blip r:embed="rId12"/>
            <a:stretch>
              <a:fillRect/>
            </a:stretch>
          </a:blipFill>
        </p:spPr>
        <p:txBody>
          <a:bodyPr/>
          <a:lstStyle/>
          <a:p>
            <a:endParaRPr lang="nl-NL"/>
          </a:p>
        </p:txBody>
      </p:sp>
      <p:sp>
        <p:nvSpPr>
          <p:cNvPr id="22" name="TextBox 22"/>
          <p:cNvSpPr txBox="1"/>
          <p:nvPr/>
        </p:nvSpPr>
        <p:spPr>
          <a:xfrm>
            <a:off x="2675220" y="12614114"/>
            <a:ext cx="5930613" cy="2723261"/>
          </a:xfrm>
          <a:prstGeom prst="rect">
            <a:avLst/>
          </a:prstGeom>
        </p:spPr>
        <p:txBody>
          <a:bodyPr lIns="0" tIns="0" rIns="0" bIns="0" rtlCol="0" anchor="t">
            <a:spAutoFit/>
          </a:bodyPr>
          <a:lstStyle/>
          <a:p>
            <a:pPr algn="ctr">
              <a:lnSpc>
                <a:spcPts val="3103"/>
              </a:lnSpc>
            </a:pPr>
            <a:r>
              <a:rPr lang="en-US" sz="2369">
                <a:solidFill>
                  <a:srgbClr val="000000"/>
                </a:solidFill>
                <a:latin typeface="Dekko"/>
                <a:ea typeface="Dekko"/>
                <a:cs typeface="Dekko"/>
                <a:sym typeface="Dekko"/>
              </a:rPr>
              <a:t>Potosi brengt 60% zilver van heel de wereld.</a:t>
            </a:r>
          </a:p>
          <a:p>
            <a:pPr algn="ctr">
              <a:lnSpc>
                <a:spcPts val="3103"/>
              </a:lnSpc>
            </a:pPr>
            <a:r>
              <a:rPr lang="en-US" sz="2369">
                <a:solidFill>
                  <a:srgbClr val="000000"/>
                </a:solidFill>
                <a:latin typeface="Dekko"/>
                <a:ea typeface="Dekko"/>
                <a:cs typeface="Dekko"/>
                <a:sym typeface="Dekko"/>
              </a:rPr>
              <a:t>De problemen zijn met het ophalen van zilver uit de mijnen: de mensen hebben meestal longziektes en het is erg gevaarlijk werk want de mijn kan zomaar instorten. </a:t>
            </a:r>
          </a:p>
          <a:p>
            <a:pPr algn="ctr">
              <a:lnSpc>
                <a:spcPts val="3103"/>
              </a:lnSpc>
            </a:pPr>
            <a:r>
              <a:rPr lang="en-US" sz="2369">
                <a:solidFill>
                  <a:srgbClr val="000000"/>
                </a:solidFill>
                <a:latin typeface="Dekko"/>
                <a:ea typeface="Dekko"/>
                <a:cs typeface="Dekko"/>
                <a:sym typeface="Dekko"/>
              </a:rPr>
              <a:t>De mijn in Potosi word niet meer gebruikt voor zilver maar nog wel voor andere grondstoffen </a:t>
            </a:r>
          </a:p>
        </p:txBody>
      </p:sp>
      <p:sp>
        <p:nvSpPr>
          <p:cNvPr id="23" name="Freeform 23"/>
          <p:cNvSpPr/>
          <p:nvPr/>
        </p:nvSpPr>
        <p:spPr>
          <a:xfrm rot="-608087">
            <a:off x="1134624" y="15368721"/>
            <a:ext cx="5195458" cy="5229432"/>
          </a:xfrm>
          <a:custGeom>
            <a:avLst/>
            <a:gdLst/>
            <a:ahLst/>
            <a:cxnLst/>
            <a:rect l="l" t="t" r="r" b="b"/>
            <a:pathLst>
              <a:path w="5195458" h="5229432">
                <a:moveTo>
                  <a:pt x="0" y="0"/>
                </a:moveTo>
                <a:lnTo>
                  <a:pt x="5195458" y="0"/>
                </a:lnTo>
                <a:lnTo>
                  <a:pt x="5195458" y="5229432"/>
                </a:lnTo>
                <a:lnTo>
                  <a:pt x="0" y="5229432"/>
                </a:lnTo>
                <a:lnTo>
                  <a:pt x="0" y="0"/>
                </a:lnTo>
                <a:close/>
              </a:path>
            </a:pathLst>
          </a:custGeom>
          <a:blipFill>
            <a:blip r:embed="rId8"/>
            <a:stretch>
              <a:fillRect/>
            </a:stretch>
          </a:blipFill>
        </p:spPr>
        <p:txBody>
          <a:bodyPr/>
          <a:lstStyle/>
          <a:p>
            <a:endParaRPr lang="nl-NL"/>
          </a:p>
        </p:txBody>
      </p:sp>
      <p:sp>
        <p:nvSpPr>
          <p:cNvPr id="24" name="Freeform 24"/>
          <p:cNvSpPr/>
          <p:nvPr/>
        </p:nvSpPr>
        <p:spPr>
          <a:xfrm>
            <a:off x="1617973" y="16810954"/>
            <a:ext cx="4187093" cy="2472693"/>
          </a:xfrm>
          <a:custGeom>
            <a:avLst/>
            <a:gdLst/>
            <a:ahLst/>
            <a:cxnLst/>
            <a:rect l="l" t="t" r="r" b="b"/>
            <a:pathLst>
              <a:path w="4187093" h="2472693">
                <a:moveTo>
                  <a:pt x="0" y="0"/>
                </a:moveTo>
                <a:lnTo>
                  <a:pt x="4187093" y="0"/>
                </a:lnTo>
                <a:lnTo>
                  <a:pt x="4187093" y="2472692"/>
                </a:lnTo>
                <a:lnTo>
                  <a:pt x="0" y="2472692"/>
                </a:lnTo>
                <a:lnTo>
                  <a:pt x="0" y="0"/>
                </a:lnTo>
                <a:close/>
              </a:path>
            </a:pathLst>
          </a:custGeom>
          <a:blipFill>
            <a:blip r:embed="rId16"/>
            <a:stretch>
              <a:fillRect/>
            </a:stretch>
          </a:blipFill>
        </p:spPr>
        <p:txBody>
          <a:bodyPr/>
          <a:lstStyle/>
          <a:p>
            <a:endParaRPr lang="nl-NL"/>
          </a:p>
        </p:txBody>
      </p:sp>
      <p:sp>
        <p:nvSpPr>
          <p:cNvPr id="25" name="Freeform 25"/>
          <p:cNvSpPr/>
          <p:nvPr/>
        </p:nvSpPr>
        <p:spPr>
          <a:xfrm rot="-314974">
            <a:off x="1060771" y="15566866"/>
            <a:ext cx="1512591" cy="1436111"/>
          </a:xfrm>
          <a:custGeom>
            <a:avLst/>
            <a:gdLst/>
            <a:ahLst/>
            <a:cxnLst/>
            <a:rect l="l" t="t" r="r" b="b"/>
            <a:pathLst>
              <a:path w="1512591" h="1436111">
                <a:moveTo>
                  <a:pt x="0" y="0"/>
                </a:moveTo>
                <a:lnTo>
                  <a:pt x="1512591" y="0"/>
                </a:lnTo>
                <a:lnTo>
                  <a:pt x="1512591" y="1436111"/>
                </a:lnTo>
                <a:lnTo>
                  <a:pt x="0" y="1436111"/>
                </a:lnTo>
                <a:lnTo>
                  <a:pt x="0" y="0"/>
                </a:lnTo>
                <a:close/>
              </a:path>
            </a:pathLst>
          </a:custGeom>
          <a:blipFill>
            <a:blip r:embed="rId12"/>
            <a:stretch>
              <a:fillRect/>
            </a:stretch>
          </a:blipFill>
        </p:spPr>
        <p:txBody>
          <a:bodyPr/>
          <a:lstStyle/>
          <a:p>
            <a:endParaRPr lang="nl-NL"/>
          </a:p>
        </p:txBody>
      </p:sp>
      <p:sp>
        <p:nvSpPr>
          <p:cNvPr id="26" name="Freeform 26"/>
          <p:cNvSpPr/>
          <p:nvPr/>
        </p:nvSpPr>
        <p:spPr>
          <a:xfrm>
            <a:off x="1896217" y="16872815"/>
            <a:ext cx="1261654" cy="1174485"/>
          </a:xfrm>
          <a:custGeom>
            <a:avLst/>
            <a:gdLst/>
            <a:ahLst/>
            <a:cxnLst/>
            <a:rect l="l" t="t" r="r" b="b"/>
            <a:pathLst>
              <a:path w="1261654" h="1174485">
                <a:moveTo>
                  <a:pt x="0" y="0"/>
                </a:moveTo>
                <a:lnTo>
                  <a:pt x="1261654" y="0"/>
                </a:lnTo>
                <a:lnTo>
                  <a:pt x="1261654" y="1174485"/>
                </a:lnTo>
                <a:lnTo>
                  <a:pt x="0" y="117448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l-NL"/>
          </a:p>
        </p:txBody>
      </p:sp>
      <p:sp>
        <p:nvSpPr>
          <p:cNvPr id="27" name="TextBox 27"/>
          <p:cNvSpPr txBox="1"/>
          <p:nvPr/>
        </p:nvSpPr>
        <p:spPr>
          <a:xfrm>
            <a:off x="2306510" y="11512461"/>
            <a:ext cx="6363583" cy="1101653"/>
          </a:xfrm>
          <a:prstGeom prst="rect">
            <a:avLst/>
          </a:prstGeom>
        </p:spPr>
        <p:txBody>
          <a:bodyPr lIns="0" tIns="0" rIns="0" bIns="0" rtlCol="0" anchor="t">
            <a:spAutoFit/>
          </a:bodyPr>
          <a:lstStyle/>
          <a:p>
            <a:pPr algn="ctr">
              <a:lnSpc>
                <a:spcPts val="8107"/>
              </a:lnSpc>
              <a:spcBef>
                <a:spcPct val="0"/>
              </a:spcBef>
            </a:pPr>
            <a:r>
              <a:rPr lang="en-US" sz="5790" dirty="0">
                <a:solidFill>
                  <a:srgbClr val="000000"/>
                </a:solidFill>
                <a:latin typeface="Ballpoint"/>
                <a:ea typeface="Ballpoint"/>
                <a:cs typeface="Ballpoint"/>
                <a:sym typeface="Ballpoint"/>
              </a:rPr>
              <a:t>Bolivia</a:t>
            </a:r>
          </a:p>
        </p:txBody>
      </p:sp>
      <p:sp>
        <p:nvSpPr>
          <p:cNvPr id="28" name="TextBox 28"/>
          <p:cNvSpPr txBox="1"/>
          <p:nvPr/>
        </p:nvSpPr>
        <p:spPr>
          <a:xfrm>
            <a:off x="7255029" y="6096512"/>
            <a:ext cx="6363583" cy="1101653"/>
          </a:xfrm>
          <a:prstGeom prst="rect">
            <a:avLst/>
          </a:prstGeom>
        </p:spPr>
        <p:txBody>
          <a:bodyPr lIns="0" tIns="0" rIns="0" bIns="0" rtlCol="0" anchor="t">
            <a:spAutoFit/>
          </a:bodyPr>
          <a:lstStyle/>
          <a:p>
            <a:pPr algn="ctr">
              <a:lnSpc>
                <a:spcPts val="8107"/>
              </a:lnSpc>
              <a:spcBef>
                <a:spcPct val="0"/>
              </a:spcBef>
            </a:pPr>
            <a:r>
              <a:rPr lang="en-US" sz="5790" dirty="0" err="1">
                <a:solidFill>
                  <a:srgbClr val="000000"/>
                </a:solidFill>
                <a:latin typeface="Ballpoint"/>
                <a:ea typeface="Ballpoint"/>
                <a:cs typeface="Ballpoint"/>
                <a:sym typeface="Ballpoint"/>
              </a:rPr>
              <a:t>Zilver</a:t>
            </a:r>
            <a:endParaRPr lang="en-US" sz="5790" dirty="0">
              <a:solidFill>
                <a:srgbClr val="000000"/>
              </a:solidFill>
              <a:latin typeface="Ballpoint"/>
              <a:ea typeface="Ballpoint"/>
              <a:cs typeface="Ballpoint"/>
              <a:sym typeface="Ballpoint"/>
            </a:endParaRPr>
          </a:p>
        </p:txBody>
      </p:sp>
      <p:sp>
        <p:nvSpPr>
          <p:cNvPr id="29" name="TextBox 29"/>
          <p:cNvSpPr txBox="1"/>
          <p:nvPr/>
        </p:nvSpPr>
        <p:spPr>
          <a:xfrm>
            <a:off x="8250795" y="14745768"/>
            <a:ext cx="6675171" cy="375186"/>
          </a:xfrm>
          <a:prstGeom prst="rect">
            <a:avLst/>
          </a:prstGeom>
        </p:spPr>
        <p:txBody>
          <a:bodyPr lIns="0" tIns="0" rIns="0" bIns="0" rtlCol="0" anchor="t">
            <a:spAutoFit/>
          </a:bodyPr>
          <a:lstStyle/>
          <a:p>
            <a:pPr algn="ctr">
              <a:lnSpc>
                <a:spcPts val="3177"/>
              </a:lnSpc>
              <a:spcBef>
                <a:spcPct val="0"/>
              </a:spcBef>
            </a:pPr>
            <a:r>
              <a:rPr lang="en-US" sz="2269">
                <a:solidFill>
                  <a:srgbClr val="000000"/>
                </a:solidFill>
                <a:latin typeface="Dekko"/>
                <a:ea typeface="Dekko"/>
                <a:cs typeface="Dekko"/>
                <a:sym typeface="Dekko"/>
              </a:rPr>
              <a:t>Bolivia op de landkaart</a:t>
            </a:r>
          </a:p>
        </p:txBody>
      </p:sp>
      <p:sp>
        <p:nvSpPr>
          <p:cNvPr id="30" name="TextBox 30"/>
          <p:cNvSpPr txBox="1"/>
          <p:nvPr/>
        </p:nvSpPr>
        <p:spPr>
          <a:xfrm>
            <a:off x="8072286" y="16389696"/>
            <a:ext cx="6028491" cy="3757439"/>
          </a:xfrm>
          <a:prstGeom prst="rect">
            <a:avLst/>
          </a:prstGeom>
        </p:spPr>
        <p:txBody>
          <a:bodyPr lIns="0" tIns="0" rIns="0" bIns="0" rtlCol="0" anchor="t">
            <a:spAutoFit/>
          </a:bodyPr>
          <a:lstStyle/>
          <a:p>
            <a:pPr algn="ctr">
              <a:lnSpc>
                <a:spcPts val="3329"/>
              </a:lnSpc>
            </a:pPr>
            <a:r>
              <a:rPr lang="nl-NL" sz="2378" dirty="0">
                <a:solidFill>
                  <a:srgbClr val="000000"/>
                </a:solidFill>
                <a:latin typeface="Dekko"/>
                <a:ea typeface="Dekko"/>
                <a:cs typeface="Dekko"/>
                <a:sym typeface="Dekko"/>
              </a:rPr>
              <a:t>Mexico exporteert het meeste zilver. Het zilver gaat naar de Verenigde Staten, Canada, Japan en diverse Europese landen.</a:t>
            </a:r>
          </a:p>
          <a:p>
            <a:pPr algn="ctr">
              <a:lnSpc>
                <a:spcPts val="3889"/>
              </a:lnSpc>
            </a:pPr>
            <a:r>
              <a:rPr lang="nl-NL" sz="2778" dirty="0">
                <a:solidFill>
                  <a:srgbClr val="000000"/>
                </a:solidFill>
                <a:latin typeface="Dekko"/>
                <a:ea typeface="Dekko"/>
                <a:cs typeface="Dekko"/>
                <a:sym typeface="Dekko"/>
              </a:rPr>
              <a:t>Bronnen</a:t>
            </a:r>
          </a:p>
          <a:p>
            <a:pPr marL="478453" lvl="1" indent="-239226" algn="l">
              <a:lnSpc>
                <a:spcPts val="3102"/>
              </a:lnSpc>
              <a:buFont typeface="Arial"/>
              <a:buChar char="•"/>
            </a:pPr>
            <a:r>
              <a:rPr lang="nl-NL" sz="2216" dirty="0" err="1">
                <a:solidFill>
                  <a:srgbClr val="000000"/>
                </a:solidFill>
                <a:latin typeface="Dekko"/>
                <a:ea typeface="Dekko"/>
                <a:cs typeface="Dekko"/>
                <a:sym typeface="Dekko"/>
              </a:rPr>
              <a:t>https</a:t>
            </a:r>
            <a:r>
              <a:rPr lang="nl-NL" sz="2216" dirty="0">
                <a:solidFill>
                  <a:srgbClr val="000000"/>
                </a:solidFill>
                <a:latin typeface="Dekko"/>
                <a:ea typeface="Dekko"/>
                <a:cs typeface="Dekko"/>
                <a:sym typeface="Dekko"/>
              </a:rPr>
              <a:t>://</a:t>
            </a:r>
            <a:r>
              <a:rPr lang="nl-NL" sz="2216" dirty="0" err="1">
                <a:solidFill>
                  <a:srgbClr val="000000"/>
                </a:solidFill>
                <a:latin typeface="Dekko"/>
                <a:ea typeface="Dekko"/>
                <a:cs typeface="Dekko"/>
                <a:sym typeface="Dekko"/>
              </a:rPr>
              <a:t>exactwatjezoekt.nl</a:t>
            </a:r>
            <a:r>
              <a:rPr lang="nl-NL" sz="2216" dirty="0">
                <a:solidFill>
                  <a:srgbClr val="000000"/>
                </a:solidFill>
                <a:latin typeface="Dekko"/>
                <a:ea typeface="Dekko"/>
                <a:cs typeface="Dekko"/>
                <a:sym typeface="Dekko"/>
              </a:rPr>
              <a:t>/periodiek-systeem/chemische-elementen/zilver/ </a:t>
            </a:r>
          </a:p>
          <a:p>
            <a:pPr marL="478453" lvl="1" indent="-239226" algn="l">
              <a:lnSpc>
                <a:spcPts val="3102"/>
              </a:lnSpc>
              <a:buFont typeface="Arial"/>
              <a:buChar char="•"/>
            </a:pPr>
            <a:r>
              <a:rPr lang="nl-NL" sz="2216" dirty="0" err="1">
                <a:solidFill>
                  <a:srgbClr val="000000"/>
                </a:solidFill>
                <a:latin typeface="Dekko"/>
                <a:ea typeface="Dekko"/>
                <a:cs typeface="Dekko"/>
                <a:sym typeface="Dekko"/>
              </a:rPr>
              <a:t>https</a:t>
            </a:r>
            <a:r>
              <a:rPr lang="nl-NL" sz="2216" dirty="0">
                <a:solidFill>
                  <a:srgbClr val="000000"/>
                </a:solidFill>
                <a:latin typeface="Dekko"/>
                <a:ea typeface="Dekko"/>
                <a:cs typeface="Dekko"/>
                <a:sym typeface="Dekko"/>
              </a:rPr>
              <a:t>://</a:t>
            </a:r>
            <a:r>
              <a:rPr lang="nl-NL" sz="2216" dirty="0" err="1">
                <a:solidFill>
                  <a:srgbClr val="000000"/>
                </a:solidFill>
                <a:latin typeface="Dekko"/>
                <a:ea typeface="Dekko"/>
                <a:cs typeface="Dekko"/>
                <a:sym typeface="Dekko"/>
              </a:rPr>
              <a:t>www.mountainreporters.com</a:t>
            </a:r>
            <a:r>
              <a:rPr lang="nl-NL" sz="2216" dirty="0">
                <a:solidFill>
                  <a:srgbClr val="000000"/>
                </a:solidFill>
                <a:latin typeface="Dekko"/>
                <a:ea typeface="Dekko"/>
                <a:cs typeface="Dekko"/>
                <a:sym typeface="Dekko"/>
              </a:rPr>
              <a:t>/nieuw/verschrikkingen-zilvermijn-</a:t>
            </a:r>
            <a:r>
              <a:rPr lang="nl-NL" sz="2216" dirty="0" err="1">
                <a:solidFill>
                  <a:srgbClr val="000000"/>
                </a:solidFill>
                <a:latin typeface="Dekko"/>
                <a:ea typeface="Dekko"/>
                <a:cs typeface="Dekko"/>
                <a:sym typeface="Dekko"/>
              </a:rPr>
              <a:t>potosi</a:t>
            </a:r>
            <a:r>
              <a:rPr lang="nl-NL" sz="2216" dirty="0">
                <a:solidFill>
                  <a:srgbClr val="000000"/>
                </a:solidFill>
                <a:latin typeface="Dekko"/>
                <a:ea typeface="Dekko"/>
                <a:cs typeface="Dekko"/>
                <a:sym typeface="Dekko"/>
              </a:rPr>
              <a:t>/</a:t>
            </a:r>
          </a:p>
          <a:p>
            <a:pPr algn="ctr">
              <a:lnSpc>
                <a:spcPts val="3102"/>
              </a:lnSpc>
              <a:spcBef>
                <a:spcPct val="0"/>
              </a:spcBef>
            </a:pPr>
            <a:endParaRPr lang="nl-NL" sz="2216" dirty="0">
              <a:solidFill>
                <a:srgbClr val="000000"/>
              </a:solidFill>
              <a:latin typeface="Dekko"/>
              <a:ea typeface="Dekko"/>
              <a:cs typeface="Dekko"/>
              <a:sym typeface="Dekko"/>
            </a:endParaRPr>
          </a:p>
        </p:txBody>
      </p:sp>
      <p:sp>
        <p:nvSpPr>
          <p:cNvPr id="31" name="TextBox 31"/>
          <p:cNvSpPr txBox="1"/>
          <p:nvPr/>
        </p:nvSpPr>
        <p:spPr>
          <a:xfrm>
            <a:off x="1817067" y="10135890"/>
            <a:ext cx="3692860" cy="379731"/>
          </a:xfrm>
          <a:prstGeom prst="rect">
            <a:avLst/>
          </a:prstGeom>
        </p:spPr>
        <p:txBody>
          <a:bodyPr lIns="0" tIns="0" rIns="0" bIns="0" rtlCol="0" anchor="t">
            <a:spAutoFit/>
          </a:bodyPr>
          <a:lstStyle/>
          <a:p>
            <a:pPr algn="ctr">
              <a:lnSpc>
                <a:spcPts val="3219"/>
              </a:lnSpc>
              <a:spcBef>
                <a:spcPct val="0"/>
              </a:spcBef>
            </a:pPr>
            <a:r>
              <a:rPr lang="en-US" sz="2299">
                <a:solidFill>
                  <a:srgbClr val="000000"/>
                </a:solidFill>
                <a:latin typeface="Dekko"/>
                <a:ea typeface="Dekko"/>
                <a:cs typeface="Dekko"/>
                <a:sym typeface="Dekko"/>
              </a:rPr>
              <a:t>Guanajuato op de landkaart</a:t>
            </a:r>
          </a:p>
        </p:txBody>
      </p:sp>
      <p:sp>
        <p:nvSpPr>
          <p:cNvPr id="32" name="Freeform 32"/>
          <p:cNvSpPr/>
          <p:nvPr/>
        </p:nvSpPr>
        <p:spPr>
          <a:xfrm>
            <a:off x="4673412" y="17948288"/>
            <a:ext cx="681560" cy="634470"/>
          </a:xfrm>
          <a:custGeom>
            <a:avLst/>
            <a:gdLst/>
            <a:ahLst/>
            <a:cxnLst/>
            <a:rect l="l" t="t" r="r" b="b"/>
            <a:pathLst>
              <a:path w="681560" h="634470">
                <a:moveTo>
                  <a:pt x="0" y="0"/>
                </a:moveTo>
                <a:lnTo>
                  <a:pt x="681560" y="0"/>
                </a:lnTo>
                <a:lnTo>
                  <a:pt x="681560" y="634471"/>
                </a:lnTo>
                <a:lnTo>
                  <a:pt x="0" y="63447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l-NL"/>
          </a:p>
        </p:txBody>
      </p:sp>
      <p:grpSp>
        <p:nvGrpSpPr>
          <p:cNvPr id="33" name="Group 33"/>
          <p:cNvGrpSpPr/>
          <p:nvPr/>
        </p:nvGrpSpPr>
        <p:grpSpPr>
          <a:xfrm>
            <a:off x="1917383" y="16811625"/>
            <a:ext cx="1166812" cy="1188720"/>
            <a:chOff x="0" y="0"/>
            <a:chExt cx="1555750" cy="1584960"/>
          </a:xfrm>
        </p:grpSpPr>
        <p:sp>
          <p:nvSpPr>
            <p:cNvPr id="34" name="Freeform 34"/>
            <p:cNvSpPr/>
            <p:nvPr/>
          </p:nvSpPr>
          <p:spPr>
            <a:xfrm>
              <a:off x="50800" y="34290"/>
              <a:ext cx="1478280" cy="1511300"/>
            </a:xfrm>
            <a:custGeom>
              <a:avLst/>
              <a:gdLst/>
              <a:ahLst/>
              <a:cxnLst/>
              <a:rect l="l" t="t" r="r" b="b"/>
              <a:pathLst>
                <a:path w="1478280" h="1511300">
                  <a:moveTo>
                    <a:pt x="0" y="758190"/>
                  </a:moveTo>
                  <a:cubicBezTo>
                    <a:pt x="36830" y="673100"/>
                    <a:pt x="2540" y="556260"/>
                    <a:pt x="27940" y="474980"/>
                  </a:cubicBezTo>
                  <a:cubicBezTo>
                    <a:pt x="59690" y="379730"/>
                    <a:pt x="142240" y="261620"/>
                    <a:pt x="228600" y="190500"/>
                  </a:cubicBezTo>
                  <a:cubicBezTo>
                    <a:pt x="314960" y="118110"/>
                    <a:pt x="463550" y="58420"/>
                    <a:pt x="546100" y="43180"/>
                  </a:cubicBezTo>
                  <a:cubicBezTo>
                    <a:pt x="594360" y="35560"/>
                    <a:pt x="636270" y="63500"/>
                    <a:pt x="668020" y="54610"/>
                  </a:cubicBezTo>
                  <a:cubicBezTo>
                    <a:pt x="690880" y="48260"/>
                    <a:pt x="694690" y="22860"/>
                    <a:pt x="723900" y="16510"/>
                  </a:cubicBezTo>
                  <a:cubicBezTo>
                    <a:pt x="787400" y="0"/>
                    <a:pt x="972820" y="7620"/>
                    <a:pt x="1071880" y="55880"/>
                  </a:cubicBezTo>
                  <a:cubicBezTo>
                    <a:pt x="1169670" y="104140"/>
                    <a:pt x="1249680" y="207010"/>
                    <a:pt x="1313180" y="300990"/>
                  </a:cubicBezTo>
                  <a:cubicBezTo>
                    <a:pt x="1376680" y="394970"/>
                    <a:pt x="1431290" y="505460"/>
                    <a:pt x="1454150" y="619760"/>
                  </a:cubicBezTo>
                  <a:cubicBezTo>
                    <a:pt x="1478280" y="740410"/>
                    <a:pt x="1469390" y="942340"/>
                    <a:pt x="1445260" y="1009650"/>
                  </a:cubicBezTo>
                  <a:cubicBezTo>
                    <a:pt x="1435100" y="1037590"/>
                    <a:pt x="1418590" y="1036320"/>
                    <a:pt x="1404620" y="1061720"/>
                  </a:cubicBezTo>
                  <a:cubicBezTo>
                    <a:pt x="1376680" y="1111250"/>
                    <a:pt x="1371600" y="1244600"/>
                    <a:pt x="1313180" y="1310640"/>
                  </a:cubicBezTo>
                  <a:cubicBezTo>
                    <a:pt x="1244600" y="1385570"/>
                    <a:pt x="1106170" y="1435100"/>
                    <a:pt x="994410" y="1466850"/>
                  </a:cubicBezTo>
                  <a:cubicBezTo>
                    <a:pt x="885190" y="1497330"/>
                    <a:pt x="767080" y="1511300"/>
                    <a:pt x="650240" y="1499870"/>
                  </a:cubicBezTo>
                  <a:cubicBezTo>
                    <a:pt x="523240" y="1487170"/>
                    <a:pt x="365760" y="1452880"/>
                    <a:pt x="262890" y="1384300"/>
                  </a:cubicBezTo>
                  <a:cubicBezTo>
                    <a:pt x="167640" y="1322070"/>
                    <a:pt x="80010" y="1205230"/>
                    <a:pt x="43180" y="1120140"/>
                  </a:cubicBezTo>
                  <a:cubicBezTo>
                    <a:pt x="17780" y="1059180"/>
                    <a:pt x="29210" y="1004570"/>
                    <a:pt x="22860" y="944880"/>
                  </a:cubicBezTo>
                  <a:cubicBezTo>
                    <a:pt x="15240" y="882650"/>
                    <a:pt x="0" y="758190"/>
                    <a:pt x="0" y="758190"/>
                  </a:cubicBezTo>
                </a:path>
              </a:pathLst>
            </a:custGeom>
            <a:solidFill>
              <a:srgbClr val="FFF234">
                <a:alpha val="49804"/>
              </a:srgbClr>
            </a:solidFill>
            <a:ln cap="sq">
              <a:noFill/>
              <a:prstDash val="solid"/>
              <a:miter/>
            </a:ln>
          </p:spPr>
          <p:txBody>
            <a:bodyPr/>
            <a:lstStyle/>
            <a:p>
              <a:endParaRPr lang="nl-NL"/>
            </a:p>
          </p:txBody>
        </p:sp>
      </p:grpSp>
      <p:grpSp>
        <p:nvGrpSpPr>
          <p:cNvPr id="35" name="Group 35"/>
          <p:cNvGrpSpPr/>
          <p:nvPr/>
        </p:nvGrpSpPr>
        <p:grpSpPr>
          <a:xfrm>
            <a:off x="4720822" y="17948288"/>
            <a:ext cx="586740" cy="586740"/>
            <a:chOff x="0" y="0"/>
            <a:chExt cx="782320" cy="782320"/>
          </a:xfrm>
        </p:grpSpPr>
        <p:sp>
          <p:nvSpPr>
            <p:cNvPr id="36" name="Freeform 36"/>
            <p:cNvSpPr/>
            <p:nvPr/>
          </p:nvSpPr>
          <p:spPr>
            <a:xfrm>
              <a:off x="46990" y="41910"/>
              <a:ext cx="673100" cy="692150"/>
            </a:xfrm>
            <a:custGeom>
              <a:avLst/>
              <a:gdLst/>
              <a:ahLst/>
              <a:cxnLst/>
              <a:rect l="l" t="t" r="r" b="b"/>
              <a:pathLst>
                <a:path w="673100" h="692150">
                  <a:moveTo>
                    <a:pt x="673100" y="243840"/>
                  </a:moveTo>
                  <a:cubicBezTo>
                    <a:pt x="673100" y="461010"/>
                    <a:pt x="647700" y="515620"/>
                    <a:pt x="615950" y="557530"/>
                  </a:cubicBezTo>
                  <a:cubicBezTo>
                    <a:pt x="582930" y="599440"/>
                    <a:pt x="534670" y="637540"/>
                    <a:pt x="486410" y="659130"/>
                  </a:cubicBezTo>
                  <a:cubicBezTo>
                    <a:pt x="438150" y="680720"/>
                    <a:pt x="377190" y="692150"/>
                    <a:pt x="325120" y="688340"/>
                  </a:cubicBezTo>
                  <a:cubicBezTo>
                    <a:pt x="271780" y="685800"/>
                    <a:pt x="213360" y="666750"/>
                    <a:pt x="167640" y="640080"/>
                  </a:cubicBezTo>
                  <a:cubicBezTo>
                    <a:pt x="123190" y="612140"/>
                    <a:pt x="80010" y="568960"/>
                    <a:pt x="52070" y="523240"/>
                  </a:cubicBezTo>
                  <a:cubicBezTo>
                    <a:pt x="24130" y="478790"/>
                    <a:pt x="6350" y="420370"/>
                    <a:pt x="3810" y="367030"/>
                  </a:cubicBezTo>
                  <a:cubicBezTo>
                    <a:pt x="0" y="313690"/>
                    <a:pt x="11430" y="254000"/>
                    <a:pt x="33020" y="205740"/>
                  </a:cubicBezTo>
                  <a:cubicBezTo>
                    <a:pt x="54610" y="157480"/>
                    <a:pt x="92710" y="109220"/>
                    <a:pt x="134620" y="76200"/>
                  </a:cubicBezTo>
                  <a:cubicBezTo>
                    <a:pt x="175260" y="43180"/>
                    <a:pt x="231140" y="19050"/>
                    <a:pt x="283210" y="8890"/>
                  </a:cubicBezTo>
                  <a:cubicBezTo>
                    <a:pt x="336550" y="0"/>
                    <a:pt x="396240" y="3810"/>
                    <a:pt x="447040" y="19050"/>
                  </a:cubicBezTo>
                  <a:cubicBezTo>
                    <a:pt x="497840" y="34290"/>
                    <a:pt x="588010" y="104140"/>
                    <a:pt x="588010" y="104140"/>
                  </a:cubicBezTo>
                </a:path>
              </a:pathLst>
            </a:custGeom>
            <a:solidFill>
              <a:srgbClr val="FFF234">
                <a:alpha val="49804"/>
              </a:srgbClr>
            </a:solidFill>
            <a:ln cap="sq">
              <a:noFill/>
              <a:prstDash val="solid"/>
              <a:miter/>
            </a:ln>
          </p:spPr>
          <p:txBody>
            <a:bodyPr/>
            <a:lstStyle/>
            <a:p>
              <a:endParaRPr lang="nl-NL"/>
            </a:p>
          </p:txBody>
        </p:sp>
      </p:grpSp>
      <p:sp>
        <p:nvSpPr>
          <p:cNvPr id="37" name="TextBox 37"/>
          <p:cNvSpPr txBox="1"/>
          <p:nvPr/>
        </p:nvSpPr>
        <p:spPr>
          <a:xfrm>
            <a:off x="1686467" y="19492269"/>
            <a:ext cx="4016702" cy="379731"/>
          </a:xfrm>
          <a:prstGeom prst="rect">
            <a:avLst/>
          </a:prstGeom>
        </p:spPr>
        <p:txBody>
          <a:bodyPr lIns="0" tIns="0" rIns="0" bIns="0" rtlCol="0" anchor="t">
            <a:spAutoFit/>
          </a:bodyPr>
          <a:lstStyle/>
          <a:p>
            <a:pPr algn="ctr">
              <a:lnSpc>
                <a:spcPts val="3219"/>
              </a:lnSpc>
              <a:spcBef>
                <a:spcPct val="0"/>
              </a:spcBef>
            </a:pPr>
            <a:r>
              <a:rPr lang="en-US" sz="2299">
                <a:solidFill>
                  <a:srgbClr val="000000"/>
                </a:solidFill>
                <a:latin typeface="Dekko"/>
                <a:ea typeface="Dekko"/>
                <a:cs typeface="Dekko"/>
                <a:sym typeface="Dekko"/>
              </a:rPr>
              <a:t>Verenigde Staten, Canada &amp; Japan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211</Words>
  <Application>Microsoft Macintosh PowerPoint</Application>
  <PresentationFormat>Aangepast</PresentationFormat>
  <Paragraphs>15</Paragraphs>
  <Slides>1</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vt:i4>
      </vt:variant>
    </vt:vector>
  </HeadingPairs>
  <TitlesOfParts>
    <vt:vector size="6" baseType="lpstr">
      <vt:lpstr>Ballpoint</vt:lpstr>
      <vt:lpstr>Dekko</vt:lpstr>
      <vt:lpstr>Arial</vt:lpstr>
      <vt:lpstr>Calibri</vt:lpstr>
      <vt:lpstr>Office Theme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 po</dc:title>
  <cp:lastModifiedBy>Minke du Croix</cp:lastModifiedBy>
  <cp:revision>5</cp:revision>
  <dcterms:created xsi:type="dcterms:W3CDTF">2006-08-16T00:00:00Z</dcterms:created>
  <dcterms:modified xsi:type="dcterms:W3CDTF">2024-11-03T21:45:46Z</dcterms:modified>
  <dc:identifier>DAGVcr0FZvY</dc:identifier>
</cp:coreProperties>
</file>