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49FE5-79EB-CEAB-7F88-F650BC4FBF80}" v="2" dt="2024-02-25T19:50:59.6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8FCD50D-240B-4202-BA15-943630330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986A40-88CC-4CF8-A82C-0522A8417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F2739A-8230-4B29-BFFA-390AC0489CB5}" type="datetime1">
              <a:rPr lang="nl-NL" smtClean="0"/>
              <a:t>18-4-2024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21F718-5D0C-484C-9E94-4002D1F60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46DE25-1D25-4297-ACEE-43B0A6165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706342-55CD-4F55-9921-27DD6E1BAC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95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B81FB-306E-4537-AC31-41A45F834FE3}" type="datetime1">
              <a:rPr lang="nl-NL" smtClean="0"/>
              <a:pPr/>
              <a:t>18-4-2024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C86772-94DE-41DD-845F-738AE05EE90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1842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74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29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9549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794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004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832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7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993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463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369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973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423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E5F371-5525-435D-A976-3813CDC7E2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32B57-459F-4669-8A88-96A6A1E1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925" y="0"/>
            <a:ext cx="5758075" cy="5391215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tIns="5394960" rtlCol="0" anchor="b"/>
          <a:lstStyle>
            <a:lvl1pPr>
              <a:lnSpc>
                <a:spcPct val="80000"/>
              </a:lnSpc>
              <a:defRPr sz="6000" cap="all" spc="2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926" y="5391215"/>
            <a:ext cx="5758074" cy="1466785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9209FF-BA53-4DEA-823A-B6660FF16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43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CBA8-B670-42D7-A41A-9EEF3453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826" y="1209670"/>
            <a:ext cx="5135764" cy="495300"/>
          </a:xfrm>
          <a:prstGeom prst="rect">
            <a:avLst/>
          </a:prstGeom>
        </p:spPr>
        <p:txBody>
          <a:bodyPr rtlCol="0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908065E7-24BC-4E6E-B716-10D3EFBE3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9826" y="1789866"/>
            <a:ext cx="5135764" cy="357725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buNone/>
              <a:defRPr sz="18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A8AC4F-C5EE-4991-A325-A93AAFB4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3368" y="6356350"/>
            <a:ext cx="29718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67D8A0-22D0-4A0F-9295-1F6FA4AA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528" y="6356350"/>
            <a:ext cx="17560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1012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078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099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247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860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929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975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554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158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7A9E80BB-C0DF-4F1B-8821-E3FD53412EFF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3619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bi3ieBeZGw8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40701852-AE6C-4783-8DBD-B0CBAC16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3084"/>
            <a:ext cx="5758075" cy="5391215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/>
              <a:t>Global Shift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749F6AF1-A89E-415F-93B2-6E9E72D0D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5895090"/>
            <a:ext cx="7197213" cy="899652"/>
          </a:xfrm>
        </p:spPr>
        <p:txBody>
          <a:bodyPr rtlCol="0"/>
          <a:lstStyle/>
          <a:p>
            <a:pPr rt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24A1F6-21F4-4A67-8DDD-53AC739DF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8607"/>
            <a:ext cx="5981700" cy="6858000"/>
          </a:xfrm>
          <a:prstGeom prst="rect">
            <a:avLst/>
          </a:prstGeom>
        </p:spPr>
      </p:pic>
      <p:pic>
        <p:nvPicPr>
          <p:cNvPr id="1026" name="Picture 2" descr="The Great Commission and the Partial Demise of Globalization - Lausanne  Movement">
            <a:extLst>
              <a:ext uri="{FF2B5EF4-FFF2-40B4-BE49-F238E27FC236}">
                <a16:creationId xmlns:a16="http://schemas.microsoft.com/office/drawing/2014/main" id="{22BC0072-2CC5-1A8C-6B7A-3096D78B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CFCB9-F7EC-791B-A5E7-2340FBBD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Acties tegen negatieve gevolgen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B8A6B5-76B7-EFDF-1C35-8860A8130D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Werkloosheid tegengaan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err="1"/>
              <a:t>Slowbalisation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Lokale producten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Eerlijke artikelen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B74D9-AE29-2A87-7A81-DB8A8E61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10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E047EC-56C8-4FC2-F275-FA0A07D8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F43D900-29CF-9CC4-3C9C-0173AD35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  <p:pic>
        <p:nvPicPr>
          <p:cNvPr id="1026" name="Picture 2" descr="Fairtrade keurmerk | Coffee Fresh">
            <a:extLst>
              <a:ext uri="{FF2B5EF4-FFF2-40B4-BE49-F238E27FC236}">
                <a16:creationId xmlns:a16="http://schemas.microsoft.com/office/drawing/2014/main" id="{1A78138C-7532-E12E-4B8F-DC92D2C9132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r="26035"/>
          <a:stretch>
            <a:fillRect/>
          </a:stretch>
        </p:blipFill>
        <p:spPr bwMode="auto">
          <a:xfrm>
            <a:off x="358332" y="403122"/>
            <a:ext cx="2424475" cy="27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436531-09F4-8C88-EFDA-BB45106BB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0" y="3494186"/>
            <a:ext cx="5993556" cy="304472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363D2CD-E3FF-DF0F-518A-9F8127033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56" y="409082"/>
            <a:ext cx="1801044" cy="26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media 7" title="Wat is Fairtrade?">
            <a:hlinkClick r:id="" action="ppaction://media"/>
            <a:extLst>
              <a:ext uri="{FF2B5EF4-FFF2-40B4-BE49-F238E27FC236}">
                <a16:creationId xmlns:a16="http://schemas.microsoft.com/office/drawing/2014/main" id="{CC258949-56F3-0A6B-3C13-35FEE9C7F2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6116" y="1241952"/>
            <a:ext cx="7983794" cy="4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t rijk der moralisten loopt spoedig ten einde - de Kanttekening">
            <a:extLst>
              <a:ext uri="{FF2B5EF4-FFF2-40B4-BE49-F238E27FC236}">
                <a16:creationId xmlns:a16="http://schemas.microsoft.com/office/drawing/2014/main" id="{C1EF847C-DA10-0264-F9F3-BCE28CCE0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FE58CE81-79F8-4E88-A7B1-6103D70D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361" y="1294566"/>
            <a:ext cx="5135764" cy="495300"/>
          </a:xfrm>
        </p:spPr>
        <p:txBody>
          <a:bodyPr lIns="91440" tIns="45720" rIns="91440" bIns="45720" rtlCol="0" anchor="t">
            <a:normAutofit fontScale="90000"/>
          </a:bodyPr>
          <a:lstStyle/>
          <a:p>
            <a:pPr rtl="0"/>
            <a:r>
              <a:rPr lang="nl-NL"/>
              <a:t>Inhoudsopgave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E104D264-19F5-47BB-9134-C9A3CEBC78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3368" y="1789866"/>
            <a:ext cx="5632174" cy="3956884"/>
          </a:xfrm>
        </p:spPr>
        <p:txBody>
          <a:bodyPr rtlCol="0">
            <a:normAutofit fontScale="92500"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Global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Global shift heeft plaatsgevonden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Nieuwe internationale arbeidsverdeling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Gevolgen van Global shift in Nederland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Voorbeelden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Positieve en negatieve gevolgen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Acties tegen negatieve gevolgen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Filmpje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Einde</a:t>
            </a:r>
            <a:endParaRPr lang="nl-N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084D5E-27CA-4C1F-A2EC-760AE93F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9E80BB-C0DF-4F1B-8821-E3FD53412EFF}" type="slidenum">
              <a:rPr lang="nl-NL" smtClean="0"/>
              <a:pPr rtl="0"/>
              <a:t>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1B54F8-5CA5-46A9-86AA-1BF047C3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/>
              <a:t>Global shift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8F70B7-1A31-4434-AAFC-A5D0CAA1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/>
              <a:t>2024</a:t>
            </a:r>
          </a:p>
        </p:txBody>
      </p: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08453B12-6818-452E-8213-837B2C23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0799" y="0"/>
            <a:ext cx="3644900" cy="6858000"/>
          </a:xfrm>
          <a:prstGeom prst="rect">
            <a:avLst/>
          </a:prstGeom>
        </p:spPr>
      </p:pic>
      <p:pic>
        <p:nvPicPr>
          <p:cNvPr id="14" name="Tijdelijke aanduiding voor afbeelding 13" descr="Klembord met vinkjes silhouet">
            <a:extLst>
              <a:ext uri="{FF2B5EF4-FFF2-40B4-BE49-F238E27FC236}">
                <a16:creationId xmlns:a16="http://schemas.microsoft.com/office/drawing/2014/main" id="{682388A1-070A-5DAD-F56F-18BB708FB7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56" r="5556"/>
          <a:stretch>
            <a:fillRect/>
          </a:stretch>
        </p:blipFill>
        <p:spPr>
          <a:xfrm>
            <a:off x="1032387" y="1084006"/>
            <a:ext cx="4168877" cy="4689987"/>
          </a:xfrm>
        </p:spPr>
      </p:pic>
    </p:spTree>
    <p:extLst>
      <p:ext uri="{BB962C8B-B14F-4D97-AF65-F5344CB8AC3E}">
        <p14:creationId xmlns:p14="http://schemas.microsoft.com/office/powerpoint/2010/main" val="5620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CB7BC-C1D4-B1A5-ED31-6031994D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Global shift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150EE3-C921-CB34-D9AD-B2E2CBBF6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Verschuiving van economische zwaartepunten en activiteiten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Van het ‘westen’ naar zuidoost Azië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Ook in andere landen gevolgen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9519AA-7235-009D-F73A-04E7D52F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3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2375B3-1632-D89C-CA09-E4EB5D2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5423C7-6304-C377-967D-6F044E17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  <p:pic>
        <p:nvPicPr>
          <p:cNvPr id="8" name="Tijdelijke aanduiding voor afbeelding 6">
            <a:extLst>
              <a:ext uri="{FF2B5EF4-FFF2-40B4-BE49-F238E27FC236}">
                <a16:creationId xmlns:a16="http://schemas.microsoft.com/office/drawing/2014/main" id="{D085096C-0057-7A5C-9F23-F8C7704449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AD076-633C-072B-FCB5-A1527549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48" y="178346"/>
            <a:ext cx="11007332" cy="1095370"/>
          </a:xfrm>
        </p:spPr>
        <p:txBody>
          <a:bodyPr>
            <a:normAutofit/>
          </a:bodyPr>
          <a:lstStyle/>
          <a:p>
            <a:r>
              <a:rPr lang="nl-NL"/>
              <a:t>Waarom global shift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EA55E9-C6D0-2559-85B3-875BAE062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Lage loonkosten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Regelgeving op het gebied van milieu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Regelgeving op het vlak van de arbeidsomstandigheden.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DCC928-3FEC-1C49-B2E8-7DC36855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4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B4145C-1B98-64C3-56BF-B643571E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8C58E5-B601-3322-7356-CA472D3F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  <p:pic>
        <p:nvPicPr>
          <p:cNvPr id="14" name="Graphic 13" descr="Wereldbol: Afrika en Europa met effen opvulling">
            <a:extLst>
              <a:ext uri="{FF2B5EF4-FFF2-40B4-BE49-F238E27FC236}">
                <a16:creationId xmlns:a16="http://schemas.microsoft.com/office/drawing/2014/main" id="{50AB3724-1461-93E5-E820-5B339A1CD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555" y="1702025"/>
            <a:ext cx="4242620" cy="42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6CE84-6B93-AACA-4B51-32994AE3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368" y="482083"/>
            <a:ext cx="5135764" cy="495300"/>
          </a:xfrm>
        </p:spPr>
        <p:txBody>
          <a:bodyPr>
            <a:normAutofit fontScale="90000"/>
          </a:bodyPr>
          <a:lstStyle/>
          <a:p>
            <a:r>
              <a:rPr lang="nl-NL"/>
              <a:t>Nieuwe internationale arbeidsverdeling</a:t>
            </a:r>
          </a:p>
        </p:txBody>
      </p:sp>
      <p:pic>
        <p:nvPicPr>
          <p:cNvPr id="9" name="Tijdelijke aanduiding voor afbeelding 8" descr="Proost met effen opvulling">
            <a:extLst>
              <a:ext uri="{FF2B5EF4-FFF2-40B4-BE49-F238E27FC236}">
                <a16:creationId xmlns:a16="http://schemas.microsoft.com/office/drawing/2014/main" id="{62F1E4EC-89D8-8B59-C1D3-ED12B36CE6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6" r="5556"/>
          <a:stretch>
            <a:fillRect/>
          </a:stretch>
        </p:blipFill>
        <p:spPr>
          <a:xfrm>
            <a:off x="1406013" y="1781743"/>
            <a:ext cx="3526503" cy="3967316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D65D54-9E10-6468-FDDE-A6B1FE5A2C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9826" y="1114131"/>
            <a:ext cx="5135764" cy="5302541"/>
          </a:xfrm>
        </p:spPr>
        <p:txBody>
          <a:bodyPr/>
          <a:lstStyle/>
          <a:p>
            <a:pPr marL="285750" indent="-285750"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Productieketen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Samenwerking verschillende landen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Centrumlanden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Uiteinden productieketen, pre- en post productie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Waarde verdeling steeds ongelijker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Wederzijdse </a:t>
            </a:r>
            <a:r>
              <a:rPr lang="nl-NL" sz="1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afhankelijkeid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Specialisatie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Schaalvergroting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A14137-0F99-1EF5-7717-D8620899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5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5EC2C4-93AE-66D7-9AEB-81E17F69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9FF211C-B827-FE87-3B56-3129E994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35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21EF7-2580-6895-1DA5-6489A96B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4600"/>
            <a:ext cx="6096000" cy="1137191"/>
          </a:xfrm>
        </p:spPr>
        <p:txBody>
          <a:bodyPr>
            <a:normAutofit/>
          </a:bodyPr>
          <a:lstStyle/>
          <a:p>
            <a:r>
              <a:rPr lang="nl-NL"/>
              <a:t>Gevolgen van global shift Nederland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260A8C-2570-E929-84C4-A7A7338B86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De-industrialisatie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Afname aantal werkende in de industrie: 60% -&gt;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Toename dienstensector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0BBF7B-27AF-BB1D-2D7D-6A69ECC1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6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A46156-D712-3627-761A-401E3209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B3EC30-BD6E-482A-ADFE-742A41BF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A4978CF-6B63-A055-92F5-3A9D5B255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Ontwikkeling NL | Nederland vs Ethipoe">
            <a:extLst>
              <a:ext uri="{FF2B5EF4-FFF2-40B4-BE49-F238E27FC236}">
                <a16:creationId xmlns:a16="http://schemas.microsoft.com/office/drawing/2014/main" id="{6E69DCB9-72D9-15C1-E4C7-73536F55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335482"/>
            <a:ext cx="3743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6C37A-CF1C-5B2A-4272-AC238A5F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26" y="800641"/>
            <a:ext cx="5135764" cy="495300"/>
          </a:xfrm>
        </p:spPr>
        <p:txBody>
          <a:bodyPr>
            <a:normAutofit fontScale="90000"/>
          </a:bodyPr>
          <a:lstStyle/>
          <a:p>
            <a:r>
              <a:rPr lang="nl-NL"/>
              <a:t>Voorbeelden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C8426F-E9C6-699E-9C45-443ED31CB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Zeeman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Philips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Fietsenfabrikant </a:t>
            </a:r>
            <a:r>
              <a:rPr lang="nl-NL" err="1"/>
              <a:t>Accell</a:t>
            </a:r>
            <a:r>
              <a:rPr lang="nl-NL"/>
              <a:t> Group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46C6B5-0999-9D2C-6B98-65390695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7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1D8A04-7815-0E1C-2A47-1266646B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90D8F2C-E4BF-79C8-CDA8-843604B9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AD37F70-D9B4-4094-54E5-2B57ABCE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11" y="4670512"/>
            <a:ext cx="4431091" cy="20509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80CB68-E4B8-215E-C8DC-1A4B13014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92" y="2130205"/>
            <a:ext cx="3519948" cy="219996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DE0C12A-11FC-F0D6-4EC6-CD2D8DEF4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0" y="284828"/>
            <a:ext cx="5437239" cy="15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99A39-F333-FD3E-4C56-E3DA2F9B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Positieve Gevolgen</a:t>
            </a:r>
          </a:p>
        </p:txBody>
      </p:sp>
      <p:pic>
        <p:nvPicPr>
          <p:cNvPr id="9" name="Tijdelijke aanduiding voor afbeelding 8" descr="Schatkist met effen opvulling">
            <a:extLst>
              <a:ext uri="{FF2B5EF4-FFF2-40B4-BE49-F238E27FC236}">
                <a16:creationId xmlns:a16="http://schemas.microsoft.com/office/drawing/2014/main" id="{B832DBDC-B442-FD43-FA92-534C7BC344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6" r="5556"/>
          <a:stretch>
            <a:fillRect/>
          </a:stretch>
        </p:blipFill>
        <p:spPr>
          <a:xfrm>
            <a:off x="1347019" y="1360706"/>
            <a:ext cx="3942735" cy="4435577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F2B3CC-571E-4954-6215-C507D34B7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De-industrialiserende gebieden:</a:t>
            </a:r>
            <a:endParaRPr lang="nl-NL"/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-goedkope invoer, levensonderhoud laag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-herscholingsmogelijkheden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-overblijven van efficiëntere bedrijfstakken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Industrialiserende gebieden: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-meer werkgelegenheid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-wereldwijde groei economie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-hogere lonen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A519A4-BDF6-4B06-CDB1-209767DE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8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6D4C38-F3AD-EF3E-DEFA-9F67D0A0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63216FA-FBB3-9510-F43A-3064C64F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558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EF360-D6CA-FFE0-E641-9B70779F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Negatieve gevolgen</a:t>
            </a:r>
          </a:p>
        </p:txBody>
      </p:sp>
      <p:pic>
        <p:nvPicPr>
          <p:cNvPr id="9" name="Tijdelijke aanduiding voor afbeelding 8" descr="Fabriek met effen opvulling">
            <a:extLst>
              <a:ext uri="{FF2B5EF4-FFF2-40B4-BE49-F238E27FC236}">
                <a16:creationId xmlns:a16="http://schemas.microsoft.com/office/drawing/2014/main" id="{77470532-2EA1-E0B9-418A-0211BCBD39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6" r="5556"/>
          <a:stretch>
            <a:fillRect/>
          </a:stretch>
        </p:blipFill>
        <p:spPr>
          <a:xfrm>
            <a:off x="1465006" y="1342103"/>
            <a:ext cx="3710039" cy="4173794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7CD3B2-061F-DA72-632B-354A084DC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9826" y="1789866"/>
            <a:ext cx="5135764" cy="4396768"/>
          </a:xfrm>
        </p:spPr>
        <p:txBody>
          <a:bodyPr/>
          <a:lstStyle/>
          <a:p>
            <a:pPr marL="285750" indent="-285750"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De-industrialiserende gebieden: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-werkeloosheid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-sociaaleconomische ongelijkheid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-arbeidsmigratie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-afname economische activiteit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Industrialiserende gebieden: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-Gezondheid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-lange werkdagen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-vervuiling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-transport milieubelastend</a:t>
            </a:r>
          </a:p>
          <a:p>
            <a:pPr marL="285750" indent="-285750">
              <a:buClr>
                <a:srgbClr val="FFFFFF"/>
              </a:buClr>
              <a:buChar char="•"/>
            </a:pPr>
            <a:r>
              <a:rPr lang="nl-NL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-prijspeil hoger, levensonderhoud duurder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BB933B-9E4A-C8ED-382E-735698A5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nl-NL" noProof="0" smtClean="0"/>
              <a:pPr rtl="0"/>
              <a:t>9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76FF57-2977-84C6-67B6-5B2B6EA6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Global shift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77B0A08-067F-2048-030D-A034C682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19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aster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AFC83-AE02-40B8-BC2C-6B2B8810629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621FE4-3184-49E6-95AD-A045530002EF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F98B39-7EBA-4823-84A5-26F4787998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Raster</Template>
  <TotalTime>1</TotalTime>
  <Words>235</Words>
  <Application>Microsoft Office PowerPoint</Application>
  <PresentationFormat>Breedbeeld</PresentationFormat>
  <Paragraphs>92</Paragraphs>
  <Slides>12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Raster</vt:lpstr>
      <vt:lpstr>Global Shift</vt:lpstr>
      <vt:lpstr>Inhoudsopgave</vt:lpstr>
      <vt:lpstr>Global shift</vt:lpstr>
      <vt:lpstr>Waarom global shift</vt:lpstr>
      <vt:lpstr>Nieuwe internationale arbeidsverdeling</vt:lpstr>
      <vt:lpstr>Gevolgen van global shift Nederland</vt:lpstr>
      <vt:lpstr>Voorbeelden</vt:lpstr>
      <vt:lpstr>Positieve Gevolgen</vt:lpstr>
      <vt:lpstr>Negatieve gevolgen</vt:lpstr>
      <vt:lpstr>Acties tegen negatieve gevolgen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presentatie</dc:title>
  <dc:creator>Ilse Hoogenboom</dc:creator>
  <cp:lastModifiedBy>Chelsy van Dam</cp:lastModifiedBy>
  <cp:revision>3</cp:revision>
  <dcterms:created xsi:type="dcterms:W3CDTF">2024-02-05T08:11:36Z</dcterms:created>
  <dcterms:modified xsi:type="dcterms:W3CDTF">2024-04-18T07:54:34Z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