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9" r:id="rId5"/>
    <p:sldId id="270" r:id="rId6"/>
    <p:sldId id="260" r:id="rId7"/>
    <p:sldId id="265" r:id="rId8"/>
    <p:sldId id="261" r:id="rId9"/>
    <p:sldId id="262" r:id="rId10"/>
    <p:sldId id="274" r:id="rId11"/>
    <p:sldId id="272" r:id="rId12"/>
    <p:sldId id="263" r:id="rId13"/>
    <p:sldId id="266" r:id="rId14"/>
    <p:sldId id="267" r:id="rId15"/>
    <p:sldId id="26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a Stuifzand" userId="38308686e0852979" providerId="LiveId" clId="{0061DB43-F20D-4CF6-B0A7-E1804CE7BF7D}"/>
    <pc:docChg chg="delSld modSld">
      <pc:chgData name="Nika Stuifzand" userId="38308686e0852979" providerId="LiveId" clId="{0061DB43-F20D-4CF6-B0A7-E1804CE7BF7D}" dt="2024-04-09T08:17:20.749" v="6" actId="47"/>
      <pc:docMkLst>
        <pc:docMk/>
      </pc:docMkLst>
      <pc:sldChg chg="modSp mod">
        <pc:chgData name="Nika Stuifzand" userId="38308686e0852979" providerId="LiveId" clId="{0061DB43-F20D-4CF6-B0A7-E1804CE7BF7D}" dt="2024-04-09T08:17:15.641" v="5" actId="12"/>
        <pc:sldMkLst>
          <pc:docMk/>
          <pc:sldMk cId="2724364498" sldId="257"/>
        </pc:sldMkLst>
        <pc:spChg chg="mod">
          <ac:chgData name="Nika Stuifzand" userId="38308686e0852979" providerId="LiveId" clId="{0061DB43-F20D-4CF6-B0A7-E1804CE7BF7D}" dt="2024-04-09T08:17:15.641" v="5" actId="12"/>
          <ac:spMkLst>
            <pc:docMk/>
            <pc:sldMk cId="2724364498" sldId="257"/>
            <ac:spMk id="3" creationId="{C2C9A20C-4916-CDAE-AF17-6F3C05756131}"/>
          </ac:spMkLst>
        </pc:spChg>
      </pc:sldChg>
      <pc:sldChg chg="del">
        <pc:chgData name="Nika Stuifzand" userId="38308686e0852979" providerId="LiveId" clId="{0061DB43-F20D-4CF6-B0A7-E1804CE7BF7D}" dt="2024-04-09T08:17:07.146" v="0" actId="2696"/>
        <pc:sldMkLst>
          <pc:docMk/>
          <pc:sldMk cId="2678626409" sldId="258"/>
        </pc:sldMkLst>
      </pc:sldChg>
      <pc:sldChg chg="del">
        <pc:chgData name="Nika Stuifzand" userId="38308686e0852979" providerId="LiveId" clId="{0061DB43-F20D-4CF6-B0A7-E1804CE7BF7D}" dt="2024-04-09T08:17:20.749" v="6" actId="47"/>
        <pc:sldMkLst>
          <pc:docMk/>
          <pc:sldMk cId="2600873638" sldId="27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FE7B-79D7-456D-8499-75F0B3DBFC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14F117-A6B5-4990-830F-96EB30384242}">
      <dgm:prSet/>
      <dgm:spPr/>
      <dgm:t>
        <a:bodyPr/>
        <a:lstStyle/>
        <a:p>
          <a:r>
            <a:rPr lang="en-US"/>
            <a:t>Hoe is het gekomen/ontstaan </a:t>
          </a:r>
        </a:p>
      </dgm:t>
    </dgm:pt>
    <dgm:pt modelId="{1B126F52-96AB-476F-9C9A-B92C2F34B1EF}" type="parTrans" cxnId="{E3904591-B540-4629-A920-657E57859ABA}">
      <dgm:prSet/>
      <dgm:spPr/>
      <dgm:t>
        <a:bodyPr/>
        <a:lstStyle/>
        <a:p>
          <a:endParaRPr lang="en-US"/>
        </a:p>
      </dgm:t>
    </dgm:pt>
    <dgm:pt modelId="{03E93706-A94F-438B-A9C7-719283A6D390}" type="sibTrans" cxnId="{E3904591-B540-4629-A920-657E57859ABA}">
      <dgm:prSet/>
      <dgm:spPr/>
      <dgm:t>
        <a:bodyPr/>
        <a:lstStyle/>
        <a:p>
          <a:endParaRPr lang="en-US"/>
        </a:p>
      </dgm:t>
    </dgm:pt>
    <dgm:pt modelId="{346E014F-B9BE-4F76-906D-FB69BBEA5E58}">
      <dgm:prSet/>
      <dgm:spPr/>
      <dgm:t>
        <a:bodyPr/>
        <a:lstStyle/>
        <a:p>
          <a:r>
            <a:rPr lang="en-US"/>
            <a:t>Wat er tegen doen</a:t>
          </a:r>
        </a:p>
      </dgm:t>
    </dgm:pt>
    <dgm:pt modelId="{D8A4CF88-C8B3-4EC2-BCCB-3E5974FFE8B7}" type="parTrans" cxnId="{CCD71581-292A-4B0F-B963-242EA47E2FC4}">
      <dgm:prSet/>
      <dgm:spPr/>
      <dgm:t>
        <a:bodyPr/>
        <a:lstStyle/>
        <a:p>
          <a:endParaRPr lang="en-US"/>
        </a:p>
      </dgm:t>
    </dgm:pt>
    <dgm:pt modelId="{B9433EF4-CD69-44A1-86AE-E473EDE9885C}" type="sibTrans" cxnId="{CCD71581-292A-4B0F-B963-242EA47E2FC4}">
      <dgm:prSet/>
      <dgm:spPr/>
      <dgm:t>
        <a:bodyPr/>
        <a:lstStyle/>
        <a:p>
          <a:endParaRPr lang="en-US"/>
        </a:p>
      </dgm:t>
    </dgm:pt>
    <dgm:pt modelId="{8DF896C8-3E6A-41EE-8258-9C037D3085EF}">
      <dgm:prSet/>
      <dgm:spPr/>
      <dgm:t>
        <a:bodyPr/>
        <a:lstStyle/>
        <a:p>
          <a:r>
            <a:rPr lang="en-US"/>
            <a:t>Vroeger en nu</a:t>
          </a:r>
        </a:p>
      </dgm:t>
    </dgm:pt>
    <dgm:pt modelId="{1653E4B4-46CF-41A3-BB24-D53A98607976}" type="parTrans" cxnId="{AE0883CD-A906-4CD7-BF59-C77F8F46FCF5}">
      <dgm:prSet/>
      <dgm:spPr/>
      <dgm:t>
        <a:bodyPr/>
        <a:lstStyle/>
        <a:p>
          <a:endParaRPr lang="en-US"/>
        </a:p>
      </dgm:t>
    </dgm:pt>
    <dgm:pt modelId="{FFB5958D-2F81-4D7F-B600-11E26188AF0F}" type="sibTrans" cxnId="{AE0883CD-A906-4CD7-BF59-C77F8F46FCF5}">
      <dgm:prSet/>
      <dgm:spPr/>
      <dgm:t>
        <a:bodyPr/>
        <a:lstStyle/>
        <a:p>
          <a:endParaRPr lang="en-US"/>
        </a:p>
      </dgm:t>
    </dgm:pt>
    <dgm:pt modelId="{B8AC70E3-32F8-48C9-9C2B-BE815AEBE49C}">
      <dgm:prSet/>
      <dgm:spPr/>
      <dgm:t>
        <a:bodyPr/>
        <a:lstStyle/>
        <a:p>
          <a:r>
            <a:rPr lang="en-US"/>
            <a:t>Hoevaak komt het voor en waar</a:t>
          </a:r>
        </a:p>
      </dgm:t>
    </dgm:pt>
    <dgm:pt modelId="{C20D313B-9875-443E-91B0-FC06FC398440}" type="parTrans" cxnId="{6D1C95E3-6376-4DC0-8710-39325DB217CC}">
      <dgm:prSet/>
      <dgm:spPr/>
      <dgm:t>
        <a:bodyPr/>
        <a:lstStyle/>
        <a:p>
          <a:endParaRPr lang="en-US"/>
        </a:p>
      </dgm:t>
    </dgm:pt>
    <dgm:pt modelId="{491E441B-E84B-4733-A773-04A9964BF5AE}" type="sibTrans" cxnId="{6D1C95E3-6376-4DC0-8710-39325DB217CC}">
      <dgm:prSet/>
      <dgm:spPr/>
      <dgm:t>
        <a:bodyPr/>
        <a:lstStyle/>
        <a:p>
          <a:endParaRPr lang="en-US"/>
        </a:p>
      </dgm:t>
    </dgm:pt>
    <dgm:pt modelId="{4BD300AA-1789-4A6C-84DF-78FAAA0BBEF0}">
      <dgm:prSet/>
      <dgm:spPr/>
      <dgm:t>
        <a:bodyPr/>
        <a:lstStyle/>
        <a:p>
          <a:r>
            <a:rPr lang="en-US"/>
            <a:t>Andere landen </a:t>
          </a:r>
        </a:p>
      </dgm:t>
    </dgm:pt>
    <dgm:pt modelId="{6E3C6746-36F9-41A1-8B80-E60E05A60184}" type="parTrans" cxnId="{17408EBF-9D4C-4B1F-B68A-FE18D88E228C}">
      <dgm:prSet/>
      <dgm:spPr/>
      <dgm:t>
        <a:bodyPr/>
        <a:lstStyle/>
        <a:p>
          <a:endParaRPr lang="en-US"/>
        </a:p>
      </dgm:t>
    </dgm:pt>
    <dgm:pt modelId="{F81D4EC1-CCA3-40D3-B01A-E82E532BD0BB}" type="sibTrans" cxnId="{17408EBF-9D4C-4B1F-B68A-FE18D88E228C}">
      <dgm:prSet/>
      <dgm:spPr/>
      <dgm:t>
        <a:bodyPr/>
        <a:lstStyle/>
        <a:p>
          <a:endParaRPr lang="en-US"/>
        </a:p>
      </dgm:t>
    </dgm:pt>
    <dgm:pt modelId="{FA6DF8D6-8DAF-4A2D-8650-66D20201BB61}">
      <dgm:prSet/>
      <dgm:spPr/>
      <dgm:t>
        <a:bodyPr/>
        <a:lstStyle/>
        <a:p>
          <a:r>
            <a:rPr lang="en-US"/>
            <a:t>Culturele zaken</a:t>
          </a:r>
        </a:p>
      </dgm:t>
    </dgm:pt>
    <dgm:pt modelId="{7492E540-F798-4031-AC1C-A9A6390A340F}" type="parTrans" cxnId="{95B374B3-9B6E-4558-873C-D6FA15B69B8C}">
      <dgm:prSet/>
      <dgm:spPr/>
      <dgm:t>
        <a:bodyPr/>
        <a:lstStyle/>
        <a:p>
          <a:endParaRPr lang="en-US"/>
        </a:p>
      </dgm:t>
    </dgm:pt>
    <dgm:pt modelId="{A8DE371C-CFC8-4E78-AB09-7FFADF59071E}" type="sibTrans" cxnId="{95B374B3-9B6E-4558-873C-D6FA15B69B8C}">
      <dgm:prSet/>
      <dgm:spPr/>
      <dgm:t>
        <a:bodyPr/>
        <a:lstStyle/>
        <a:p>
          <a:endParaRPr lang="en-US"/>
        </a:p>
      </dgm:t>
    </dgm:pt>
    <dgm:pt modelId="{FD2920F9-8E12-4B88-B429-0425A3115698}">
      <dgm:prSet/>
      <dgm:spPr/>
      <dgm:t>
        <a:bodyPr/>
        <a:lstStyle/>
        <a:p>
          <a:r>
            <a:rPr lang="en-US"/>
            <a:t>Regels drugs </a:t>
          </a:r>
        </a:p>
      </dgm:t>
    </dgm:pt>
    <dgm:pt modelId="{AF294B19-34EF-462B-B667-C471300F4813}" type="parTrans" cxnId="{D6F77AEF-E883-481B-9141-74CCD3B59E29}">
      <dgm:prSet/>
      <dgm:spPr/>
      <dgm:t>
        <a:bodyPr/>
        <a:lstStyle/>
        <a:p>
          <a:endParaRPr lang="en-US"/>
        </a:p>
      </dgm:t>
    </dgm:pt>
    <dgm:pt modelId="{1F213F25-B31A-41E6-AB74-AAAACA59E5E7}" type="sibTrans" cxnId="{D6F77AEF-E883-481B-9141-74CCD3B59E29}">
      <dgm:prSet/>
      <dgm:spPr/>
      <dgm:t>
        <a:bodyPr/>
        <a:lstStyle/>
        <a:p>
          <a:endParaRPr lang="en-US"/>
        </a:p>
      </dgm:t>
    </dgm:pt>
    <dgm:pt modelId="{1A662FB3-717C-43BF-A4BA-D8173087702F}" type="pres">
      <dgm:prSet presAssocID="{1182FE7B-79D7-456D-8499-75F0B3DBFC14}" presName="linear" presStyleCnt="0">
        <dgm:presLayoutVars>
          <dgm:animLvl val="lvl"/>
          <dgm:resizeHandles val="exact"/>
        </dgm:presLayoutVars>
      </dgm:prSet>
      <dgm:spPr/>
    </dgm:pt>
    <dgm:pt modelId="{8E11C556-0C8C-417F-99B4-F6D3553208DF}" type="pres">
      <dgm:prSet presAssocID="{3114F117-A6B5-4990-830F-96EB3038424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E73E235-DC12-45B6-ADC6-6C9F89EF2EF7}" type="pres">
      <dgm:prSet presAssocID="{03E93706-A94F-438B-A9C7-719283A6D390}" presName="spacer" presStyleCnt="0"/>
      <dgm:spPr/>
    </dgm:pt>
    <dgm:pt modelId="{CB375EA3-8A16-44B0-8AFC-E2B6EC4611A1}" type="pres">
      <dgm:prSet presAssocID="{346E014F-B9BE-4F76-906D-FB69BBEA5E5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5576479-A36E-4C81-AD01-3831749AD8BC}" type="pres">
      <dgm:prSet presAssocID="{B9433EF4-CD69-44A1-86AE-E473EDE9885C}" presName="spacer" presStyleCnt="0"/>
      <dgm:spPr/>
    </dgm:pt>
    <dgm:pt modelId="{5E703987-2B8C-4FCA-9FC8-AFD0C5008C38}" type="pres">
      <dgm:prSet presAssocID="{8DF896C8-3E6A-41EE-8258-9C037D3085E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63E9605-796B-4ED9-B088-3A001321285A}" type="pres">
      <dgm:prSet presAssocID="{FFB5958D-2F81-4D7F-B600-11E26188AF0F}" presName="spacer" presStyleCnt="0"/>
      <dgm:spPr/>
    </dgm:pt>
    <dgm:pt modelId="{A613100F-03BC-4CED-AD01-121CA2FC6F83}" type="pres">
      <dgm:prSet presAssocID="{B8AC70E3-32F8-48C9-9C2B-BE815AEBE49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50D4250-303F-4CB3-A000-8CA61D018E11}" type="pres">
      <dgm:prSet presAssocID="{491E441B-E84B-4733-A773-04A9964BF5AE}" presName="spacer" presStyleCnt="0"/>
      <dgm:spPr/>
    </dgm:pt>
    <dgm:pt modelId="{2C805772-913B-41FB-B59E-FC2D4BAB6EB2}" type="pres">
      <dgm:prSet presAssocID="{4BD300AA-1789-4A6C-84DF-78FAAA0BBEF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058AE24-2219-4548-9EE0-D6690FAEF75C}" type="pres">
      <dgm:prSet presAssocID="{F81D4EC1-CCA3-40D3-B01A-E82E532BD0BB}" presName="spacer" presStyleCnt="0"/>
      <dgm:spPr/>
    </dgm:pt>
    <dgm:pt modelId="{D0336617-AFD9-4A44-9FFD-9BC5C98F03F3}" type="pres">
      <dgm:prSet presAssocID="{FA6DF8D6-8DAF-4A2D-8650-66D20201BB6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49ABBC-DCE5-4DCC-99F8-D2F913BD2819}" type="pres">
      <dgm:prSet presAssocID="{A8DE371C-CFC8-4E78-AB09-7FFADF59071E}" presName="spacer" presStyleCnt="0"/>
      <dgm:spPr/>
    </dgm:pt>
    <dgm:pt modelId="{00DEEDE8-67BB-4FA4-A158-780BFFFE4A5F}" type="pres">
      <dgm:prSet presAssocID="{FD2920F9-8E12-4B88-B429-0425A311569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7428307-CCFA-454D-8D93-B812764C4F57}" type="presOf" srcId="{FD2920F9-8E12-4B88-B429-0425A3115698}" destId="{00DEEDE8-67BB-4FA4-A158-780BFFFE4A5F}" srcOrd="0" destOrd="0" presId="urn:microsoft.com/office/officeart/2005/8/layout/vList2"/>
    <dgm:cxn modelId="{88665E25-E248-43F9-801C-4B0F531C5635}" type="presOf" srcId="{4BD300AA-1789-4A6C-84DF-78FAAA0BBEF0}" destId="{2C805772-913B-41FB-B59E-FC2D4BAB6EB2}" srcOrd="0" destOrd="0" presId="urn:microsoft.com/office/officeart/2005/8/layout/vList2"/>
    <dgm:cxn modelId="{380A5247-11C2-4C61-B931-BD4A02E2568F}" type="presOf" srcId="{FA6DF8D6-8DAF-4A2D-8650-66D20201BB61}" destId="{D0336617-AFD9-4A44-9FFD-9BC5C98F03F3}" srcOrd="0" destOrd="0" presId="urn:microsoft.com/office/officeart/2005/8/layout/vList2"/>
    <dgm:cxn modelId="{CCD71581-292A-4B0F-B963-242EA47E2FC4}" srcId="{1182FE7B-79D7-456D-8499-75F0B3DBFC14}" destId="{346E014F-B9BE-4F76-906D-FB69BBEA5E58}" srcOrd="1" destOrd="0" parTransId="{D8A4CF88-C8B3-4EC2-BCCB-3E5974FFE8B7}" sibTransId="{B9433EF4-CD69-44A1-86AE-E473EDE9885C}"/>
    <dgm:cxn modelId="{6AC0D287-5F62-4C4C-841A-7AD37EF75BED}" type="presOf" srcId="{346E014F-B9BE-4F76-906D-FB69BBEA5E58}" destId="{CB375EA3-8A16-44B0-8AFC-E2B6EC4611A1}" srcOrd="0" destOrd="0" presId="urn:microsoft.com/office/officeart/2005/8/layout/vList2"/>
    <dgm:cxn modelId="{E3904591-B540-4629-A920-657E57859ABA}" srcId="{1182FE7B-79D7-456D-8499-75F0B3DBFC14}" destId="{3114F117-A6B5-4990-830F-96EB30384242}" srcOrd="0" destOrd="0" parTransId="{1B126F52-96AB-476F-9C9A-B92C2F34B1EF}" sibTransId="{03E93706-A94F-438B-A9C7-719283A6D390}"/>
    <dgm:cxn modelId="{07BDA394-D653-44AA-8B79-EA835FB678E0}" type="presOf" srcId="{B8AC70E3-32F8-48C9-9C2B-BE815AEBE49C}" destId="{A613100F-03BC-4CED-AD01-121CA2FC6F83}" srcOrd="0" destOrd="0" presId="urn:microsoft.com/office/officeart/2005/8/layout/vList2"/>
    <dgm:cxn modelId="{04E57497-AD55-4DB4-84E1-941439885A11}" type="presOf" srcId="{1182FE7B-79D7-456D-8499-75F0B3DBFC14}" destId="{1A662FB3-717C-43BF-A4BA-D8173087702F}" srcOrd="0" destOrd="0" presId="urn:microsoft.com/office/officeart/2005/8/layout/vList2"/>
    <dgm:cxn modelId="{95B374B3-9B6E-4558-873C-D6FA15B69B8C}" srcId="{1182FE7B-79D7-456D-8499-75F0B3DBFC14}" destId="{FA6DF8D6-8DAF-4A2D-8650-66D20201BB61}" srcOrd="5" destOrd="0" parTransId="{7492E540-F798-4031-AC1C-A9A6390A340F}" sibTransId="{A8DE371C-CFC8-4E78-AB09-7FFADF59071E}"/>
    <dgm:cxn modelId="{17408EBF-9D4C-4B1F-B68A-FE18D88E228C}" srcId="{1182FE7B-79D7-456D-8499-75F0B3DBFC14}" destId="{4BD300AA-1789-4A6C-84DF-78FAAA0BBEF0}" srcOrd="4" destOrd="0" parTransId="{6E3C6746-36F9-41A1-8B80-E60E05A60184}" sibTransId="{F81D4EC1-CCA3-40D3-B01A-E82E532BD0BB}"/>
    <dgm:cxn modelId="{AE0883CD-A906-4CD7-BF59-C77F8F46FCF5}" srcId="{1182FE7B-79D7-456D-8499-75F0B3DBFC14}" destId="{8DF896C8-3E6A-41EE-8258-9C037D3085EF}" srcOrd="2" destOrd="0" parTransId="{1653E4B4-46CF-41A3-BB24-D53A98607976}" sibTransId="{FFB5958D-2F81-4D7F-B600-11E26188AF0F}"/>
    <dgm:cxn modelId="{18B16FDD-EAB2-4AA3-BECB-6B920E2BDE70}" type="presOf" srcId="{8DF896C8-3E6A-41EE-8258-9C037D3085EF}" destId="{5E703987-2B8C-4FCA-9FC8-AFD0C5008C38}" srcOrd="0" destOrd="0" presId="urn:microsoft.com/office/officeart/2005/8/layout/vList2"/>
    <dgm:cxn modelId="{6D1C95E3-6376-4DC0-8710-39325DB217CC}" srcId="{1182FE7B-79D7-456D-8499-75F0B3DBFC14}" destId="{B8AC70E3-32F8-48C9-9C2B-BE815AEBE49C}" srcOrd="3" destOrd="0" parTransId="{C20D313B-9875-443E-91B0-FC06FC398440}" sibTransId="{491E441B-E84B-4733-A773-04A9964BF5AE}"/>
    <dgm:cxn modelId="{B26C18E7-E512-4B76-AE4F-235243B686CA}" type="presOf" srcId="{3114F117-A6B5-4990-830F-96EB30384242}" destId="{8E11C556-0C8C-417F-99B4-F6D3553208DF}" srcOrd="0" destOrd="0" presId="urn:microsoft.com/office/officeart/2005/8/layout/vList2"/>
    <dgm:cxn modelId="{D6F77AEF-E883-481B-9141-74CCD3B59E29}" srcId="{1182FE7B-79D7-456D-8499-75F0B3DBFC14}" destId="{FD2920F9-8E12-4B88-B429-0425A3115698}" srcOrd="6" destOrd="0" parTransId="{AF294B19-34EF-462B-B667-C471300F4813}" sibTransId="{1F213F25-B31A-41E6-AB74-AAAACA59E5E7}"/>
    <dgm:cxn modelId="{D50E73B7-4448-48CE-8726-FA530159422B}" type="presParOf" srcId="{1A662FB3-717C-43BF-A4BA-D8173087702F}" destId="{8E11C556-0C8C-417F-99B4-F6D3553208DF}" srcOrd="0" destOrd="0" presId="urn:microsoft.com/office/officeart/2005/8/layout/vList2"/>
    <dgm:cxn modelId="{CE22DE66-CB66-4B06-9D5A-74179962C04F}" type="presParOf" srcId="{1A662FB3-717C-43BF-A4BA-D8173087702F}" destId="{8E73E235-DC12-45B6-ADC6-6C9F89EF2EF7}" srcOrd="1" destOrd="0" presId="urn:microsoft.com/office/officeart/2005/8/layout/vList2"/>
    <dgm:cxn modelId="{CE501F67-7522-4B72-9ADE-A566CBFF95B0}" type="presParOf" srcId="{1A662FB3-717C-43BF-A4BA-D8173087702F}" destId="{CB375EA3-8A16-44B0-8AFC-E2B6EC4611A1}" srcOrd="2" destOrd="0" presId="urn:microsoft.com/office/officeart/2005/8/layout/vList2"/>
    <dgm:cxn modelId="{88DB40EB-1620-435A-84ED-75D8B4B51D6E}" type="presParOf" srcId="{1A662FB3-717C-43BF-A4BA-D8173087702F}" destId="{55576479-A36E-4C81-AD01-3831749AD8BC}" srcOrd="3" destOrd="0" presId="urn:microsoft.com/office/officeart/2005/8/layout/vList2"/>
    <dgm:cxn modelId="{0C5A48C6-0554-4CBC-91FD-7BD84DBC2EA1}" type="presParOf" srcId="{1A662FB3-717C-43BF-A4BA-D8173087702F}" destId="{5E703987-2B8C-4FCA-9FC8-AFD0C5008C38}" srcOrd="4" destOrd="0" presId="urn:microsoft.com/office/officeart/2005/8/layout/vList2"/>
    <dgm:cxn modelId="{A2C39274-9D52-40E5-B367-B72B14CE65A1}" type="presParOf" srcId="{1A662FB3-717C-43BF-A4BA-D8173087702F}" destId="{663E9605-796B-4ED9-B088-3A001321285A}" srcOrd="5" destOrd="0" presId="urn:microsoft.com/office/officeart/2005/8/layout/vList2"/>
    <dgm:cxn modelId="{ABD92C1C-6BDF-48C8-A674-BD997FEE96C0}" type="presParOf" srcId="{1A662FB3-717C-43BF-A4BA-D8173087702F}" destId="{A613100F-03BC-4CED-AD01-121CA2FC6F83}" srcOrd="6" destOrd="0" presId="urn:microsoft.com/office/officeart/2005/8/layout/vList2"/>
    <dgm:cxn modelId="{BAF5D29A-6569-4BE7-A9D7-1F838C653078}" type="presParOf" srcId="{1A662FB3-717C-43BF-A4BA-D8173087702F}" destId="{850D4250-303F-4CB3-A000-8CA61D018E11}" srcOrd="7" destOrd="0" presId="urn:microsoft.com/office/officeart/2005/8/layout/vList2"/>
    <dgm:cxn modelId="{8FF530FF-52C6-425C-AC14-24AFAA07996C}" type="presParOf" srcId="{1A662FB3-717C-43BF-A4BA-D8173087702F}" destId="{2C805772-913B-41FB-B59E-FC2D4BAB6EB2}" srcOrd="8" destOrd="0" presId="urn:microsoft.com/office/officeart/2005/8/layout/vList2"/>
    <dgm:cxn modelId="{3C94AA5B-ECB2-4B3E-806E-7C82414F8A6A}" type="presParOf" srcId="{1A662FB3-717C-43BF-A4BA-D8173087702F}" destId="{3058AE24-2219-4548-9EE0-D6690FAEF75C}" srcOrd="9" destOrd="0" presId="urn:microsoft.com/office/officeart/2005/8/layout/vList2"/>
    <dgm:cxn modelId="{2612DDE4-4F87-4E25-A851-CFD89E051B64}" type="presParOf" srcId="{1A662FB3-717C-43BF-A4BA-D8173087702F}" destId="{D0336617-AFD9-4A44-9FFD-9BC5C98F03F3}" srcOrd="10" destOrd="0" presId="urn:microsoft.com/office/officeart/2005/8/layout/vList2"/>
    <dgm:cxn modelId="{EF70DBE2-8DC0-4E23-AB7B-B7E285C00E04}" type="presParOf" srcId="{1A662FB3-717C-43BF-A4BA-D8173087702F}" destId="{BF49ABBC-DCE5-4DCC-99F8-D2F913BD2819}" srcOrd="11" destOrd="0" presId="urn:microsoft.com/office/officeart/2005/8/layout/vList2"/>
    <dgm:cxn modelId="{6CD53914-33AB-4E6A-B072-A183A694125C}" type="presParOf" srcId="{1A662FB3-717C-43BF-A4BA-D8173087702F}" destId="{00DEEDE8-67BB-4FA4-A158-780BFFFE4A5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DF2A9-4101-4586-A223-B0DB1EFB5AF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AE90492-629C-4625-A267-B018E4155565}">
      <dgm:prSet/>
      <dgm:spPr/>
      <dgm:t>
        <a:bodyPr/>
        <a:lstStyle/>
        <a:p>
          <a:pPr>
            <a:defRPr cap="all"/>
          </a:pPr>
          <a:r>
            <a:rPr lang="en-US"/>
            <a:t>Goed toezicht op jongeren.</a:t>
          </a:r>
        </a:p>
      </dgm:t>
    </dgm:pt>
    <dgm:pt modelId="{634D9C2A-FEA4-4082-B934-59778CF4301C}" type="parTrans" cxnId="{60A2E696-5C45-49E6-8029-D61E358BBEF2}">
      <dgm:prSet/>
      <dgm:spPr/>
      <dgm:t>
        <a:bodyPr/>
        <a:lstStyle/>
        <a:p>
          <a:endParaRPr lang="en-US"/>
        </a:p>
      </dgm:t>
    </dgm:pt>
    <dgm:pt modelId="{B6B84626-D761-4562-8F03-09198AA2804A}" type="sibTrans" cxnId="{60A2E696-5C45-49E6-8029-D61E358BBEF2}">
      <dgm:prSet/>
      <dgm:spPr/>
      <dgm:t>
        <a:bodyPr/>
        <a:lstStyle/>
        <a:p>
          <a:endParaRPr lang="en-US"/>
        </a:p>
      </dgm:t>
    </dgm:pt>
    <dgm:pt modelId="{49AC0C83-0148-429F-8065-BA4E9CCA6AD9}">
      <dgm:prSet/>
      <dgm:spPr/>
      <dgm:t>
        <a:bodyPr/>
        <a:lstStyle/>
        <a:p>
          <a:pPr>
            <a:defRPr cap="all"/>
          </a:pPr>
          <a:r>
            <a:rPr lang="en-US"/>
            <a:t>Meer wetten</a:t>
          </a:r>
        </a:p>
      </dgm:t>
    </dgm:pt>
    <dgm:pt modelId="{1438A085-79BA-4B85-BD33-EE52B7FE0B85}" type="parTrans" cxnId="{C2704298-1F8F-4C7A-AE64-1C1096D9795B}">
      <dgm:prSet/>
      <dgm:spPr/>
      <dgm:t>
        <a:bodyPr/>
        <a:lstStyle/>
        <a:p>
          <a:endParaRPr lang="en-US"/>
        </a:p>
      </dgm:t>
    </dgm:pt>
    <dgm:pt modelId="{C4D10DAF-3FFF-40C3-96F1-45594FA22FD8}" type="sibTrans" cxnId="{C2704298-1F8F-4C7A-AE64-1C1096D9795B}">
      <dgm:prSet/>
      <dgm:spPr/>
      <dgm:t>
        <a:bodyPr/>
        <a:lstStyle/>
        <a:p>
          <a:endParaRPr lang="en-US"/>
        </a:p>
      </dgm:t>
    </dgm:pt>
    <dgm:pt modelId="{B0C9544B-66DC-4BDD-801B-9E5BBEF3F266}" type="pres">
      <dgm:prSet presAssocID="{03DDF2A9-4101-4586-A223-B0DB1EFB5AFE}" presName="root" presStyleCnt="0">
        <dgm:presLayoutVars>
          <dgm:dir/>
          <dgm:resizeHandles val="exact"/>
        </dgm:presLayoutVars>
      </dgm:prSet>
      <dgm:spPr/>
    </dgm:pt>
    <dgm:pt modelId="{DB7F3FBC-16B9-45E9-8752-CC3C6659CB08}" type="pres">
      <dgm:prSet presAssocID="{7AE90492-629C-4625-A267-B018E4155565}" presName="compNode" presStyleCnt="0"/>
      <dgm:spPr/>
    </dgm:pt>
    <dgm:pt modelId="{BFB222A9-723F-4A7F-8320-49264F216C7C}" type="pres">
      <dgm:prSet presAssocID="{7AE90492-629C-4625-A267-B018E4155565}" presName="iconBgRect" presStyleLbl="bgShp" presStyleIdx="0" presStyleCnt="2"/>
      <dgm:spPr/>
    </dgm:pt>
    <dgm:pt modelId="{C6E4596A-60A1-4934-90B7-B4953FB4B92C}" type="pres">
      <dgm:prSet presAssocID="{7AE90492-629C-4625-A267-B018E415556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971401AF-E0FF-4BBD-BD93-F739DAC34380}" type="pres">
      <dgm:prSet presAssocID="{7AE90492-629C-4625-A267-B018E4155565}" presName="spaceRect" presStyleCnt="0"/>
      <dgm:spPr/>
    </dgm:pt>
    <dgm:pt modelId="{2597157D-5CF7-4D09-A18D-736EC29EC2BF}" type="pres">
      <dgm:prSet presAssocID="{7AE90492-629C-4625-A267-B018E4155565}" presName="textRect" presStyleLbl="revTx" presStyleIdx="0" presStyleCnt="2">
        <dgm:presLayoutVars>
          <dgm:chMax val="1"/>
          <dgm:chPref val="1"/>
        </dgm:presLayoutVars>
      </dgm:prSet>
      <dgm:spPr/>
    </dgm:pt>
    <dgm:pt modelId="{405E1EA0-CD1F-4755-B5A9-868017CF737E}" type="pres">
      <dgm:prSet presAssocID="{B6B84626-D761-4562-8F03-09198AA2804A}" presName="sibTrans" presStyleCnt="0"/>
      <dgm:spPr/>
    </dgm:pt>
    <dgm:pt modelId="{90836C2A-10D0-4D6E-9AFF-899A225287FC}" type="pres">
      <dgm:prSet presAssocID="{49AC0C83-0148-429F-8065-BA4E9CCA6AD9}" presName="compNode" presStyleCnt="0"/>
      <dgm:spPr/>
    </dgm:pt>
    <dgm:pt modelId="{273688AE-48CA-4A27-913E-3E734451A19E}" type="pres">
      <dgm:prSet presAssocID="{49AC0C83-0148-429F-8065-BA4E9CCA6AD9}" presName="iconBgRect" presStyleLbl="bgShp" presStyleIdx="1" presStyleCnt="2"/>
      <dgm:spPr/>
    </dgm:pt>
    <dgm:pt modelId="{89593825-13D2-4222-9283-FB32E68492A2}" type="pres">
      <dgm:prSet presAssocID="{49AC0C83-0148-429F-8065-BA4E9CCA6A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er"/>
        </a:ext>
      </dgm:extLst>
    </dgm:pt>
    <dgm:pt modelId="{A242CF8B-0504-4938-9D35-37550ADCABC6}" type="pres">
      <dgm:prSet presAssocID="{49AC0C83-0148-429F-8065-BA4E9CCA6AD9}" presName="spaceRect" presStyleCnt="0"/>
      <dgm:spPr/>
    </dgm:pt>
    <dgm:pt modelId="{31D00A32-63F6-4869-98FE-874FAC1094CB}" type="pres">
      <dgm:prSet presAssocID="{49AC0C83-0148-429F-8065-BA4E9CCA6AD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B1ABE67-5521-4B34-90CA-6CB8F8FAE383}" type="presOf" srcId="{03DDF2A9-4101-4586-A223-B0DB1EFB5AFE}" destId="{B0C9544B-66DC-4BDD-801B-9E5BBEF3F266}" srcOrd="0" destOrd="0" presId="urn:microsoft.com/office/officeart/2018/5/layout/IconCircleLabelList"/>
    <dgm:cxn modelId="{05F0128B-4B35-4398-8810-0D2B723F9E7B}" type="presOf" srcId="{49AC0C83-0148-429F-8065-BA4E9CCA6AD9}" destId="{31D00A32-63F6-4869-98FE-874FAC1094CB}" srcOrd="0" destOrd="0" presId="urn:microsoft.com/office/officeart/2018/5/layout/IconCircleLabelList"/>
    <dgm:cxn modelId="{60A2E696-5C45-49E6-8029-D61E358BBEF2}" srcId="{03DDF2A9-4101-4586-A223-B0DB1EFB5AFE}" destId="{7AE90492-629C-4625-A267-B018E4155565}" srcOrd="0" destOrd="0" parTransId="{634D9C2A-FEA4-4082-B934-59778CF4301C}" sibTransId="{B6B84626-D761-4562-8F03-09198AA2804A}"/>
    <dgm:cxn modelId="{C2704298-1F8F-4C7A-AE64-1C1096D9795B}" srcId="{03DDF2A9-4101-4586-A223-B0DB1EFB5AFE}" destId="{49AC0C83-0148-429F-8065-BA4E9CCA6AD9}" srcOrd="1" destOrd="0" parTransId="{1438A085-79BA-4B85-BD33-EE52B7FE0B85}" sibTransId="{C4D10DAF-3FFF-40C3-96F1-45594FA22FD8}"/>
    <dgm:cxn modelId="{CB157BA4-FB44-4425-AF6D-F410A6D1B0D2}" type="presOf" srcId="{7AE90492-629C-4625-A267-B018E4155565}" destId="{2597157D-5CF7-4D09-A18D-736EC29EC2BF}" srcOrd="0" destOrd="0" presId="urn:microsoft.com/office/officeart/2018/5/layout/IconCircleLabelList"/>
    <dgm:cxn modelId="{E0436F69-EFCC-4DCA-B45C-D50937A19213}" type="presParOf" srcId="{B0C9544B-66DC-4BDD-801B-9E5BBEF3F266}" destId="{DB7F3FBC-16B9-45E9-8752-CC3C6659CB08}" srcOrd="0" destOrd="0" presId="urn:microsoft.com/office/officeart/2018/5/layout/IconCircleLabelList"/>
    <dgm:cxn modelId="{D07FDE28-37D1-42E4-942D-F07EC90B39AC}" type="presParOf" srcId="{DB7F3FBC-16B9-45E9-8752-CC3C6659CB08}" destId="{BFB222A9-723F-4A7F-8320-49264F216C7C}" srcOrd="0" destOrd="0" presId="urn:microsoft.com/office/officeart/2018/5/layout/IconCircleLabelList"/>
    <dgm:cxn modelId="{A45E5F2C-6E08-488E-BC2E-7B43CC6D1371}" type="presParOf" srcId="{DB7F3FBC-16B9-45E9-8752-CC3C6659CB08}" destId="{C6E4596A-60A1-4934-90B7-B4953FB4B92C}" srcOrd="1" destOrd="0" presId="urn:microsoft.com/office/officeart/2018/5/layout/IconCircleLabelList"/>
    <dgm:cxn modelId="{434BFA8E-39C3-4145-868F-4892C76F52CC}" type="presParOf" srcId="{DB7F3FBC-16B9-45E9-8752-CC3C6659CB08}" destId="{971401AF-E0FF-4BBD-BD93-F739DAC34380}" srcOrd="2" destOrd="0" presId="urn:microsoft.com/office/officeart/2018/5/layout/IconCircleLabelList"/>
    <dgm:cxn modelId="{271D2C66-3328-401A-A404-83F893F20252}" type="presParOf" srcId="{DB7F3FBC-16B9-45E9-8752-CC3C6659CB08}" destId="{2597157D-5CF7-4D09-A18D-736EC29EC2BF}" srcOrd="3" destOrd="0" presId="urn:microsoft.com/office/officeart/2018/5/layout/IconCircleLabelList"/>
    <dgm:cxn modelId="{69C09333-6507-48C7-A73E-30A7897B1B85}" type="presParOf" srcId="{B0C9544B-66DC-4BDD-801B-9E5BBEF3F266}" destId="{405E1EA0-CD1F-4755-B5A9-868017CF737E}" srcOrd="1" destOrd="0" presId="urn:microsoft.com/office/officeart/2018/5/layout/IconCircleLabelList"/>
    <dgm:cxn modelId="{A93A113E-B89B-4FD4-B42A-6168DFE277CB}" type="presParOf" srcId="{B0C9544B-66DC-4BDD-801B-9E5BBEF3F266}" destId="{90836C2A-10D0-4D6E-9AFF-899A225287FC}" srcOrd="2" destOrd="0" presId="urn:microsoft.com/office/officeart/2018/5/layout/IconCircleLabelList"/>
    <dgm:cxn modelId="{8AFD696A-D198-47CC-98E0-A1070E8DEE07}" type="presParOf" srcId="{90836C2A-10D0-4D6E-9AFF-899A225287FC}" destId="{273688AE-48CA-4A27-913E-3E734451A19E}" srcOrd="0" destOrd="0" presId="urn:microsoft.com/office/officeart/2018/5/layout/IconCircleLabelList"/>
    <dgm:cxn modelId="{52FCF40C-875C-4BD5-A921-4FEB74949FDF}" type="presParOf" srcId="{90836C2A-10D0-4D6E-9AFF-899A225287FC}" destId="{89593825-13D2-4222-9283-FB32E68492A2}" srcOrd="1" destOrd="0" presId="urn:microsoft.com/office/officeart/2018/5/layout/IconCircleLabelList"/>
    <dgm:cxn modelId="{83599E8C-50BF-4429-A5A5-6CF56528732C}" type="presParOf" srcId="{90836C2A-10D0-4D6E-9AFF-899A225287FC}" destId="{A242CF8B-0504-4938-9D35-37550ADCABC6}" srcOrd="2" destOrd="0" presId="urn:microsoft.com/office/officeart/2018/5/layout/IconCircleLabelList"/>
    <dgm:cxn modelId="{FF375692-8864-491E-802B-C13AF88F37D7}" type="presParOf" srcId="{90836C2A-10D0-4D6E-9AFF-899A225287FC}" destId="{31D00A32-63F6-4869-98FE-874FAC1094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C556-0C8C-417F-99B4-F6D3553208DF}">
      <dsp:nvSpPr>
        <dsp:cNvPr id="0" name=""/>
        <dsp:cNvSpPr/>
      </dsp:nvSpPr>
      <dsp:spPr>
        <a:xfrm>
          <a:off x="0" y="4615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Hoe is het gekomen/ontstaan </a:t>
          </a:r>
        </a:p>
      </dsp:txBody>
      <dsp:txXfrm>
        <a:off x="26930" y="73086"/>
        <a:ext cx="5127740" cy="497795"/>
      </dsp:txXfrm>
    </dsp:sp>
    <dsp:sp modelId="{CB375EA3-8A16-44B0-8AFC-E2B6EC4611A1}">
      <dsp:nvSpPr>
        <dsp:cNvPr id="0" name=""/>
        <dsp:cNvSpPr/>
      </dsp:nvSpPr>
      <dsp:spPr>
        <a:xfrm>
          <a:off x="0" y="66405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Wat er tegen doen</a:t>
          </a:r>
        </a:p>
      </dsp:txBody>
      <dsp:txXfrm>
        <a:off x="26930" y="690981"/>
        <a:ext cx="5127740" cy="497795"/>
      </dsp:txXfrm>
    </dsp:sp>
    <dsp:sp modelId="{5E703987-2B8C-4FCA-9FC8-AFD0C5008C38}">
      <dsp:nvSpPr>
        <dsp:cNvPr id="0" name=""/>
        <dsp:cNvSpPr/>
      </dsp:nvSpPr>
      <dsp:spPr>
        <a:xfrm>
          <a:off x="0" y="128194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Vroeger en nu</a:t>
          </a:r>
        </a:p>
      </dsp:txBody>
      <dsp:txXfrm>
        <a:off x="26930" y="1308876"/>
        <a:ext cx="5127740" cy="497795"/>
      </dsp:txXfrm>
    </dsp:sp>
    <dsp:sp modelId="{A613100F-03BC-4CED-AD01-121CA2FC6F83}">
      <dsp:nvSpPr>
        <dsp:cNvPr id="0" name=""/>
        <dsp:cNvSpPr/>
      </dsp:nvSpPr>
      <dsp:spPr>
        <a:xfrm>
          <a:off x="0" y="189984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Hoevaak komt het voor en waar</a:t>
          </a:r>
        </a:p>
      </dsp:txBody>
      <dsp:txXfrm>
        <a:off x="26930" y="1926771"/>
        <a:ext cx="5127740" cy="497795"/>
      </dsp:txXfrm>
    </dsp:sp>
    <dsp:sp modelId="{2C805772-913B-41FB-B59E-FC2D4BAB6EB2}">
      <dsp:nvSpPr>
        <dsp:cNvPr id="0" name=""/>
        <dsp:cNvSpPr/>
      </dsp:nvSpPr>
      <dsp:spPr>
        <a:xfrm>
          <a:off x="0" y="251773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Andere landen </a:t>
          </a:r>
        </a:p>
      </dsp:txBody>
      <dsp:txXfrm>
        <a:off x="26930" y="2544666"/>
        <a:ext cx="5127740" cy="497795"/>
      </dsp:txXfrm>
    </dsp:sp>
    <dsp:sp modelId="{D0336617-AFD9-4A44-9FFD-9BC5C98F03F3}">
      <dsp:nvSpPr>
        <dsp:cNvPr id="0" name=""/>
        <dsp:cNvSpPr/>
      </dsp:nvSpPr>
      <dsp:spPr>
        <a:xfrm>
          <a:off x="0" y="313563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Culturele zaken</a:t>
          </a:r>
        </a:p>
      </dsp:txBody>
      <dsp:txXfrm>
        <a:off x="26930" y="3162561"/>
        <a:ext cx="5127740" cy="497795"/>
      </dsp:txXfrm>
    </dsp:sp>
    <dsp:sp modelId="{00DEEDE8-67BB-4FA4-A158-780BFFFE4A5F}">
      <dsp:nvSpPr>
        <dsp:cNvPr id="0" name=""/>
        <dsp:cNvSpPr/>
      </dsp:nvSpPr>
      <dsp:spPr>
        <a:xfrm>
          <a:off x="0" y="375352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Regels drugs </a:t>
          </a:r>
        </a:p>
      </dsp:txBody>
      <dsp:txXfrm>
        <a:off x="26930" y="3780456"/>
        <a:ext cx="512774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222A9-723F-4A7F-8320-49264F216C7C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4596A-60A1-4934-90B7-B4953FB4B92C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7157D-5CF7-4D09-A18D-736EC29EC2BF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Goed toezicht op jongeren.</a:t>
          </a:r>
        </a:p>
      </dsp:txBody>
      <dsp:txXfrm>
        <a:off x="1548914" y="3176402"/>
        <a:ext cx="3600000" cy="720000"/>
      </dsp:txXfrm>
    </dsp:sp>
    <dsp:sp modelId="{273688AE-48CA-4A27-913E-3E734451A19E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93825-13D2-4222-9283-FB32E68492A2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00A32-63F6-4869-98FE-874FAC1094CB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Meer wetten</a:t>
          </a:r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13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8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5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y.nl/nl/wat-zijn-de-standpunten-van-verschillende-politieke-partijen-over-drugs/" TargetMode="External"/><Relationship Id="rId2" Type="http://schemas.openxmlformats.org/officeDocument/2006/relationships/hyperlink" Target="https://youtu.be/6J2ajdAtrg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jksoverheid.nl/onderwerpen/drugs/drugsgebruik-en-verslavingsz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14uo0i7wmc99w.cloudfront.net/CDA/2021/DrugsalsmaatschappelijkprobleemFinalDrugsvisie-gecom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ugscriminaliteit.jouwweb.nl/geschiedenis#:~:text=geschiedenis%20Drugs%20bestaan%20ongeveer%207000%20jaar.%20De%20drugs,de%20cocabladeren%20gebruikt%20als%20plaatselijke%20verdoving%20en%20pijnstilling." TargetMode="Externa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jellinek.nl/vraag-antwoord/wat-is-de-geschiedenis-van-drugs/" TargetMode="External"/><Relationship Id="rId12" Type="http://schemas.openxmlformats.org/officeDocument/2006/relationships/hyperlink" Target="https://www.drugsinfo.nl/drugs/maatschappelijke-gevolgen-van-drug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hyperlink" Target="https://hetccv.nl/themas/georganiseerde-criminaliteit-en-ondermijning/drugscriminaliteit/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drugsinfo.nl/wet/het-buitenland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politie.nl/binaries/content/assets/politie/nieuws/2022/april/nationaal-overzicht-drugs-202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rugsinfo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aaghetdepolitie.nl/drank-en-drugs/drugs-en-straffen/wat-zijn-de-regels-rondom-drugsgebruik-en--bezit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fkickkliniekwijzer.nl/drugsverslaving/#:~:text=De%20oorzaken%20van%20een%20drugsverslaving%20zijn%20vaak%20een,middel%20werkt%20namelijk%20meer%20verslavend%20dan%20het%20ande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SPIuhhZdBE" TargetMode="External"/><Relationship Id="rId2" Type="http://schemas.openxmlformats.org/officeDocument/2006/relationships/hyperlink" Target="https://youtu.be/qtkE6kVACQ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ijksoverheid.nl/onderwerpen/drugs/drugsgebruik-en-verslavingszor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ens-en-gezondheid.infonu.nl/verslaving/32856-waarom-gebruiken-mensen-drug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Picture 4" descr="Afbeelding ter illustratie.">
            <a:extLst>
              <a:ext uri="{FF2B5EF4-FFF2-40B4-BE49-F238E27FC236}">
                <a16:creationId xmlns:a16="http://schemas.microsoft.com/office/drawing/2014/main" id="{0D0D33BC-D2D7-A1A1-8EDE-BB54EFE49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709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1965" y="552807"/>
            <a:ext cx="9801854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</a:rPr>
              <a:t>Drugs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91966" y="3510476"/>
            <a:ext cx="9801854" cy="2614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Door </a:t>
            </a:r>
            <a:r>
              <a:rPr lang="en-US" sz="2000" err="1">
                <a:solidFill>
                  <a:srgbClr val="FFFFFF"/>
                </a:solidFill>
              </a:rPr>
              <a:t>NIka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Stuifzand</a:t>
            </a:r>
            <a:r>
              <a:rPr lang="en-US" sz="2000">
                <a:solidFill>
                  <a:srgbClr val="FFFFFF"/>
                </a:solidFill>
              </a:rPr>
              <a:t> &amp; Valesca </a:t>
            </a:r>
            <a:r>
              <a:rPr lang="en-US" sz="2000" err="1">
                <a:solidFill>
                  <a:srgbClr val="FFFFFF"/>
                </a:solidFill>
              </a:rPr>
              <a:t>Rijcks</a:t>
            </a:r>
            <a:endParaRPr lang="en-US" sz="2000" err="1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Klas: R3e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Docent: Mevrouw </a:t>
            </a:r>
            <a:r>
              <a:rPr lang="en-US" sz="2000" err="1">
                <a:solidFill>
                  <a:srgbClr val="FFFFFF"/>
                </a:solidFill>
              </a:rPr>
              <a:t>Koeten</a:t>
            </a:r>
            <a:r>
              <a:rPr lang="en-US" sz="2000">
                <a:solidFill>
                  <a:srgbClr val="FFFFFF"/>
                </a:solidFill>
              </a:rPr>
              <a:t>.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Datum: 13 </a:t>
            </a:r>
            <a:r>
              <a:rPr lang="en-US" sz="2000" err="1">
                <a:solidFill>
                  <a:srgbClr val="FFFFFF"/>
                </a:solidFill>
              </a:rPr>
              <a:t>Februari</a:t>
            </a:r>
            <a:r>
              <a:rPr lang="en-US" sz="2000">
                <a:solidFill>
                  <a:srgbClr val="FFFFFF"/>
                </a:solidFill>
              </a:rPr>
              <a:t> 2024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B9E1C-2C81-E1E6-4896-1FADF63F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0"/>
            <a:ext cx="10388600" cy="2679701"/>
          </a:xfrm>
        </p:spPr>
        <p:txBody>
          <a:bodyPr>
            <a:normAutofit/>
          </a:bodyPr>
          <a:lstStyle/>
          <a:p>
            <a:r>
              <a:rPr lang="nl-NL" b="1">
                <a:latin typeface="Times New Roman"/>
                <a:cs typeface="Times New Roman"/>
              </a:rPr>
              <a:t>Wat vinden politieke partijen er van dat cannabis misschien legaal moet gaan worden + de oplossing die ze hebben bedacht.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AA3B3-A959-EC32-20D6-7CBD3752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811462"/>
            <a:ext cx="10515600" cy="4846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Times New Roman"/>
                <a:cs typeface="Times New Roman"/>
              </a:rPr>
              <a:t>Links -&gt; GroenLinks -&gt; legaal</a:t>
            </a:r>
          </a:p>
          <a:p>
            <a:endParaRPr lang="nl-NL">
              <a:latin typeface="Times New Roman"/>
              <a:cs typeface="Times New Roman"/>
            </a:endParaRPr>
          </a:p>
          <a:p>
            <a:r>
              <a:rPr lang="nl-NL">
                <a:latin typeface="Times New Roman"/>
                <a:cs typeface="Times New Roman"/>
              </a:rPr>
              <a:t>Rechts -&gt; VVD -&gt; Nep drugs</a:t>
            </a:r>
          </a:p>
          <a:p>
            <a:endParaRPr lang="nl-NL">
              <a:latin typeface="Times New Roman"/>
              <a:cs typeface="Times New Roman"/>
            </a:endParaRPr>
          </a:p>
          <a:p>
            <a:r>
              <a:rPr lang="nl-NL">
                <a:latin typeface="Times New Roman"/>
                <a:cs typeface="Times New Roman"/>
              </a:rPr>
              <a:t>Midden -&gt; CDA  -&gt; minder schadelijk maken		</a:t>
            </a:r>
          </a:p>
          <a:p>
            <a:endParaRPr lang="nl-NL">
              <a:latin typeface="Times New Roman"/>
              <a:cs typeface="Times New Roman"/>
            </a:endParaRPr>
          </a:p>
          <a:p>
            <a:r>
              <a:rPr lang="nl-NL">
                <a:hlinkClick r:id="rId2"/>
              </a:rPr>
              <a:t>https://youtu.be/6J2ajdAtrgg</a:t>
            </a:r>
            <a:endParaRPr lang="nl-NL"/>
          </a:p>
          <a:p>
            <a:r>
              <a:rPr lang="nl-NL" sz="1600">
                <a:hlinkClick r:id="rId3"/>
              </a:rPr>
              <a:t>Wat zijn de standpunten van verschillende politieke partijen over drugs? | Unity</a:t>
            </a:r>
            <a:endParaRPr lang="nl-NL" sz="1600"/>
          </a:p>
        </p:txBody>
      </p:sp>
      <p:pic>
        <p:nvPicPr>
          <p:cNvPr id="4" name="Picture 3" descr="Republiek in de politiek">
            <a:extLst>
              <a:ext uri="{FF2B5EF4-FFF2-40B4-BE49-F238E27FC236}">
                <a16:creationId xmlns:a16="http://schemas.microsoft.com/office/drawing/2014/main" id="{75BA6863-FA3D-1AA6-D0EA-48FC2E9B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17" y="1996656"/>
            <a:ext cx="4396597" cy="27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91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300FA-3484-833C-5171-1336F09D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latin typeface="Times New Roman" panose="02020603050405020304" pitchFamily="18" charset="0"/>
                <a:cs typeface="Times New Roman" panose="02020603050405020304" pitchFamily="18" charset="0"/>
              </a:rPr>
              <a:t>Wat/waarom willen ze dit? Welke</a:t>
            </a:r>
            <a:r>
              <a:rPr lang="nl-NL"/>
              <a:t> </a:t>
            </a:r>
            <a:r>
              <a:rPr lang="nl-NL" b="1">
                <a:latin typeface="Times New Roman" panose="02020603050405020304" pitchFamily="18" charset="0"/>
                <a:cs typeface="Times New Roman" panose="02020603050405020304" pitchFamily="18" charset="0"/>
              </a:rPr>
              <a:t>machtsmiddelen gebruiken 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DBC6C-194F-5F7D-DA83-B4BA2D38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Calibri"/>
              </a:rPr>
              <a:t>De person </a:t>
            </a:r>
            <a:r>
              <a:rPr lang="en-US" dirty="0" err="1">
                <a:latin typeface="Times New Roman"/>
                <a:cs typeface="Calibri"/>
              </a:rPr>
              <a:t>zelf</a:t>
            </a:r>
            <a:r>
              <a:rPr lang="en-US" dirty="0">
                <a:latin typeface="Times New Roman"/>
                <a:cs typeface="Calibri"/>
              </a:rPr>
              <a:t>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en-US" dirty="0" err="1">
                <a:latin typeface="Times New Roman"/>
                <a:cs typeface="Calibri"/>
              </a:rPr>
              <a:t>Mensen</a:t>
            </a:r>
            <a:r>
              <a:rPr lang="en-US" dirty="0">
                <a:latin typeface="Times New Roman"/>
                <a:cs typeface="Calibri"/>
              </a:rPr>
              <a:t> om je heen.</a:t>
            </a:r>
          </a:p>
          <a:p>
            <a:endParaRPr lang="en-US" dirty="0">
              <a:latin typeface="Times New Roman"/>
              <a:cs typeface="Calibri"/>
            </a:endParaRPr>
          </a:p>
          <a:p>
            <a:r>
              <a:rPr lang="nl-NL" i="0" dirty="0">
                <a:solidFill>
                  <a:srgbClr val="222222"/>
                </a:solidFill>
                <a:effectLst/>
                <a:latin typeface="Times New Roman"/>
                <a:cs typeface="Times New Roman"/>
              </a:rPr>
              <a:t>EHBDD + hulpdiensten.</a:t>
            </a:r>
          </a:p>
          <a:p>
            <a:pPr marL="0" indent="0">
              <a:buNone/>
            </a:pPr>
            <a:endParaRPr lang="en-US" dirty="0">
              <a:latin typeface="Times New Roman"/>
              <a:cs typeface="Calibri"/>
            </a:endParaRPr>
          </a:p>
          <a:p>
            <a:r>
              <a:rPr lang="en-US" dirty="0" err="1">
                <a:latin typeface="Times New Roman"/>
                <a:cs typeface="Calibri"/>
              </a:rPr>
              <a:t>Mensen</a:t>
            </a:r>
            <a:r>
              <a:rPr lang="en-US" dirty="0">
                <a:latin typeface="Times New Roman"/>
                <a:cs typeface="Calibri"/>
              </a:rPr>
              <a:t> die het </a:t>
            </a:r>
            <a:r>
              <a:rPr lang="en-US" dirty="0" err="1">
                <a:latin typeface="Times New Roman"/>
                <a:cs typeface="Calibri"/>
              </a:rPr>
              <a:t>dealen</a:t>
            </a:r>
            <a:r>
              <a:rPr lang="en-US" dirty="0">
                <a:latin typeface="Times New Roman"/>
                <a:cs typeface="Calibri"/>
              </a:rPr>
              <a:t>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Verslavingszorg bij drugsgebruik | Drugs | Rijksoverheid.nl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99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A2600-07F3-83EA-A45E-FAE4B03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1" y="48823"/>
            <a:ext cx="8235178" cy="37511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>
                <a:latin typeface="Times New Roman"/>
                <a:cs typeface="Times New Roman"/>
              </a:rPr>
              <a:t>Op </a:t>
            </a:r>
            <a:r>
              <a:rPr lang="en-US" sz="5200" b="1" kern="1200" err="1">
                <a:latin typeface="Times New Roman"/>
                <a:cs typeface="Times New Roman"/>
              </a:rPr>
              <a:t>welke</a:t>
            </a:r>
            <a:r>
              <a:rPr lang="en-US" sz="5200" b="1" kern="1200">
                <a:latin typeface="Times New Roman"/>
                <a:cs typeface="Times New Roman"/>
              </a:rPr>
              <a:t> </a:t>
            </a:r>
            <a:r>
              <a:rPr lang="en-US" sz="5200" b="1" kern="1200" err="1">
                <a:latin typeface="Times New Roman"/>
                <a:cs typeface="Times New Roman"/>
              </a:rPr>
              <a:t>manieren</a:t>
            </a:r>
            <a:r>
              <a:rPr lang="en-US" sz="5200" b="1" kern="1200">
                <a:latin typeface="Times New Roman"/>
                <a:cs typeface="Times New Roman"/>
              </a:rPr>
              <a:t> </a:t>
            </a:r>
            <a:r>
              <a:rPr lang="en-US" sz="5200" b="1" kern="1200" err="1">
                <a:latin typeface="Times New Roman"/>
                <a:cs typeface="Times New Roman"/>
              </a:rPr>
              <a:t>kan</a:t>
            </a:r>
            <a:r>
              <a:rPr lang="en-US" sz="5200" b="1" kern="1200">
                <a:latin typeface="Times New Roman"/>
                <a:cs typeface="Times New Roman"/>
              </a:rPr>
              <a:t> het </a:t>
            </a:r>
            <a:r>
              <a:rPr lang="en-US" sz="5200" b="1" kern="1200" err="1">
                <a:latin typeface="Times New Roman"/>
                <a:cs typeface="Times New Roman"/>
              </a:rPr>
              <a:t>probleem</a:t>
            </a:r>
            <a:r>
              <a:rPr lang="en-US" sz="5200" b="1" kern="1200">
                <a:latin typeface="Times New Roman"/>
                <a:cs typeface="Times New Roman"/>
              </a:rPr>
              <a:t> </a:t>
            </a:r>
            <a:r>
              <a:rPr lang="en-US" sz="5200" b="1" kern="1200" err="1">
                <a:latin typeface="Times New Roman"/>
                <a:cs typeface="Times New Roman"/>
              </a:rPr>
              <a:t>worden</a:t>
            </a:r>
            <a:r>
              <a:rPr lang="en-US" sz="5200" b="1" kern="1200">
                <a:latin typeface="Times New Roman"/>
                <a:cs typeface="Times New Roman"/>
              </a:rPr>
              <a:t> </a:t>
            </a:r>
            <a:r>
              <a:rPr lang="en-US" sz="5200" b="1" kern="1200" err="1">
                <a:latin typeface="Times New Roman"/>
                <a:cs typeface="Times New Roman"/>
              </a:rPr>
              <a:t>opgelost</a:t>
            </a:r>
            <a:r>
              <a:rPr lang="en-US" sz="5200" b="1" kern="120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41C8-13DF-5FD2-A2B5-CDFA9E4D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28" y="2909917"/>
            <a:ext cx="5181600" cy="28062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endParaRPr lang="en-US" sz="2000"/>
          </a:p>
          <a:p>
            <a:r>
              <a:rPr lang="en-US" err="1">
                <a:latin typeface="Times New Roman"/>
                <a:cs typeface="Times New Roman"/>
              </a:rPr>
              <a:t>J</a:t>
            </a:r>
            <a:r>
              <a:rPr lang="en-US" sz="3600" err="1">
                <a:latin typeface="Times New Roman"/>
                <a:cs typeface="Times New Roman"/>
              </a:rPr>
              <a:t>ongeren</a:t>
            </a:r>
            <a:endParaRPr lang="en-US" sz="3600">
              <a:latin typeface="Times New Roman"/>
              <a:ea typeface="Calibri"/>
              <a:cs typeface="Times New Roman"/>
            </a:endParaRPr>
          </a:p>
          <a:p>
            <a:endParaRPr lang="en-US" sz="3600">
              <a:latin typeface="Times New Roman"/>
              <a:ea typeface="Calibri"/>
              <a:cs typeface="Calibri"/>
            </a:endParaRPr>
          </a:p>
          <a:p>
            <a:endParaRPr lang="en-US" sz="3600">
              <a:latin typeface="Times New Roman"/>
              <a:ea typeface="Calibri"/>
              <a:cs typeface="Calibri"/>
            </a:endParaRPr>
          </a:p>
          <a:p>
            <a:r>
              <a:rPr lang="en-US" sz="3600" err="1">
                <a:latin typeface="Times New Roman"/>
                <a:cs typeface="Times New Roman"/>
              </a:rPr>
              <a:t>ouders</a:t>
            </a:r>
            <a:r>
              <a:rPr lang="en-US" sz="3600">
                <a:solidFill>
                  <a:srgbClr val="808080"/>
                </a:solidFill>
                <a:latin typeface="Times New Roman"/>
                <a:cs typeface="Times New Roman"/>
              </a:rPr>
              <a:t> </a:t>
            </a:r>
            <a:endParaRPr lang="en-US" sz="3600">
              <a:solidFill>
                <a:srgbClr val="80808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E59FB-52B3-1B01-B6CF-A079C274AC76}"/>
              </a:ext>
            </a:extLst>
          </p:cNvPr>
          <p:cNvSpPr txBox="1"/>
          <p:nvPr/>
        </p:nvSpPr>
        <p:spPr>
          <a:xfrm>
            <a:off x="6291894" y="5651923"/>
            <a:ext cx="3973902" cy="96599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hlinkClick r:id="rId2"/>
              </a:rPr>
              <a:t>bron; Drugsvisie Opmaak (d14uo0i7wmc99w.cloudfront.net)</a:t>
            </a:r>
            <a:endParaRPr lang="en-US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Hoe los jij problemen op? | griet langedock, kinder- en gezinscoach">
            <a:extLst>
              <a:ext uri="{FF2B5EF4-FFF2-40B4-BE49-F238E27FC236}">
                <a16:creationId xmlns:a16="http://schemas.microsoft.com/office/drawing/2014/main" id="{5818883E-280A-D963-8AA9-5270E2210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41" y="2020018"/>
            <a:ext cx="2674189" cy="26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7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A2A00-FB8A-40B0-8709-40FFE06B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imes New Roman"/>
                <a:cs typeface="Calibri Light"/>
              </a:rPr>
              <a:t>Wat is onze oplossing en mening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F07AA8-828E-57BC-165A-8305F3EDA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9193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948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6A705-BFD2-1EE5-97C3-15653078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>
                <a:latin typeface="Times New Roman"/>
                <a:cs typeface="Calibri Light"/>
              </a:rPr>
              <a:t>Conclusie</a:t>
            </a:r>
            <a:endParaRPr lang="en-US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6393-2D74-D1A8-5656-83117617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000"/>
          </a:p>
          <a:p>
            <a:pPr marL="0" indent="0" algn="ctr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CF7A1-4F01-F9B3-515A-373D6153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49" y="1590675"/>
            <a:ext cx="9917853" cy="44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9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Pin by Pedro Pancho on the family of slendrina | Horror game, Horror ...">
            <a:extLst>
              <a:ext uri="{FF2B5EF4-FFF2-40B4-BE49-F238E27FC236}">
                <a16:creationId xmlns:a16="http://schemas.microsoft.com/office/drawing/2014/main" id="{389DC501-7033-72D5-1300-D7DA53D2D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 b="241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40D2-BF68-83DC-09AB-A7A1F8DA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Times New Roman"/>
                <a:cs typeface="Calibri Light"/>
              </a:rPr>
              <a:t>Inhoudsopgave</a:t>
            </a:r>
            <a:endParaRPr lang="en-US" b="1" err="1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A20C-4916-CDAE-AF17-6F3C0575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Wat is het </a:t>
            </a:r>
            <a:r>
              <a:rPr lang="en-US" dirty="0" err="1">
                <a:latin typeface="Times New Roman"/>
                <a:cs typeface="Times New Roman"/>
              </a:rPr>
              <a:t>probleem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>
                <a:latin typeface="Times New Roman"/>
                <a:cs typeface="Times New Roman"/>
              </a:rPr>
              <a:t>Wat zijn de </a:t>
            </a:r>
            <a:r>
              <a:rPr lang="en-US" dirty="0" err="1">
                <a:latin typeface="Times New Roman"/>
                <a:cs typeface="Times New Roman"/>
              </a:rPr>
              <a:t>oorzaken</a:t>
            </a:r>
            <a:r>
              <a:rPr lang="en-US" dirty="0">
                <a:latin typeface="Times New Roman"/>
                <a:cs typeface="Times New Roman"/>
              </a:rPr>
              <a:t> van het </a:t>
            </a:r>
            <a:r>
              <a:rPr lang="en-US" dirty="0" err="1">
                <a:latin typeface="Times New Roman"/>
                <a:cs typeface="Times New Roman"/>
              </a:rPr>
              <a:t>probleem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>
                <a:latin typeface="Times New Roman"/>
                <a:cs typeface="Times New Roman"/>
              </a:rPr>
              <a:t>Wie zijn </a:t>
            </a:r>
            <a:r>
              <a:rPr lang="en-US" dirty="0" err="1">
                <a:latin typeface="Times New Roman"/>
                <a:cs typeface="Times New Roman"/>
              </a:rPr>
              <a:t>erbij</a:t>
            </a:r>
            <a:r>
              <a:rPr lang="en-US" dirty="0">
                <a:latin typeface="Times New Roman"/>
                <a:cs typeface="Times New Roman"/>
              </a:rPr>
              <a:t> het </a:t>
            </a:r>
            <a:r>
              <a:rPr lang="en-US" dirty="0" err="1">
                <a:latin typeface="Times New Roman"/>
                <a:cs typeface="Times New Roman"/>
              </a:rPr>
              <a:t>probleem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betrokken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>
                <a:latin typeface="Times New Roman"/>
                <a:cs typeface="Times New Roman"/>
              </a:rPr>
              <a:t>Wat </a:t>
            </a:r>
            <a:r>
              <a:rPr lang="en-US" dirty="0" err="1">
                <a:latin typeface="Times New Roman"/>
                <a:cs typeface="Times New Roman"/>
              </a:rPr>
              <a:t>willen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deze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mensen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precies</a:t>
            </a:r>
            <a:r>
              <a:rPr lang="en-US" dirty="0">
                <a:latin typeface="Times New Roman"/>
                <a:cs typeface="Times New Roman"/>
              </a:rPr>
              <a:t>? En </a:t>
            </a:r>
            <a:r>
              <a:rPr lang="en-US" dirty="0" err="1">
                <a:latin typeface="Times New Roman"/>
                <a:cs typeface="Times New Roman"/>
              </a:rPr>
              <a:t>waarom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>
                <a:latin typeface="Times New Roman"/>
                <a:cs typeface="Times New Roman"/>
              </a:rPr>
              <a:t>Op </a:t>
            </a:r>
            <a:r>
              <a:rPr lang="en-US" dirty="0" err="1">
                <a:latin typeface="Times New Roman"/>
                <a:cs typeface="Times New Roman"/>
              </a:rPr>
              <a:t>welke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manieren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kan</a:t>
            </a:r>
            <a:r>
              <a:rPr lang="en-US" dirty="0">
                <a:latin typeface="Times New Roman"/>
                <a:cs typeface="Times New Roman"/>
              </a:rPr>
              <a:t> het </a:t>
            </a:r>
            <a:r>
              <a:rPr lang="en-US" dirty="0" err="1">
                <a:latin typeface="Times New Roman"/>
                <a:cs typeface="Times New Roman"/>
              </a:rPr>
              <a:t>probleem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worden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opgelost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>
                <a:latin typeface="Times New Roman"/>
                <a:cs typeface="Times New Roman"/>
              </a:rPr>
              <a:t>Wat is </a:t>
            </a:r>
            <a:r>
              <a:rPr lang="en-US" dirty="0" err="1">
                <a:latin typeface="Times New Roman"/>
                <a:cs typeface="Times New Roman"/>
              </a:rPr>
              <a:t>onze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oplossing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r>
              <a:rPr lang="en-US" dirty="0" err="1">
                <a:latin typeface="Times New Roman"/>
                <a:cs typeface="Times New Roman"/>
              </a:rPr>
              <a:t>Conclusie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4364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D021-2263-44E3-5C9F-86F474F1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  <a:cs typeface="Calibri Light"/>
              </a:rPr>
              <a:t>Wat is het </a:t>
            </a:r>
            <a:r>
              <a:rPr lang="en-US" b="1" dirty="0" err="1">
                <a:latin typeface="Times New Roman"/>
                <a:cs typeface="Calibri Light"/>
              </a:rPr>
              <a:t>probleem</a:t>
            </a:r>
            <a:r>
              <a:rPr lang="en-US" b="1" dirty="0">
                <a:latin typeface="Times New Roman"/>
                <a:cs typeface="Calibri Light"/>
              </a:rPr>
              <a:t>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5F2992F-7778-2A55-5BB6-4A62569DE48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92480" y="2141537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E0BB0C-C1E9-E5E6-B68D-381BA7A4D57F}"/>
              </a:ext>
            </a:extLst>
          </p:cNvPr>
          <p:cNvSpPr txBox="1"/>
          <p:nvPr/>
        </p:nvSpPr>
        <p:spPr>
          <a:xfrm>
            <a:off x="6456584" y="4919644"/>
            <a:ext cx="489980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7"/>
              </a:rPr>
              <a:t>bronnen; </a:t>
            </a:r>
          </a:p>
          <a:p>
            <a:r>
              <a:rPr lang="en-US" dirty="0">
                <a:ea typeface="+mn-lt"/>
                <a:cs typeface="+mn-lt"/>
                <a:hlinkClick r:id="rId8"/>
              </a:rPr>
              <a:t>geschiedenis | Drugscriminaliteit (jouwweb.nl)</a:t>
            </a:r>
            <a:endParaRPr lang="en-US" dirty="0">
              <a:ea typeface="+mn-lt"/>
              <a:cs typeface="+mn-lt"/>
              <a:hlinkClick r:id="rId7"/>
            </a:endParaRPr>
          </a:p>
          <a:p>
            <a:r>
              <a:rPr lang="en-US" dirty="0">
                <a:ea typeface="+mn-lt"/>
                <a:cs typeface="+mn-lt"/>
                <a:hlinkClick r:id="rId9"/>
              </a:rPr>
              <a:t>nationaal-overzicht-drugs-2021.pdf (politie.nl)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10"/>
              </a:rPr>
              <a:t>Drugs &amp; het buitenland - DRUGSinfo.nl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11"/>
              </a:rPr>
              <a:t>Drugs en drugscriminaliteit - Het CCV</a:t>
            </a:r>
            <a:endParaRPr lang="en-US" dirty="0"/>
          </a:p>
          <a:p>
            <a:r>
              <a:rPr lang="en-US" sz="1600" dirty="0">
                <a:ea typeface="Calibri" panose="020F0502020204030204"/>
                <a:cs typeface="Calibri" panose="020F0502020204030204"/>
                <a:hlinkClick r:id="rId12"/>
              </a:rPr>
              <a:t>Wat zijn de maatschappelijke gevolgen van drugs? - DRUGSinfo.nl</a:t>
            </a:r>
            <a:endParaRPr lang="en-US" sz="1600">
              <a:solidFill>
                <a:srgbClr val="808080"/>
              </a:solidFill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een probleem is ook een oplossing - Hart &amp; Plek coaching">
            <a:extLst>
              <a:ext uri="{FF2B5EF4-FFF2-40B4-BE49-F238E27FC236}">
                <a16:creationId xmlns:a16="http://schemas.microsoft.com/office/drawing/2014/main" id="{01C8D29B-03CC-5760-7467-747F68F763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6294" y="793180"/>
            <a:ext cx="499469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3E9065-F681-3D57-B233-6E8350EC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sz="4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geldzaken hebben met het probleem te maken?</a:t>
            </a:r>
            <a:endParaRPr lang="nl-NL" sz="4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17421-127C-55AC-7F3A-B5E175B6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sz="1900"/>
          </a:p>
          <a:p>
            <a:endParaRPr lang="nl-NL" sz="1900"/>
          </a:p>
          <a:p>
            <a:r>
              <a:rPr lang="nl-NL" sz="2400"/>
              <a:t>Schuld.</a:t>
            </a:r>
            <a:endParaRPr lang="nl-NL" sz="2400"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>
              <a:ea typeface="Calibri"/>
              <a:cs typeface="Calibri"/>
            </a:endParaRPr>
          </a:p>
          <a:p>
            <a:r>
              <a:rPr lang="nl-NL" sz="2400" err="1"/>
              <a:t>Nepgeld</a:t>
            </a:r>
            <a:r>
              <a:rPr lang="nl-NL" sz="2400"/>
              <a:t>.</a:t>
            </a:r>
            <a:endParaRPr lang="nl-NL" sz="2400">
              <a:ea typeface="Calibri"/>
              <a:cs typeface="Calibri"/>
            </a:endParaRPr>
          </a:p>
          <a:p>
            <a:endParaRPr lang="nl-NL" sz="2400">
              <a:ea typeface="Calibri"/>
              <a:cs typeface="Calibri"/>
            </a:endParaRPr>
          </a:p>
          <a:p>
            <a:r>
              <a:rPr lang="nl-NL" sz="2400"/>
              <a:t>Boete/taakstraf.</a:t>
            </a:r>
            <a:endParaRPr lang="nl-NL" sz="2400">
              <a:ea typeface="Calibri"/>
              <a:cs typeface="Calibri"/>
            </a:endParaRPr>
          </a:p>
          <a:p>
            <a:endParaRPr lang="nl-NL" sz="2000">
              <a:ea typeface="Calibri"/>
              <a:cs typeface="Calibri"/>
            </a:endParaRPr>
          </a:p>
          <a:p>
            <a:r>
              <a:rPr lang="nl-NL" sz="1900">
                <a:hlinkClick r:id="rId2"/>
              </a:rPr>
              <a:t>Alles over drugs, risico's en gezondheid | Drugsinfo.nl</a:t>
            </a:r>
            <a:endParaRPr lang="nl-NL" sz="1900"/>
          </a:p>
        </p:txBody>
      </p:sp>
      <p:pic>
        <p:nvPicPr>
          <p:cNvPr id="4" name="Picture 3" descr="Gambar : kas, bank, mata uang, euro, keuangan, uang kertas 6000x3376 ...">
            <a:extLst>
              <a:ext uri="{FF2B5EF4-FFF2-40B4-BE49-F238E27FC236}">
                <a16:creationId xmlns:a16="http://schemas.microsoft.com/office/drawing/2014/main" id="{E9686948-287E-CF12-D2FD-FA64C0EDD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6" r="383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69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9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6347DF-CBB3-44E2-06D1-7D31FDEE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2" y="762001"/>
            <a:ext cx="4554680" cy="1708243"/>
          </a:xfrm>
        </p:spPr>
        <p:txBody>
          <a:bodyPr anchor="ctr">
            <a:normAutofit/>
          </a:bodyPr>
          <a:lstStyle/>
          <a:p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zijn de regels die er nu zijn, die te maken hebben met dit probleem?</a:t>
            </a:r>
            <a:br>
              <a:rPr lang="nl-NL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Afbeeldingsresultaten voor drugs ">
            <a:extLst>
              <a:ext uri="{FF2B5EF4-FFF2-40B4-BE49-F238E27FC236}">
                <a16:creationId xmlns:a16="http://schemas.microsoft.com/office/drawing/2014/main" id="{E896B951-00B1-4087-BBB7-A1F84ABD0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13984" b="1"/>
          <a:stretch/>
        </p:blipFill>
        <p:spPr bwMode="auto">
          <a:xfrm>
            <a:off x="761367" y="1818695"/>
            <a:ext cx="4541003" cy="32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9A245D-AB9A-4D1E-9B79-DA567F6E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2" y="2470244"/>
            <a:ext cx="4554680" cy="3769835"/>
          </a:xfrm>
        </p:spPr>
        <p:txBody>
          <a:bodyPr anchor="ctr">
            <a:normAutofit/>
          </a:bodyPr>
          <a:lstStyle/>
          <a:p>
            <a:endParaRPr lang="nl-NL" sz="2000"/>
          </a:p>
          <a:p>
            <a:r>
              <a:rPr lang="nl-NL">
                <a:latin typeface="Times New Roman"/>
                <a:cs typeface="Times New Roman"/>
              </a:rPr>
              <a:t>18 jaar.</a:t>
            </a:r>
          </a:p>
          <a:p>
            <a:r>
              <a:rPr lang="nl-NL">
                <a:latin typeface="Times New Roman"/>
                <a:cs typeface="Times New Roman"/>
              </a:rPr>
              <a:t>5 gr -&gt; softdrugs</a:t>
            </a:r>
          </a:p>
          <a:p>
            <a:r>
              <a:rPr lang="nl-NL">
                <a:latin typeface="Times New Roman"/>
                <a:cs typeface="Times New Roman"/>
              </a:rPr>
              <a:t>X -&gt; harddrugs</a:t>
            </a:r>
          </a:p>
          <a:p>
            <a:r>
              <a:rPr lang="nl-NL">
                <a:latin typeface="Times New Roman"/>
                <a:cs typeface="Times New Roman"/>
              </a:rPr>
              <a:t>Niet verboden.</a:t>
            </a:r>
          </a:p>
          <a:p>
            <a:endParaRPr lang="nl-NL" sz="2000"/>
          </a:p>
          <a:p>
            <a:r>
              <a:rPr lang="nl-NL" sz="2000">
                <a:hlinkClick r:id="rId3"/>
              </a:rPr>
              <a:t>Wat zijn de regels rondom drugsgebruik en -bezit? | vraaghetdepolitie.nl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46567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83C7-9786-C917-6034-CCBB8ECC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511300"/>
          </a:xfrm>
        </p:spPr>
        <p:txBody>
          <a:bodyPr anchor="b">
            <a:normAutofit/>
          </a:bodyPr>
          <a:lstStyle/>
          <a:p>
            <a:r>
              <a:rPr lang="en-US" sz="3700" b="1">
                <a:latin typeface="Times New Roman"/>
                <a:cs typeface="Times New Roman"/>
              </a:rPr>
              <a:t>Wat zijn de oorzaken van het probleem? + Voorbeeld </a:t>
            </a:r>
            <a:endParaRPr lang="en-US" sz="37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077C-A140-A69B-BC71-B127A6BF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38192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err="1">
                <a:latin typeface="Times New Roman"/>
                <a:cs typeface="Calibri"/>
              </a:rPr>
              <a:t>Erfelijke</a:t>
            </a:r>
            <a:r>
              <a:rPr lang="en-US" sz="2400">
                <a:latin typeface="Times New Roman"/>
                <a:cs typeface="Calibri"/>
              </a:rPr>
              <a:t> </a:t>
            </a:r>
            <a:r>
              <a:rPr lang="en-US" sz="2400" err="1">
                <a:latin typeface="Times New Roman"/>
                <a:cs typeface="Calibri"/>
              </a:rPr>
              <a:t>aanleg</a:t>
            </a:r>
            <a:endParaRPr lang="en-US" sz="240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2400">
              <a:latin typeface="Times New Roman"/>
              <a:cs typeface="Calibri"/>
            </a:endParaRPr>
          </a:p>
          <a:p>
            <a:r>
              <a:rPr lang="en-US" sz="2400" err="1">
                <a:latin typeface="Times New Roman"/>
                <a:cs typeface="Calibri"/>
              </a:rPr>
              <a:t>Karakter</a:t>
            </a:r>
            <a:r>
              <a:rPr lang="en-US" sz="2400">
                <a:latin typeface="Times New Roman"/>
                <a:cs typeface="Calibri"/>
              </a:rPr>
              <a:t> of </a:t>
            </a:r>
            <a:r>
              <a:rPr lang="en-US" sz="2400" err="1">
                <a:latin typeface="Times New Roman"/>
                <a:cs typeface="Calibri"/>
              </a:rPr>
              <a:t>persoonlijkheid</a:t>
            </a:r>
            <a:endParaRPr lang="en-US" sz="2400">
              <a:latin typeface="Times New Roman"/>
              <a:cs typeface="Calibri"/>
            </a:endParaRPr>
          </a:p>
          <a:p>
            <a:endParaRPr lang="en-US" sz="2400">
              <a:latin typeface="Times New Roman"/>
              <a:cs typeface="Calibri"/>
            </a:endParaRPr>
          </a:p>
          <a:p>
            <a:r>
              <a:rPr lang="en-US" sz="2400" err="1">
                <a:latin typeface="Times New Roman"/>
                <a:cs typeface="Calibri"/>
              </a:rPr>
              <a:t>Omgevingsfactoren</a:t>
            </a:r>
            <a:r>
              <a:rPr lang="en-US" sz="2400">
                <a:latin typeface="Times New Roman"/>
                <a:cs typeface="Calibri"/>
              </a:rPr>
              <a:t> </a:t>
            </a:r>
          </a:p>
          <a:p>
            <a:endParaRPr lang="en-US" sz="2400">
              <a:latin typeface="Times New Roman"/>
              <a:cs typeface="Calibri"/>
            </a:endParaRPr>
          </a:p>
          <a:p>
            <a:r>
              <a:rPr lang="en-US" sz="2400" err="1">
                <a:latin typeface="Times New Roman"/>
                <a:cs typeface="Calibri"/>
              </a:rPr>
              <a:t>Hoeveel</a:t>
            </a:r>
            <a:r>
              <a:rPr lang="en-US" sz="2400">
                <a:latin typeface="Times New Roman"/>
                <a:cs typeface="Calibri"/>
              </a:rPr>
              <a:t> word het </a:t>
            </a:r>
            <a:r>
              <a:rPr lang="en-US" sz="2400" err="1">
                <a:latin typeface="Times New Roman"/>
                <a:cs typeface="Calibri"/>
              </a:rPr>
              <a:t>gebruikt</a:t>
            </a:r>
            <a:r>
              <a:rPr lang="en-US" sz="2400">
                <a:latin typeface="Times New Roman"/>
                <a:cs typeface="Calibri"/>
              </a:rPr>
              <a:t> door </a:t>
            </a:r>
            <a:r>
              <a:rPr lang="en-US" sz="2400" err="1">
                <a:latin typeface="Times New Roman"/>
                <a:cs typeface="Calibri"/>
              </a:rPr>
              <a:t>mensen</a:t>
            </a:r>
            <a:r>
              <a:rPr lang="en-US" sz="2400">
                <a:latin typeface="Times New Roman"/>
                <a:cs typeface="Calibri"/>
              </a:rPr>
              <a:t> </a:t>
            </a:r>
          </a:p>
          <a:p>
            <a:endParaRPr lang="en-US" sz="2400">
              <a:latin typeface="Times New Roman"/>
              <a:cs typeface="Calibri"/>
            </a:endParaRPr>
          </a:p>
          <a:p>
            <a:r>
              <a:rPr lang="en-US" sz="2400" err="1">
                <a:latin typeface="Times New Roman"/>
                <a:cs typeface="Calibri"/>
              </a:rPr>
              <a:t>Medische</a:t>
            </a:r>
            <a:r>
              <a:rPr lang="en-US" sz="2400">
                <a:latin typeface="Times New Roman"/>
                <a:cs typeface="Calibri"/>
              </a:rPr>
              <a:t> </a:t>
            </a:r>
            <a:r>
              <a:rPr lang="en-US" sz="2400" err="1">
                <a:latin typeface="Times New Roman"/>
                <a:cs typeface="Calibri"/>
              </a:rPr>
              <a:t>reden</a:t>
            </a:r>
            <a:endParaRPr lang="en-US" sz="240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4" name="Picture 3" descr="Wat is een verslaving? | drugs&amp;verslavingen">
            <a:extLst>
              <a:ext uri="{FF2B5EF4-FFF2-40B4-BE49-F238E27FC236}">
                <a16:creationId xmlns:a16="http://schemas.microsoft.com/office/drawing/2014/main" id="{1F1F782B-E6DD-73BB-20E3-143216751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1320308" y="680381"/>
            <a:ext cx="2489550" cy="2587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28A2A-01CC-6459-014D-7D5944D8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4" y="3882343"/>
            <a:ext cx="4045639" cy="2002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0770B-B8BE-3313-0227-2E7DE3C026EB}"/>
              </a:ext>
            </a:extLst>
          </p:cNvPr>
          <p:cNvSpPr txBox="1"/>
          <p:nvPr/>
        </p:nvSpPr>
        <p:spPr>
          <a:xfrm>
            <a:off x="914400" y="6278880"/>
            <a:ext cx="104698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4"/>
              </a:rPr>
              <a:t>bron; Drugsverslaving: Oorzaken, Kenmerken, Risico's en Afkicken (afkickkliniekwijzer.nl)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9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8E22-9B38-B240-5F30-FF3C605A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Times New Roman"/>
                <a:cs typeface="Calibri Light"/>
              </a:rPr>
              <a:t>Filmpje</a:t>
            </a:r>
            <a:endParaRPr lang="en-US" b="1">
              <a:latin typeface="Times New Roman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591F9-1CC8-C23E-EE03-E40DE5AB1CE3}"/>
              </a:ext>
            </a:extLst>
          </p:cNvPr>
          <p:cNvSpPr txBox="1"/>
          <p:nvPr/>
        </p:nvSpPr>
        <p:spPr>
          <a:xfrm flipH="1">
            <a:off x="6094850" y="1889759"/>
            <a:ext cx="546167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latin typeface="Times New Roman"/>
                <a:ea typeface="Calibri"/>
                <a:cs typeface="Times New Roman"/>
              </a:rPr>
              <a:t>Effecten</a:t>
            </a:r>
            <a:r>
              <a:rPr lang="en-US" sz="2400" b="1">
                <a:latin typeface="Times New Roman"/>
                <a:ea typeface="Calibri"/>
                <a:cs typeface="Times New Roman"/>
              </a:rPr>
              <a:t> van drugs op het hart</a:t>
            </a:r>
          </a:p>
          <a:p>
            <a:r>
              <a:rPr lang="en-US" sz="2800">
                <a:ea typeface="Calibri"/>
                <a:cs typeface="Calibri"/>
                <a:hlinkClick r:id="rId2"/>
              </a:rPr>
              <a:t>https://youtu.be/qtkE6kVACQM</a:t>
            </a:r>
          </a:p>
          <a:p>
            <a:endParaRPr lang="en-US" sz="2800">
              <a:ea typeface="Calibri"/>
              <a:cs typeface="Calibri"/>
            </a:endParaRPr>
          </a:p>
          <a:p>
            <a:r>
              <a:rPr lang="en-US" sz="2400" i="1" err="1">
                <a:latin typeface="Times New Roman"/>
                <a:ea typeface="Calibri"/>
                <a:cs typeface="Calibri"/>
              </a:rPr>
              <a:t>Moeilijke</a:t>
            </a:r>
            <a:r>
              <a:rPr lang="en-US" sz="2400" i="1">
                <a:latin typeface="Times New Roman"/>
                <a:ea typeface="Calibri"/>
                <a:cs typeface="Calibri"/>
              </a:rPr>
              <a:t> </a:t>
            </a:r>
            <a:r>
              <a:rPr lang="en-US" sz="2400" i="1" err="1">
                <a:latin typeface="Times New Roman"/>
                <a:ea typeface="Calibri"/>
                <a:cs typeface="Calibri"/>
              </a:rPr>
              <a:t>woorden</a:t>
            </a:r>
            <a:endParaRPr lang="en-US" sz="2400" i="1">
              <a:latin typeface="Times New Roman"/>
              <a:ea typeface="Calibri"/>
              <a:cs typeface="Calibri"/>
            </a:endParaRPr>
          </a:p>
          <a:p>
            <a:r>
              <a:rPr lang="en-US" sz="2400" b="1" err="1">
                <a:latin typeface="Times New Roman"/>
                <a:ea typeface="Calibri"/>
                <a:cs typeface="Calibri"/>
              </a:rPr>
              <a:t>Cardioloog</a:t>
            </a:r>
            <a:r>
              <a:rPr lang="en-US" sz="2400" b="1">
                <a:latin typeface="Times New Roman"/>
                <a:ea typeface="Calibri"/>
                <a:cs typeface="Calibri"/>
              </a:rPr>
              <a:t>: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medische</a:t>
            </a:r>
            <a:r>
              <a:rPr lang="en-US" sz="2000">
                <a:latin typeface="Times New Roman"/>
                <a:ea typeface="Calibri"/>
                <a:cs typeface="Calibri"/>
              </a:rPr>
              <a:t> specialist die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kennis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heeft</a:t>
            </a:r>
            <a:r>
              <a:rPr lang="en-US" sz="2000">
                <a:latin typeface="Times New Roman"/>
                <a:ea typeface="Calibri"/>
                <a:cs typeface="Calibri"/>
              </a:rPr>
              <a:t> over het hard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en</a:t>
            </a:r>
            <a:r>
              <a:rPr lang="en-US" sz="2000">
                <a:latin typeface="Times New Roman"/>
                <a:ea typeface="Calibri"/>
                <a:cs typeface="Calibri"/>
              </a:rPr>
              <a:t> de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bloedvaten</a:t>
            </a:r>
            <a:r>
              <a:rPr lang="en-US" sz="2000">
                <a:latin typeface="Times New Roman"/>
                <a:ea typeface="Calibri"/>
                <a:cs typeface="Calibri"/>
              </a:rPr>
              <a:t>.</a:t>
            </a:r>
          </a:p>
          <a:p>
            <a:endParaRPr lang="en-US" sz="2000">
              <a:latin typeface="Times New Roman"/>
              <a:ea typeface="Calibri"/>
              <a:cs typeface="Calibri"/>
            </a:endParaRPr>
          </a:p>
          <a:p>
            <a:r>
              <a:rPr lang="en-US" sz="2400" b="1" err="1">
                <a:latin typeface="Times New Roman"/>
                <a:ea typeface="Calibri"/>
                <a:cs typeface="Calibri"/>
              </a:rPr>
              <a:t>Ritmestornis</a:t>
            </a:r>
            <a:r>
              <a:rPr lang="en-US" sz="2400" b="1">
                <a:latin typeface="Times New Roman"/>
                <a:ea typeface="Calibri"/>
                <a:cs typeface="Calibri"/>
              </a:rPr>
              <a:t>: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ook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wel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een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hartstornis</a:t>
            </a:r>
            <a:r>
              <a:rPr lang="en-US" sz="2000">
                <a:latin typeface="Times New Roman"/>
                <a:ea typeface="Calibri"/>
                <a:cs typeface="Calibri"/>
              </a:rPr>
              <a:t>,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hartslag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niet</a:t>
            </a:r>
            <a:r>
              <a:rPr lang="en-US" sz="2000">
                <a:latin typeface="Times New Roman"/>
                <a:ea typeface="Calibri"/>
                <a:cs typeface="Calibri"/>
              </a:rPr>
              <a:t> </a:t>
            </a:r>
            <a:r>
              <a:rPr lang="en-US" sz="2000" err="1">
                <a:latin typeface="Times New Roman"/>
                <a:ea typeface="Calibri"/>
                <a:cs typeface="Calibri"/>
              </a:rPr>
              <a:t>meer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hetzelfde</a:t>
            </a:r>
            <a:r>
              <a:rPr lang="en-US" sz="2000">
                <a:latin typeface="Times New Roman"/>
                <a:ea typeface="Calibri"/>
                <a:cs typeface="Calibri"/>
              </a:rPr>
              <a:t> is steeds</a:t>
            </a:r>
          </a:p>
          <a:p>
            <a:endParaRPr lang="en-US" sz="2000">
              <a:latin typeface="Times New Roman"/>
              <a:ea typeface="Calibri"/>
              <a:cs typeface="Calibri"/>
            </a:endParaRPr>
          </a:p>
          <a:p>
            <a:r>
              <a:rPr lang="en-US" sz="2400" b="1" err="1">
                <a:latin typeface="Times New Roman"/>
                <a:ea typeface="Calibri"/>
                <a:cs typeface="Calibri"/>
              </a:rPr>
              <a:t>Stolselvorming</a:t>
            </a:r>
            <a:r>
              <a:rPr lang="en-US" sz="2400" b="1">
                <a:latin typeface="Times New Roman"/>
                <a:ea typeface="Calibri"/>
                <a:cs typeface="Calibri"/>
              </a:rPr>
              <a:t>: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bloedprop</a:t>
            </a:r>
            <a:r>
              <a:rPr lang="en-US" sz="2000">
                <a:latin typeface="Times New Roman"/>
                <a:ea typeface="Calibri"/>
                <a:cs typeface="Calibri"/>
              </a:rPr>
              <a:t> vast zit in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bloedvat</a:t>
            </a:r>
            <a:endParaRPr lang="en-US" sz="2000">
              <a:latin typeface="Times New Roman"/>
              <a:ea typeface="Calibri"/>
              <a:cs typeface="Calibri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A34605-3423-7D49-6C0B-8B65CCAD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1595" y="6857701"/>
            <a:ext cx="278922" cy="3688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>
              <a:hlinkClick r:id="rId3"/>
            </a:endParaRPr>
          </a:p>
          <a:p>
            <a:endParaRPr lang="en-US">
              <a:hlinkClick r:id="rId3"/>
            </a:endParaRPr>
          </a:p>
          <a:p>
            <a:endParaRPr lang="en-US">
              <a:hlinkClick r:id="rId3"/>
            </a:endParaRPr>
          </a:p>
          <a:p>
            <a:endParaRPr lang="en-US">
              <a:hlinkClick r:id="rId3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76E62-EE62-250B-642D-187CA6045DB7}"/>
              </a:ext>
            </a:extLst>
          </p:cNvPr>
          <p:cNvSpPr txBox="1"/>
          <p:nvPr/>
        </p:nvSpPr>
        <p:spPr>
          <a:xfrm>
            <a:off x="526212" y="1966535"/>
            <a:ext cx="5262688" cy="492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latin typeface="Times New Roman"/>
                <a:ea typeface="Calibri"/>
                <a:cs typeface="Calibri"/>
              </a:rPr>
              <a:t>Effecten</a:t>
            </a:r>
            <a:r>
              <a:rPr lang="en-US" sz="2400" b="1">
                <a:latin typeface="Times New Roman"/>
                <a:ea typeface="Calibri"/>
                <a:cs typeface="Calibri"/>
              </a:rPr>
              <a:t> van drugs op het </a:t>
            </a:r>
            <a:r>
              <a:rPr lang="en-US" sz="2400" b="1" err="1">
                <a:latin typeface="Times New Roman"/>
                <a:ea typeface="Calibri"/>
                <a:cs typeface="Calibri"/>
              </a:rPr>
              <a:t>brein</a:t>
            </a:r>
            <a:endParaRPr lang="en-US" sz="2400" b="1">
              <a:latin typeface="Times New Roman"/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  <a:hlinkClick r:id="rId2"/>
              </a:rPr>
              <a:t>https://youtu.be/qtkE6kVACQM</a:t>
            </a:r>
            <a:endParaRPr lang="en-US"/>
          </a:p>
          <a:p>
            <a:endParaRPr lang="en-US" sz="2800">
              <a:ea typeface="Calibri"/>
              <a:cs typeface="Calibri"/>
            </a:endParaRPr>
          </a:p>
          <a:p>
            <a:r>
              <a:rPr lang="en-US" sz="2400" i="1" err="1">
                <a:latin typeface="Times New Roman"/>
                <a:ea typeface="Calibri"/>
                <a:cs typeface="Calibri"/>
              </a:rPr>
              <a:t>Moeilijke</a:t>
            </a:r>
            <a:r>
              <a:rPr lang="en-US" sz="2400" i="1">
                <a:latin typeface="Times New Roman"/>
                <a:ea typeface="Calibri"/>
                <a:cs typeface="Calibri"/>
              </a:rPr>
              <a:t> </a:t>
            </a:r>
            <a:r>
              <a:rPr lang="en-US" sz="2400" i="1" err="1">
                <a:latin typeface="Times New Roman"/>
                <a:ea typeface="Calibri"/>
                <a:cs typeface="Calibri"/>
              </a:rPr>
              <a:t>woorden</a:t>
            </a:r>
            <a:endParaRPr lang="en-US" sz="2400" i="1">
              <a:latin typeface="Times New Roman"/>
              <a:ea typeface="Calibri"/>
              <a:cs typeface="Calibri"/>
            </a:endParaRPr>
          </a:p>
          <a:p>
            <a:r>
              <a:rPr lang="en-US" sz="2400" b="1" err="1">
                <a:latin typeface="Times New Roman"/>
                <a:ea typeface="Calibri"/>
                <a:cs typeface="Calibri"/>
              </a:rPr>
              <a:t>Neuronen</a:t>
            </a:r>
            <a:r>
              <a:rPr lang="en-US" sz="2400" b="1">
                <a:latin typeface="Times New Roman"/>
                <a:ea typeface="Calibri"/>
                <a:cs typeface="Calibri"/>
              </a:rPr>
              <a:t>: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cellen</a:t>
            </a:r>
            <a:r>
              <a:rPr lang="en-US" sz="2000">
                <a:latin typeface="Times New Roman"/>
                <a:ea typeface="Calibri"/>
                <a:cs typeface="Calibri"/>
              </a:rPr>
              <a:t> van het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zenuwstelsel</a:t>
            </a:r>
            <a:r>
              <a:rPr lang="en-US" sz="2000">
                <a:latin typeface="Times New Roman"/>
                <a:ea typeface="Calibri"/>
                <a:cs typeface="Calibri"/>
              </a:rPr>
              <a:t> die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informatie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ontvangen,verwerken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doorgeven</a:t>
            </a:r>
            <a:r>
              <a:rPr lang="en-US" sz="2000">
                <a:latin typeface="Times New Roman"/>
                <a:ea typeface="Calibri"/>
                <a:cs typeface="Calibri"/>
              </a:rPr>
              <a:t> via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elektrische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impulsen</a:t>
            </a:r>
            <a:endParaRPr lang="en-US" sz="2000">
              <a:latin typeface="Times New Roman"/>
              <a:ea typeface="Calibri"/>
              <a:cs typeface="Calibri"/>
            </a:endParaRPr>
          </a:p>
          <a:p>
            <a:endParaRPr lang="en-US" sz="2000">
              <a:latin typeface="Times New Roman"/>
              <a:ea typeface="Calibri"/>
              <a:cs typeface="Calibri"/>
            </a:endParaRPr>
          </a:p>
          <a:p>
            <a:r>
              <a:rPr lang="en-US" sz="2400" b="1">
                <a:latin typeface="Times New Roman"/>
                <a:ea typeface="Calibri"/>
                <a:cs typeface="Calibri"/>
              </a:rPr>
              <a:t>Gedwarsboomd:</a:t>
            </a:r>
            <a:r>
              <a:rPr lang="en-US" sz="2000">
                <a:latin typeface="Times New Roman"/>
                <a:ea typeface="Calibri"/>
                <a:cs typeface="Calibri"/>
              </a:rPr>
              <a:t>tegenwerken</a:t>
            </a:r>
            <a:endParaRPr lang="en-US" sz="2000" i="1">
              <a:latin typeface="Times New Roman"/>
              <a:ea typeface="Calibri"/>
              <a:cs typeface="Calibri"/>
            </a:endParaRPr>
          </a:p>
          <a:p>
            <a:endParaRPr lang="en-US" sz="2000">
              <a:latin typeface="Times New Roman"/>
              <a:ea typeface="Calibri"/>
              <a:cs typeface="Calibri"/>
            </a:endParaRPr>
          </a:p>
          <a:p>
            <a:r>
              <a:rPr lang="en-US" sz="2400" b="1" err="1">
                <a:latin typeface="Times New Roman"/>
                <a:ea typeface="Calibri"/>
                <a:cs typeface="Calibri"/>
              </a:rPr>
              <a:t>Neurotransmitters:</a:t>
            </a:r>
            <a:r>
              <a:rPr lang="en-US" sz="2000" err="1">
                <a:latin typeface="Times New Roman"/>
                <a:ea typeface="Calibri"/>
                <a:cs typeface="Calibri"/>
              </a:rPr>
              <a:t>chemische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stoffen</a:t>
            </a:r>
            <a:r>
              <a:rPr lang="en-US" sz="2000">
                <a:latin typeface="Times New Roman"/>
                <a:ea typeface="Calibri"/>
                <a:cs typeface="Calibri"/>
              </a:rPr>
              <a:t> die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signalen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overdragen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tussen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zenuwcellen</a:t>
            </a:r>
            <a:r>
              <a:rPr lang="en-US" sz="2000">
                <a:latin typeface="Times New Roman"/>
                <a:ea typeface="Calibri"/>
                <a:cs typeface="Calibri"/>
              </a:rPr>
              <a:t>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en</a:t>
            </a:r>
            <a:r>
              <a:rPr lang="en-US" sz="2000">
                <a:latin typeface="Times New Roman"/>
                <a:ea typeface="Calibri"/>
                <a:cs typeface="Calibri"/>
              </a:rPr>
              <a:t> spier- of </a:t>
            </a:r>
            <a:r>
              <a:rPr lang="en-US" sz="2000" err="1">
                <a:latin typeface="Times New Roman"/>
                <a:ea typeface="Calibri"/>
                <a:cs typeface="Calibri"/>
              </a:rPr>
              <a:t>kliercellen</a:t>
            </a:r>
            <a:endParaRPr lang="en-US" sz="2000">
              <a:latin typeface="Times New Roman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05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B9123-22AF-CD3B-C79C-C8A87035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Wie zijn er bij het drugs problem betrokken?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C9BD-E125-ED3D-C0BA-E883EFA6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Times New Roman"/>
                <a:cs typeface="Calibri"/>
              </a:rPr>
              <a:t>De person </a:t>
            </a:r>
            <a:r>
              <a:rPr lang="en-US" sz="2400" dirty="0" err="1">
                <a:latin typeface="Times New Roman"/>
                <a:cs typeface="Calibri"/>
              </a:rPr>
              <a:t>zelf</a:t>
            </a:r>
            <a:r>
              <a:rPr lang="en-US" sz="2400" dirty="0">
                <a:latin typeface="Times New Roman"/>
                <a:cs typeface="Calibri"/>
              </a:rPr>
              <a:t>.</a:t>
            </a:r>
          </a:p>
          <a:p>
            <a:endParaRPr lang="en-US" sz="2400" dirty="0">
              <a:latin typeface="Times New Roman"/>
              <a:cs typeface="Calibri"/>
            </a:endParaRPr>
          </a:p>
          <a:p>
            <a:r>
              <a:rPr lang="en-US" sz="2400" dirty="0" err="1">
                <a:latin typeface="Times New Roman"/>
                <a:cs typeface="Calibri"/>
              </a:rPr>
              <a:t>Mensen</a:t>
            </a:r>
            <a:r>
              <a:rPr lang="en-US" sz="2400" dirty="0">
                <a:latin typeface="Times New Roman"/>
                <a:cs typeface="Calibri"/>
              </a:rPr>
              <a:t> om je </a:t>
            </a:r>
            <a:r>
              <a:rPr lang="nl-NL" sz="2400" dirty="0">
                <a:latin typeface="Times New Roman"/>
                <a:cs typeface="Calibri"/>
              </a:rPr>
              <a:t>heen</a:t>
            </a:r>
            <a:r>
              <a:rPr lang="en-US" sz="2400" dirty="0">
                <a:latin typeface="Times New Roman"/>
                <a:cs typeface="Calibri"/>
              </a:rPr>
              <a:t>.</a:t>
            </a:r>
          </a:p>
          <a:p>
            <a:endParaRPr lang="en-US" sz="2400" dirty="0">
              <a:latin typeface="Times New Roman"/>
              <a:cs typeface="Calibri"/>
            </a:endParaRPr>
          </a:p>
          <a:p>
            <a:r>
              <a:rPr lang="nl-NL" sz="2400" i="0" dirty="0">
                <a:effectLst/>
                <a:latin typeface="Times New Roman"/>
                <a:cs typeface="Times New Roman"/>
              </a:rPr>
              <a:t>EHBDD + hulpdiensten.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Calibri"/>
            </a:endParaRPr>
          </a:p>
          <a:p>
            <a:r>
              <a:rPr lang="en-US" sz="2400" dirty="0" err="1">
                <a:latin typeface="Times New Roman"/>
                <a:cs typeface="Calibri"/>
              </a:rPr>
              <a:t>Mensen</a:t>
            </a:r>
            <a:r>
              <a:rPr lang="en-US" sz="2400" dirty="0">
                <a:latin typeface="Times New Roman"/>
                <a:cs typeface="Calibri"/>
              </a:rPr>
              <a:t> die het </a:t>
            </a:r>
            <a:r>
              <a:rPr lang="en-US" sz="2400" dirty="0" err="1">
                <a:latin typeface="Times New Roman"/>
                <a:cs typeface="Calibri"/>
              </a:rPr>
              <a:t>dealen</a:t>
            </a:r>
            <a:r>
              <a:rPr lang="en-US" sz="2400" dirty="0">
                <a:latin typeface="Times New Roman"/>
                <a:cs typeface="Calibri"/>
              </a:rPr>
              <a:t>.</a:t>
            </a: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bron; Verslavingszorg bij drugsgebruik | Drugs | Rijksoverheid.nl</a:t>
            </a:r>
            <a:endParaRPr lang="en-US" sz="2000" dirty="0">
              <a:ea typeface="Calibri" panose="020F0502020204030204"/>
              <a:cs typeface="Calibri"/>
            </a:endParaRPr>
          </a:p>
        </p:txBody>
      </p:sp>
      <p:pic>
        <p:nvPicPr>
          <p:cNvPr id="2050" name="Picture 2" descr="Afbeeldingsresultaten voor hulpdiensten bij drugsgebruik">
            <a:extLst>
              <a:ext uri="{FF2B5EF4-FFF2-40B4-BE49-F238E27FC236}">
                <a16:creationId xmlns:a16="http://schemas.microsoft.com/office/drawing/2014/main" id="{0C75D73E-21A9-93F0-2CCD-4878718C9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35"/>
          <a:stretch/>
        </p:blipFill>
        <p:spPr bwMode="auto">
          <a:xfrm>
            <a:off x="5183500" y="1904282"/>
            <a:ext cx="6170299" cy="4224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1592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7C3B-2560-3213-51A7-C6090B34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/>
                <a:cs typeface="Calibri Light"/>
              </a:rPr>
              <a:t>Wat </a:t>
            </a:r>
            <a:r>
              <a:rPr lang="en-US" b="1" err="1">
                <a:latin typeface="Times New Roman"/>
                <a:cs typeface="Calibri Light"/>
              </a:rPr>
              <a:t>willen</a:t>
            </a:r>
            <a:r>
              <a:rPr lang="en-US" b="1">
                <a:latin typeface="Times New Roman"/>
                <a:cs typeface="Calibri Light"/>
              </a:rPr>
              <a:t> </a:t>
            </a:r>
            <a:r>
              <a:rPr lang="en-US" b="1" err="1">
                <a:latin typeface="Times New Roman"/>
                <a:cs typeface="Calibri Light"/>
              </a:rPr>
              <a:t>deze</a:t>
            </a:r>
            <a:r>
              <a:rPr lang="en-US" b="1">
                <a:latin typeface="Times New Roman"/>
                <a:cs typeface="Calibri Light"/>
              </a:rPr>
              <a:t> </a:t>
            </a:r>
            <a:r>
              <a:rPr lang="en-US" b="1" err="1">
                <a:latin typeface="Times New Roman"/>
                <a:cs typeface="Calibri Light"/>
              </a:rPr>
              <a:t>mensen</a:t>
            </a:r>
            <a:r>
              <a:rPr lang="en-US" b="1">
                <a:latin typeface="Times New Roman"/>
                <a:cs typeface="Calibri Light"/>
              </a:rPr>
              <a:t> </a:t>
            </a:r>
            <a:r>
              <a:rPr lang="en-US" b="1" err="1">
                <a:latin typeface="Times New Roman"/>
                <a:cs typeface="Calibri Light"/>
              </a:rPr>
              <a:t>precies</a:t>
            </a:r>
            <a:r>
              <a:rPr lang="en-US" b="1">
                <a:latin typeface="Times New Roman"/>
                <a:cs typeface="Calibri Light"/>
              </a:rPr>
              <a:t>? En </a:t>
            </a:r>
            <a:r>
              <a:rPr lang="en-US" b="1" err="1">
                <a:latin typeface="Times New Roman"/>
                <a:cs typeface="Calibri Light"/>
              </a:rPr>
              <a:t>waarom</a:t>
            </a:r>
            <a:r>
              <a:rPr lang="en-US" b="1">
                <a:latin typeface="Times New Roman"/>
                <a:cs typeface="Calibri Ligh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B66-BBFC-A0C3-CD27-3CC69AA4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4400" err="1">
                <a:latin typeface="Times New Roman"/>
                <a:cs typeface="Calibri"/>
              </a:rPr>
              <a:t>Erbij</a:t>
            </a:r>
            <a:r>
              <a:rPr lang="en-US" sz="4400">
                <a:latin typeface="Times New Roman"/>
                <a:cs typeface="Calibri"/>
              </a:rPr>
              <a:t> </a:t>
            </a:r>
            <a:r>
              <a:rPr lang="en-US" sz="4400" err="1">
                <a:latin typeface="Times New Roman"/>
                <a:cs typeface="Calibri"/>
              </a:rPr>
              <a:t>horen</a:t>
            </a:r>
            <a:r>
              <a:rPr lang="en-US" sz="4400">
                <a:latin typeface="Times New Roman"/>
                <a:cs typeface="Calibri"/>
              </a:rPr>
              <a:t> </a:t>
            </a:r>
          </a:p>
          <a:p>
            <a:endParaRPr lang="en-US" sz="4400">
              <a:latin typeface="Times New Roman"/>
              <a:cs typeface="Calibri"/>
            </a:endParaRPr>
          </a:p>
          <a:p>
            <a:r>
              <a:rPr lang="en-US" sz="4400" err="1">
                <a:latin typeface="Times New Roman"/>
                <a:cs typeface="Calibri"/>
              </a:rPr>
              <a:t>Ontsnappen</a:t>
            </a:r>
            <a:r>
              <a:rPr lang="en-US" sz="4400">
                <a:latin typeface="Times New Roman"/>
                <a:cs typeface="Calibri"/>
              </a:rPr>
              <a:t> of </a:t>
            </a:r>
            <a:r>
              <a:rPr lang="en-US" sz="4400" err="1">
                <a:latin typeface="Times New Roman"/>
                <a:cs typeface="Calibri"/>
              </a:rPr>
              <a:t>ontspannen</a:t>
            </a:r>
            <a:endParaRPr lang="en-US" sz="440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4400">
              <a:latin typeface="Times New Roman"/>
              <a:cs typeface="Calibri"/>
            </a:endParaRPr>
          </a:p>
          <a:p>
            <a:r>
              <a:rPr lang="en-US" sz="4400" err="1">
                <a:latin typeface="Times New Roman"/>
                <a:cs typeface="Calibri"/>
              </a:rPr>
              <a:t>Verveling</a:t>
            </a:r>
            <a:endParaRPr lang="en-US" sz="4400">
              <a:latin typeface="Times New Roman"/>
              <a:cs typeface="Calibri"/>
            </a:endParaRPr>
          </a:p>
          <a:p>
            <a:endParaRPr lang="en-US" sz="4400">
              <a:latin typeface="Times New Roman"/>
              <a:cs typeface="Calibri"/>
            </a:endParaRPr>
          </a:p>
          <a:p>
            <a:r>
              <a:rPr lang="en-US" sz="4400" err="1">
                <a:latin typeface="Times New Roman"/>
                <a:cs typeface="Calibri"/>
              </a:rPr>
              <a:t>Ouder</a:t>
            </a:r>
            <a:endParaRPr lang="en-US" sz="4400">
              <a:latin typeface="Times New Roman"/>
              <a:cs typeface="Calibri"/>
            </a:endParaRPr>
          </a:p>
          <a:p>
            <a:endParaRPr lang="en-US" sz="4400">
              <a:latin typeface="Times New Roman"/>
              <a:cs typeface="Calibri"/>
            </a:endParaRPr>
          </a:p>
          <a:p>
            <a:r>
              <a:rPr lang="en-US" sz="4400" err="1">
                <a:latin typeface="Times New Roman"/>
                <a:cs typeface="Calibri"/>
              </a:rPr>
              <a:t>Opstandigheid</a:t>
            </a:r>
            <a:endParaRPr lang="en-US" sz="4400">
              <a:latin typeface="Times New Roman"/>
              <a:cs typeface="Calibri"/>
            </a:endParaRPr>
          </a:p>
          <a:p>
            <a:endParaRPr lang="en-US" sz="4400">
              <a:latin typeface="Times New Roman"/>
              <a:cs typeface="Calibri"/>
            </a:endParaRPr>
          </a:p>
          <a:p>
            <a:r>
              <a:rPr lang="en-US" sz="4400" err="1">
                <a:latin typeface="Times New Roman"/>
                <a:cs typeface="Calibri"/>
              </a:rPr>
              <a:t>Uitproberen</a:t>
            </a:r>
            <a:endParaRPr lang="en-US" sz="4400">
              <a:latin typeface="Times New Roman"/>
              <a:cs typeface="Calibri"/>
            </a:endParaRPr>
          </a:p>
          <a:p>
            <a:r>
              <a:rPr lang="nl-NL">
                <a:hlinkClick r:id="rId2"/>
              </a:rPr>
              <a:t>Waarom gebruiken mensen drugs | Mens en Gezondheid: Verslaving (infonu.nl)</a:t>
            </a:r>
            <a:endParaRPr lang="en-US">
              <a:latin typeface="Times New Roman"/>
              <a:cs typeface="Calibri"/>
            </a:endParaRPr>
          </a:p>
          <a:p>
            <a:endParaRPr lang="en-US">
              <a:latin typeface="Times New Roman"/>
              <a:cs typeface="Calibri"/>
            </a:endParaRPr>
          </a:p>
        </p:txBody>
      </p:sp>
      <p:pic>
        <p:nvPicPr>
          <p:cNvPr id="4" name="Picture 3" descr="Je wilt weten waarom. Maar hoe vraagj je dat? - Peter Munneke">
            <a:extLst>
              <a:ext uri="{FF2B5EF4-FFF2-40B4-BE49-F238E27FC236}">
                <a16:creationId xmlns:a16="http://schemas.microsoft.com/office/drawing/2014/main" id="{62DDBDBE-3FC5-79C5-D6C8-250BEA6A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02" y="39243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556</Words>
  <Application>Microsoft Office PowerPoint</Application>
  <PresentationFormat>Breedbeeld</PresentationFormat>
  <Paragraphs>133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Drugs</vt:lpstr>
      <vt:lpstr>Inhoudsopgave</vt:lpstr>
      <vt:lpstr>Wat is het probleem?</vt:lpstr>
      <vt:lpstr>Welke geldzaken hebben met het probleem te maken?</vt:lpstr>
      <vt:lpstr>Wat zijn de regels die er nu zijn, die te maken hebben met dit probleem? </vt:lpstr>
      <vt:lpstr>Wat zijn de oorzaken van het probleem? + Voorbeeld </vt:lpstr>
      <vt:lpstr>Filmpje</vt:lpstr>
      <vt:lpstr>Wie zijn er bij het drugs problem betrokken?</vt:lpstr>
      <vt:lpstr>Wat willen deze mensen precies? En waarom?</vt:lpstr>
      <vt:lpstr>Wat vinden politieke partijen er van dat cannabis misschien legaal moet gaan worden + de oplossing die ze hebben bedacht.</vt:lpstr>
      <vt:lpstr>Wat/waarom willen ze dit? Welke machtsmiddelen gebruiken ze?</vt:lpstr>
      <vt:lpstr>Op welke manieren kan het probleem worden opgelost?</vt:lpstr>
      <vt:lpstr>Wat is onze oplossing en mening</vt:lpstr>
      <vt:lpstr>Conclusie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 Stuifzand</dc:creator>
  <cp:lastModifiedBy>Nika Stuifzand</cp:lastModifiedBy>
  <cp:revision>21</cp:revision>
  <dcterms:created xsi:type="dcterms:W3CDTF">2024-01-31T10:26:55Z</dcterms:created>
  <dcterms:modified xsi:type="dcterms:W3CDTF">2024-04-09T08:17:25Z</dcterms:modified>
</cp:coreProperties>
</file>