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78" r:id="rId19"/>
    <p:sldId id="279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80" r:id="rId28"/>
    <p:sldId id="281" r:id="rId29"/>
    <p:sldId id="282" r:id="rId30"/>
    <p:sldId id="283" r:id="rId31"/>
    <p:sldId id="284" r:id="rId32"/>
    <p:sldId id="285" r:id="rId3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6CAE1-9B09-8F7B-2069-B9A84BA86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39B774-329F-E357-8CC6-CA54651C1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32DC5E-8346-FB62-FD14-03B8BB51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1EA61E-286B-80E9-1C2C-4FC305470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4727E0-01C2-14DE-6249-544EAE1C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457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D3430-9058-E44A-8146-3031ECD8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ECF29BA-6BDD-068E-79F0-A565DB71B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AAFFD4-49AB-AD51-6DD1-E1920ABA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A3A513-E6CF-B739-9A7B-4F42D179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B42D97-A81A-7021-1A49-0EA155FC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76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C58E4C-3694-C07C-FEA5-B45BA9D1CC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109624-7936-BCA3-5F36-535EEA10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4DE410-F07C-F53E-B470-218830E1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92F82F-2884-5651-4AB1-458B52979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6468C6-4731-2824-3D60-6EBCC651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38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BD62-5315-FEB2-30F1-2F5D23D5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DDDBD-1CFA-4CD5-AB47-CBA6FF39E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CB2260-9325-93AF-7EA5-A602FD0D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9AFE8F-137D-F32E-64EB-4D00E3F2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02D428-3D07-46BB-55E4-CE6B58B2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924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FF62F-0FD5-88EF-1EAF-E4ADF828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A87D33-98FD-BE01-BF5A-7290A67E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654751-96DF-C867-50F8-AF0BF2EE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63B3BB-4DC8-AABD-82B1-E14248AF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B676B8-3EDA-F279-2C17-0B7B4607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98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E06D77-06AC-63DE-6A69-1788BBC3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2A9F8E-99AE-59EC-6307-5E70F1A96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9324D04-06DD-00AF-4C5E-CE8B41CE9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42EFAC-B258-86F0-A17E-A0D1E4CE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0A0E62-2936-AEEB-A8EC-523F79CF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AECD04-696E-7484-298F-8A6E7B47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7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6139D-2C27-2292-BB68-6AA7465E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931EBE-6388-2A9F-BB29-F8DF12C0F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752D918-1399-6EA0-6806-13C726DA6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616C50-66BB-0B50-7552-78A9DB504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8F9ECF-D463-9E89-937D-28CDD6FE2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91BA28D-4E29-90D8-2E32-3B10BA42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07C65B9-F3E6-B0FD-E45C-19131E20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4D4D383-9E82-A788-6890-7B0B6E55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BA65A-08D6-A1DB-E053-C0052970B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0B16D3D-287F-F39E-FBD1-8A101952F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4E2BC9-A831-FF90-8016-69B200FC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9479CE-76AF-C3F5-5E1C-A49E92D33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857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6DD79D-15BD-D758-37B4-D0E68783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BD8064C-5427-456E-4DEA-2F32D8C6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3058CD-BA33-5588-42FE-BC0CBA9F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566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9211D-D9C2-75F6-537B-8F0912AD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08519-D76A-54E8-BF28-455DFB11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BA205E-07A8-08B4-7D1D-40C2536E0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F3BA35-7C99-1B7E-CFEA-8270EE68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1DC06C-080B-DE95-3C64-F5291EE1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8B8D4E-8A21-F26D-A1CE-C882B0A42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16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FDC67-089D-E121-DF45-125E773D3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0F1036F-697B-D159-794B-74B5B54ED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30D6CD-FD5E-5E97-FEF8-E25908A5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794B8F8-0824-FC2E-509A-B8EE67C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CEC495-3FEE-96F0-F3AE-5124E64D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063680-D9E9-76C2-D8C9-FBEAD0AC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628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140D8A-1765-AB58-C285-A5392AC0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701147-1842-DC0E-A71A-FA580D037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B7204-3378-D79F-044A-B575F236C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AC20-134E-4F1E-990E-FB85F7A5A7A0}" type="datetimeFigureOut">
              <a:rPr lang="nl-NL" smtClean="0"/>
              <a:t>29-5-2023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25CAC-5C5D-B8B2-EE2B-88C767E08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C1E40-78A2-B7D1-F9E6-49CBE7EC9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B3791-6817-4B48-8A89-655C1AD8D3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776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d.nl/nieuws/2315732/hoogleraren-maken-examen-nederlands-zweet-op-mn-voorhoof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skundeacademie.nl/" TargetMode="External"/><Relationship Id="rId2" Type="http://schemas.openxmlformats.org/officeDocument/2006/relationships/hyperlink" Target="https://content.math4all.nl/view?comp=bt-st1&amp;subcomp=bt-st14&amp;variant=m4a_view_mbo&amp;parent=www.math4all.nl/overzichten/basisdeel-mbo/49&amp;repo=math4mbo&amp;item=example&amp;num=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w6zN7Voz3U&amp;list=PLqmYEL-9zWjPsF5YEN4KjCHpvqw4q8op8&amp;pp=iAQB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BCABC-588B-7048-3167-6D8E39CB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99"/>
                </a:solidFill>
              </a:rPr>
              <a:t>                                 </a:t>
            </a:r>
            <a:r>
              <a:rPr lang="en-US" b="1" i="1" dirty="0" err="1">
                <a:solidFill>
                  <a:srgbClr val="FF3399"/>
                </a:solidFill>
              </a:rPr>
              <a:t>Statistiek</a:t>
            </a:r>
            <a:r>
              <a:rPr lang="en-US" b="1" i="1" dirty="0">
                <a:solidFill>
                  <a:srgbClr val="FF3399"/>
                </a:solidFill>
              </a:rPr>
              <a:t> </a:t>
            </a:r>
            <a:endParaRPr lang="nl-NL" b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AA25A-9F78-82E9-C48D-932D5662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Welkom hart tegel | 123sticker.nl">
            <a:extLst>
              <a:ext uri="{FF2B5EF4-FFF2-40B4-BE49-F238E27FC236}">
                <a16:creationId xmlns:a16="http://schemas.microsoft.com/office/drawing/2014/main" id="{9C2C92C9-D992-11F7-DAA3-CA8D3114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56" y="1962344"/>
            <a:ext cx="3824288" cy="38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28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E50670-D53F-B19D-D495-77771513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800" i="1" dirty="0" err="1">
                <a:solidFill>
                  <a:srgbClr val="FF3399"/>
                </a:solidFill>
              </a:rPr>
              <a:t>Procentberekeningen</a:t>
            </a:r>
            <a:endParaRPr lang="nl-NL" sz="3800" i="1" dirty="0">
              <a:solidFill>
                <a:srgbClr val="FF3399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7CD0C9-886B-607F-A2E0-C7D1D1D2D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Zorg </a:t>
            </a:r>
            <a:r>
              <a:rPr lang="en-US" sz="2200" dirty="0" err="1"/>
              <a:t>dat</a:t>
            </a:r>
            <a:r>
              <a:rPr lang="en-US" sz="2200" dirty="0"/>
              <a:t> je de </a:t>
            </a:r>
            <a:r>
              <a:rPr lang="en-US" sz="2200" dirty="0" err="1"/>
              <a:t>volgende</a:t>
            </a:r>
            <a:r>
              <a:rPr lang="en-US" sz="2200" dirty="0"/>
              <a:t> </a:t>
            </a:r>
            <a:r>
              <a:rPr lang="en-US" sz="2200" dirty="0" err="1"/>
              <a:t>berekeningen</a:t>
            </a:r>
            <a:r>
              <a:rPr lang="en-US" sz="2200" dirty="0"/>
              <a:t> met </a:t>
            </a:r>
            <a:r>
              <a:rPr lang="en-US" sz="2200" dirty="0" err="1"/>
              <a:t>procenten</a:t>
            </a:r>
            <a:r>
              <a:rPr lang="en-US" sz="2200" dirty="0"/>
              <a:t> </a:t>
            </a:r>
            <a:r>
              <a:rPr lang="en-US" sz="2200" dirty="0" err="1"/>
              <a:t>kan</a:t>
            </a:r>
            <a:r>
              <a:rPr lang="en-US" sz="2200" dirty="0"/>
              <a:t> </a:t>
            </a:r>
            <a:r>
              <a:rPr lang="en-US" sz="2200" dirty="0" err="1"/>
              <a:t>doen</a:t>
            </a:r>
            <a:r>
              <a:rPr lang="en-US" sz="2200" dirty="0"/>
              <a:t>(</a:t>
            </a:r>
            <a:r>
              <a:rPr lang="en-US" sz="2200" dirty="0" err="1"/>
              <a:t>als</a:t>
            </a:r>
            <a:r>
              <a:rPr lang="en-US" sz="2200" dirty="0"/>
              <a:t> je het </a:t>
            </a:r>
            <a:r>
              <a:rPr lang="en-US" sz="2200" dirty="0" err="1"/>
              <a:t>overzicht</a:t>
            </a:r>
            <a:r>
              <a:rPr lang="en-US" sz="2200" dirty="0"/>
              <a:t> </a:t>
            </a:r>
            <a:r>
              <a:rPr lang="en-US" sz="2200" dirty="0" err="1"/>
              <a:t>niet</a:t>
            </a:r>
            <a:r>
              <a:rPr lang="en-US" sz="2200" dirty="0"/>
              <a:t> </a:t>
            </a:r>
            <a:r>
              <a:rPr lang="en-US" sz="2200" dirty="0" err="1"/>
              <a:t>begrijpt</a:t>
            </a:r>
            <a:r>
              <a:rPr lang="en-US" sz="2200" dirty="0"/>
              <a:t>, </a:t>
            </a:r>
            <a:r>
              <a:rPr lang="en-US" sz="2200" dirty="0" err="1"/>
              <a:t>vraag</a:t>
            </a:r>
            <a:r>
              <a:rPr lang="en-US" sz="2200" dirty="0"/>
              <a:t> dan je  docent om </a:t>
            </a:r>
            <a:r>
              <a:rPr lang="en-US" sz="2200" dirty="0" err="1"/>
              <a:t>uitleg</a:t>
            </a:r>
            <a:r>
              <a:rPr lang="en-US" sz="2200" dirty="0"/>
              <a:t>)  </a:t>
            </a:r>
            <a:endParaRPr lang="nl-NL" sz="22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7A13684-B552-93E4-D9FD-F5F7C2DC3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62" t="15639" r="20548" b="4744"/>
          <a:stretch/>
        </p:blipFill>
        <p:spPr>
          <a:xfrm>
            <a:off x="5741911" y="733450"/>
            <a:ext cx="5838825" cy="54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4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07D8-D6A9-161E-DBE4-C2792961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Rekenkundig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gemiddelde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5A83-CCEF-1F63-60A7-C448287B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gebruikte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 is het </a:t>
            </a:r>
            <a:r>
              <a:rPr lang="en-US" dirty="0" err="1"/>
              <a:t>rekenkundig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:</a:t>
            </a:r>
            <a:endParaRPr lang="nl-NL" dirty="0"/>
          </a:p>
          <a:p>
            <a:r>
              <a:rPr lang="nl-NL" dirty="0"/>
              <a:t>Je telt alle waarden bij elkaar op en deelt de uitkomst door het aantal waarden, bijvoorbeeld:</a:t>
            </a:r>
          </a:p>
          <a:p>
            <a:r>
              <a:rPr lang="nl-NL" dirty="0"/>
              <a:t>Als je het gemiddelde berekent van 2, 9 en 13(dus van 3 waarden), doe je:</a:t>
            </a:r>
          </a:p>
          <a:p>
            <a:r>
              <a:rPr lang="nl-NL" dirty="0"/>
              <a:t>Eerst 2+9+13=24</a:t>
            </a:r>
          </a:p>
          <a:p>
            <a:r>
              <a:rPr lang="nl-NL" dirty="0"/>
              <a:t>Dan 24:3=8, dus het gemiddelde is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7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07D8-D6A9-161E-DBE4-C2792961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Gewogen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gemiddelde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5A83-CCEF-1F63-60A7-C448287B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Als je </a:t>
            </a:r>
            <a:r>
              <a:rPr lang="en-US" dirty="0" err="1"/>
              <a:t>rekening</a:t>
            </a:r>
            <a:r>
              <a:rPr lang="en-US" dirty="0"/>
              <a:t> </a:t>
            </a:r>
            <a:r>
              <a:rPr lang="en-US" dirty="0" err="1"/>
              <a:t>houdt</a:t>
            </a:r>
            <a:r>
              <a:rPr lang="en-US" dirty="0"/>
              <a:t> met </a:t>
            </a:r>
            <a:r>
              <a:rPr lang="en-US" dirty="0" err="1"/>
              <a:t>verschillend</a:t>
            </a:r>
            <a:r>
              <a:rPr lang="en-US" dirty="0"/>
              <a:t> </a:t>
            </a:r>
            <a:r>
              <a:rPr lang="en-US" i="1" dirty="0" err="1"/>
              <a:t>gewicht</a:t>
            </a:r>
            <a:r>
              <a:rPr lang="en-US" i="1" dirty="0"/>
              <a:t> </a:t>
            </a:r>
            <a:r>
              <a:rPr lang="en-US" dirty="0"/>
              <a:t>van de </a:t>
            </a:r>
            <a:r>
              <a:rPr lang="en-US" dirty="0" err="1"/>
              <a:t>waarden</a:t>
            </a:r>
            <a:r>
              <a:rPr lang="en-US" dirty="0"/>
              <a:t>, </a:t>
            </a:r>
            <a:r>
              <a:rPr lang="en-US" dirty="0" err="1"/>
              <a:t>heb</a:t>
            </a:r>
            <a:r>
              <a:rPr lang="en-US" dirty="0"/>
              <a:t> je het </a:t>
            </a:r>
            <a:r>
              <a:rPr lang="en-US" dirty="0" err="1"/>
              <a:t>gewogen</a:t>
            </a:r>
            <a:r>
              <a:rPr lang="en-US" dirty="0"/>
              <a:t> </a:t>
            </a:r>
            <a:r>
              <a:rPr lang="en-US" dirty="0" err="1"/>
              <a:t>gemiddelde</a:t>
            </a:r>
            <a:endParaRPr lang="en-US" dirty="0"/>
          </a:p>
          <a:p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om het CPI(</a:t>
            </a:r>
            <a:r>
              <a:rPr lang="en-US" dirty="0" err="1"/>
              <a:t>prijsontwikkeling</a:t>
            </a:r>
            <a:r>
              <a:rPr lang="en-US" dirty="0"/>
              <a:t>)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en-US" dirty="0"/>
          </a:p>
          <a:p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gewogen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 neem je de </a:t>
            </a:r>
            <a:r>
              <a:rPr lang="en-US" dirty="0" err="1"/>
              <a:t>som</a:t>
            </a:r>
            <a:r>
              <a:rPr lang="en-US" dirty="0"/>
              <a:t> van alle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vermenigvuldigt</a:t>
            </a:r>
            <a:r>
              <a:rPr lang="en-US" dirty="0"/>
              <a:t> met </a:t>
            </a:r>
            <a:r>
              <a:rPr lang="en-US" dirty="0" err="1"/>
              <a:t>hun</a:t>
            </a:r>
            <a:r>
              <a:rPr lang="en-US" dirty="0"/>
              <a:t> </a:t>
            </a:r>
            <a:r>
              <a:rPr lang="en-US" dirty="0" err="1"/>
              <a:t>wegingsfactoren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deel</a:t>
            </a:r>
            <a:r>
              <a:rPr lang="en-US" dirty="0"/>
              <a:t> je door de </a:t>
            </a:r>
            <a:r>
              <a:rPr lang="en-US" dirty="0" err="1"/>
              <a:t>som</a:t>
            </a:r>
            <a:r>
              <a:rPr lang="en-US" dirty="0"/>
              <a:t> van de </a:t>
            </a:r>
            <a:r>
              <a:rPr lang="en-US" dirty="0" err="1"/>
              <a:t>wegingsfactoren</a:t>
            </a:r>
            <a:endParaRPr lang="en-US" dirty="0"/>
          </a:p>
          <a:p>
            <a:r>
              <a:rPr lang="en-US" dirty="0"/>
              <a:t>Heb je de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factoren</a:t>
            </a:r>
            <a:r>
              <a:rPr lang="en-US" dirty="0"/>
              <a:t>: 2(2x), 9(3x) </a:t>
            </a:r>
            <a:r>
              <a:rPr lang="en-US" dirty="0" err="1"/>
              <a:t>en</a:t>
            </a:r>
            <a:r>
              <a:rPr lang="en-US" dirty="0"/>
              <a:t> 12(1x), dan doe je:</a:t>
            </a:r>
          </a:p>
          <a:p>
            <a:r>
              <a:rPr lang="en-US" dirty="0" err="1"/>
              <a:t>Eerst</a:t>
            </a:r>
            <a:r>
              <a:rPr lang="en-US" dirty="0"/>
              <a:t>: 2*2+9*3+12*1=43</a:t>
            </a:r>
          </a:p>
          <a:p>
            <a:r>
              <a:rPr lang="en-US" dirty="0"/>
              <a:t>Dan: 43/(2+3+1)=7.17(in twee </a:t>
            </a:r>
            <a:r>
              <a:rPr lang="en-US" dirty="0" err="1"/>
              <a:t>decimalen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73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2B2DC-EC83-20F6-9D05-3082C61B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</a:rPr>
              <a:t>Modus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23E0EE-DBA0-DC8B-785E-8C1DB306D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steekproef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vaker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(er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meerdere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met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rapportcijfer</a:t>
            </a:r>
            <a:r>
              <a:rPr lang="en-US" dirty="0"/>
              <a:t>, </a:t>
            </a:r>
            <a:r>
              <a:rPr lang="en-US" dirty="0" err="1"/>
              <a:t>meerdere</a:t>
            </a:r>
            <a:r>
              <a:rPr lang="en-US" dirty="0"/>
              <a:t> auto’s met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kleur</a:t>
            </a:r>
            <a:r>
              <a:rPr lang="en-US" dirty="0"/>
              <a:t> of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gezinnen</a:t>
            </a:r>
            <a:r>
              <a:rPr lang="en-US" dirty="0"/>
              <a:t> met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kinderen</a:t>
            </a:r>
            <a:r>
              <a:rPr lang="en-US" dirty="0"/>
              <a:t>)</a:t>
            </a:r>
          </a:p>
          <a:p>
            <a:r>
              <a:rPr lang="en-US" dirty="0"/>
              <a:t>De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die het </a:t>
            </a:r>
            <a:r>
              <a:rPr lang="en-US" dirty="0" err="1"/>
              <a:t>vaakst</a:t>
            </a:r>
            <a:r>
              <a:rPr lang="en-US" dirty="0"/>
              <a:t> </a:t>
            </a:r>
            <a:r>
              <a:rPr lang="en-US" dirty="0" err="1"/>
              <a:t>voorkomt</a:t>
            </a:r>
            <a:r>
              <a:rPr lang="en-US" dirty="0"/>
              <a:t>, </a:t>
            </a:r>
            <a:r>
              <a:rPr lang="en-US" dirty="0" err="1"/>
              <a:t>noem</a:t>
            </a:r>
            <a:r>
              <a:rPr lang="en-US" dirty="0"/>
              <a:t> je de modus(</a:t>
            </a:r>
            <a:r>
              <a:rPr lang="en-US" dirty="0" err="1"/>
              <a:t>als</a:t>
            </a:r>
            <a:r>
              <a:rPr lang="en-US" dirty="0"/>
              <a:t> twee of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het </a:t>
            </a:r>
            <a:r>
              <a:rPr lang="en-US" dirty="0" err="1"/>
              <a:t>vaakste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 3 </a:t>
            </a:r>
            <a:r>
              <a:rPr lang="en-US" dirty="0" err="1"/>
              <a:t>waarden</a:t>
            </a:r>
            <a:r>
              <a:rPr lang="en-US" dirty="0"/>
              <a:t> die </a:t>
            </a:r>
            <a:r>
              <a:rPr lang="en-US" dirty="0" err="1"/>
              <a:t>allemaal</a:t>
            </a:r>
            <a:r>
              <a:rPr lang="en-US" dirty="0"/>
              <a:t> 5 </a:t>
            </a:r>
            <a:r>
              <a:rPr lang="en-US" dirty="0" err="1"/>
              <a:t>keer</a:t>
            </a:r>
            <a:r>
              <a:rPr lang="en-US" dirty="0"/>
              <a:t> </a:t>
            </a:r>
            <a:r>
              <a:rPr lang="en-US" dirty="0" err="1"/>
              <a:t>voorkomen</a:t>
            </a:r>
            <a:r>
              <a:rPr lang="en-US" dirty="0"/>
              <a:t>, is er </a:t>
            </a:r>
            <a:r>
              <a:rPr lang="en-US" dirty="0" err="1"/>
              <a:t>geen</a:t>
            </a:r>
            <a:r>
              <a:rPr lang="en-US" dirty="0"/>
              <a:t> modus)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644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E5D64-9C7B-A7E6-3431-7FF6ED5B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Mediaan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5C832-271B-889B-6F37-DA76C8CE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Als je de </a:t>
            </a:r>
            <a:r>
              <a:rPr lang="en-US" dirty="0" err="1"/>
              <a:t>waarden</a:t>
            </a:r>
            <a:r>
              <a:rPr lang="en-US" dirty="0"/>
              <a:t> van je </a:t>
            </a:r>
            <a:r>
              <a:rPr lang="en-US" dirty="0" err="1"/>
              <a:t>steekproef</a:t>
            </a:r>
            <a:r>
              <a:rPr lang="en-US" dirty="0"/>
              <a:t> van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sorteert</a:t>
            </a:r>
            <a:r>
              <a:rPr lang="en-US" dirty="0"/>
              <a:t>, is het </a:t>
            </a:r>
            <a:r>
              <a:rPr lang="en-US" dirty="0" err="1"/>
              <a:t>middelste</a:t>
            </a:r>
            <a:r>
              <a:rPr lang="en-US" dirty="0"/>
              <a:t> </a:t>
            </a:r>
            <a:r>
              <a:rPr lang="en-US" dirty="0" err="1"/>
              <a:t>getal</a:t>
            </a:r>
            <a:r>
              <a:rPr lang="en-US" dirty="0"/>
              <a:t>(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oneven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waarnemingen</a:t>
            </a:r>
            <a:r>
              <a:rPr lang="en-US" dirty="0"/>
              <a:t>) of het </a:t>
            </a:r>
            <a:r>
              <a:rPr lang="en-US" dirty="0" err="1"/>
              <a:t>rekenkundig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 van de </a:t>
            </a:r>
            <a:r>
              <a:rPr lang="en-US" dirty="0" err="1"/>
              <a:t>middelste</a:t>
            </a:r>
            <a:r>
              <a:rPr lang="en-US" dirty="0"/>
              <a:t> twee </a:t>
            </a:r>
            <a:r>
              <a:rPr lang="en-US" dirty="0" err="1"/>
              <a:t>getallen</a:t>
            </a:r>
            <a:r>
              <a:rPr lang="en-US" dirty="0"/>
              <a:t>(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even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waarnemingen</a:t>
            </a:r>
            <a:r>
              <a:rPr lang="en-US" dirty="0"/>
              <a:t>) de </a:t>
            </a:r>
            <a:r>
              <a:rPr lang="en-US" dirty="0" err="1"/>
              <a:t>mediaan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getallenset</a:t>
            </a:r>
            <a:r>
              <a:rPr lang="en-US" dirty="0"/>
              <a:t> 6 5 7 7 7 4 5 5 1 3 8:</a:t>
            </a:r>
          </a:p>
          <a:p>
            <a:r>
              <a:rPr lang="en-US" dirty="0" err="1"/>
              <a:t>Zet</a:t>
            </a:r>
            <a:r>
              <a:rPr lang="en-US" dirty="0"/>
              <a:t> je de </a:t>
            </a:r>
            <a:r>
              <a:rPr lang="en-US" dirty="0" err="1"/>
              <a:t>getallen</a:t>
            </a:r>
            <a:r>
              <a:rPr lang="en-US" dirty="0"/>
              <a:t> van </a:t>
            </a:r>
            <a:r>
              <a:rPr lang="en-US" dirty="0" err="1"/>
              <a:t>klein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: 1 3 4 5 5 5 6 7 7 7 8</a:t>
            </a:r>
          </a:p>
          <a:p>
            <a:r>
              <a:rPr lang="en-US" dirty="0"/>
              <a:t>Het </a:t>
            </a:r>
            <a:r>
              <a:rPr lang="en-US" dirty="0" err="1"/>
              <a:t>middelste</a:t>
            </a:r>
            <a:r>
              <a:rPr lang="en-US" dirty="0"/>
              <a:t> </a:t>
            </a:r>
            <a:r>
              <a:rPr lang="en-US" dirty="0" err="1"/>
              <a:t>getal</a:t>
            </a:r>
            <a:r>
              <a:rPr lang="en-US" dirty="0"/>
              <a:t>(</a:t>
            </a:r>
            <a:r>
              <a:rPr lang="en-US" dirty="0" err="1"/>
              <a:t>dus</a:t>
            </a:r>
            <a:r>
              <a:rPr lang="en-US" dirty="0"/>
              <a:t> de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vijf</a:t>
            </a:r>
            <a:r>
              <a:rPr lang="en-US" dirty="0"/>
              <a:t>) is de </a:t>
            </a:r>
            <a:r>
              <a:rPr lang="en-US" dirty="0" err="1"/>
              <a:t>mediaan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: de </a:t>
            </a:r>
            <a:r>
              <a:rPr lang="en-US" dirty="0" err="1"/>
              <a:t>mediaan</a:t>
            </a:r>
            <a:r>
              <a:rPr lang="en-US" dirty="0"/>
              <a:t> is 5</a:t>
            </a:r>
          </a:p>
          <a:p>
            <a:r>
              <a:rPr lang="en-US" dirty="0" err="1"/>
              <a:t>Voor</a:t>
            </a:r>
            <a:r>
              <a:rPr lang="en-US" dirty="0"/>
              <a:t> de </a:t>
            </a:r>
            <a:r>
              <a:rPr lang="en-US" dirty="0" err="1"/>
              <a:t>getallenset</a:t>
            </a:r>
            <a:r>
              <a:rPr lang="en-US" dirty="0"/>
              <a:t> 6 5 7 7 7 4 5 1 3 8 </a:t>
            </a:r>
            <a:r>
              <a:rPr lang="en-US" dirty="0" err="1"/>
              <a:t>geldt</a:t>
            </a:r>
            <a:r>
              <a:rPr lang="en-US" dirty="0"/>
              <a:t>:</a:t>
            </a:r>
          </a:p>
          <a:p>
            <a:r>
              <a:rPr lang="en-US" dirty="0"/>
              <a:t>1 3 4 5 5 6 7 7 7 8, </a:t>
            </a:r>
            <a:r>
              <a:rPr lang="en-US" dirty="0" err="1"/>
              <a:t>dus</a:t>
            </a:r>
            <a:r>
              <a:rPr lang="en-US" dirty="0"/>
              <a:t> de </a:t>
            </a:r>
            <a:r>
              <a:rPr lang="en-US" dirty="0" err="1"/>
              <a:t>middelste</a:t>
            </a:r>
            <a:r>
              <a:rPr lang="en-US" dirty="0"/>
              <a:t> twee </a:t>
            </a:r>
            <a:r>
              <a:rPr lang="en-US" dirty="0" err="1"/>
              <a:t>getallen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5 </a:t>
            </a:r>
            <a:r>
              <a:rPr lang="en-US" dirty="0" err="1"/>
              <a:t>en</a:t>
            </a:r>
            <a:r>
              <a:rPr lang="en-US" dirty="0"/>
              <a:t> 6</a:t>
            </a:r>
          </a:p>
          <a:p>
            <a:r>
              <a:rPr lang="en-US" dirty="0"/>
              <a:t>Dus: de </a:t>
            </a:r>
            <a:r>
              <a:rPr lang="en-US" dirty="0" err="1"/>
              <a:t>mediaan</a:t>
            </a:r>
            <a:r>
              <a:rPr lang="en-US" dirty="0"/>
              <a:t> is (5+6)/2=5.5</a:t>
            </a:r>
          </a:p>
        </p:txBody>
      </p:sp>
    </p:spTree>
    <p:extLst>
      <p:ext uri="{BB962C8B-B14F-4D97-AF65-F5344CB8AC3E}">
        <p14:creationId xmlns:p14="http://schemas.microsoft.com/office/powerpoint/2010/main" val="193418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24262-3B7A-AF18-F040-BC5B9A68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Kwartielen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CF5CA-9026-6581-C428-E64BD781E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de </a:t>
            </a:r>
            <a:r>
              <a:rPr lang="en-US" dirty="0" err="1"/>
              <a:t>groep</a:t>
            </a:r>
            <a:r>
              <a:rPr lang="en-US" dirty="0"/>
              <a:t> in twee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splitsen</a:t>
            </a:r>
            <a:r>
              <a:rPr lang="en-US" dirty="0"/>
              <a:t>(het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deel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de </a:t>
            </a:r>
            <a:r>
              <a:rPr lang="en-US" dirty="0" err="1"/>
              <a:t>mediaan</a:t>
            </a:r>
            <a:r>
              <a:rPr lang="en-US" dirty="0"/>
              <a:t>) </a:t>
            </a:r>
            <a:r>
              <a:rPr lang="en-US" dirty="0" err="1"/>
              <a:t>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 de </a:t>
            </a:r>
            <a:r>
              <a:rPr lang="en-US" dirty="0" err="1"/>
              <a:t>medianen</a:t>
            </a:r>
            <a:r>
              <a:rPr lang="en-US" dirty="0"/>
              <a:t> </a:t>
            </a:r>
            <a:r>
              <a:rPr lang="en-US" dirty="0" err="1"/>
              <a:t>bepalen</a:t>
            </a:r>
            <a:endParaRPr lang="en-US" dirty="0"/>
          </a:p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heten</a:t>
            </a:r>
            <a:r>
              <a:rPr lang="en-US" dirty="0"/>
              <a:t>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kwartiel</a:t>
            </a:r>
            <a:endParaRPr lang="en-US" dirty="0"/>
          </a:p>
          <a:p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getallenset</a:t>
            </a:r>
            <a:r>
              <a:rPr lang="en-US" dirty="0"/>
              <a:t> 1 3 4 5 5 5 6 7 7 7 8 is de </a:t>
            </a:r>
            <a:r>
              <a:rPr lang="en-US" dirty="0" err="1"/>
              <a:t>mediaan</a:t>
            </a:r>
            <a:r>
              <a:rPr lang="en-US" dirty="0"/>
              <a:t> 5, </a:t>
            </a:r>
            <a:r>
              <a:rPr lang="en-US" dirty="0" err="1"/>
              <a:t>dus</a:t>
            </a:r>
            <a:r>
              <a:rPr lang="en-US" dirty="0"/>
              <a:t>:</a:t>
            </a:r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helft</a:t>
            </a:r>
            <a:r>
              <a:rPr lang="en-US" dirty="0"/>
              <a:t> is 1 3 4 5 5. </a:t>
            </a:r>
            <a:r>
              <a:rPr lang="en-US" dirty="0" err="1"/>
              <a:t>Daarvan</a:t>
            </a:r>
            <a:r>
              <a:rPr lang="en-US" dirty="0"/>
              <a:t> is de </a:t>
            </a:r>
            <a:r>
              <a:rPr lang="en-US" dirty="0" err="1"/>
              <a:t>mediaan</a:t>
            </a:r>
            <a:r>
              <a:rPr lang="en-US" dirty="0"/>
              <a:t> 4, </a:t>
            </a:r>
            <a:r>
              <a:rPr lang="en-US" dirty="0" err="1"/>
              <a:t>dus</a:t>
            </a:r>
            <a:r>
              <a:rPr lang="en-US" dirty="0"/>
              <a:t>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is 4</a:t>
            </a:r>
          </a:p>
          <a:p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helft</a:t>
            </a:r>
            <a:r>
              <a:rPr lang="en-US" dirty="0"/>
              <a:t> is 6 7 7 7 8. </a:t>
            </a:r>
            <a:r>
              <a:rPr lang="en-US" dirty="0" err="1"/>
              <a:t>Daarvan</a:t>
            </a:r>
            <a:r>
              <a:rPr lang="en-US" dirty="0"/>
              <a:t> is de </a:t>
            </a:r>
            <a:r>
              <a:rPr lang="en-US" dirty="0" err="1"/>
              <a:t>mediaan</a:t>
            </a:r>
            <a:r>
              <a:rPr lang="en-US" dirty="0"/>
              <a:t> 7, </a:t>
            </a:r>
            <a:r>
              <a:rPr lang="en-US" dirty="0" err="1"/>
              <a:t>dus</a:t>
            </a:r>
            <a:r>
              <a:rPr lang="en-US" dirty="0"/>
              <a:t> het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is 7</a:t>
            </a:r>
          </a:p>
          <a:p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getallenset</a:t>
            </a:r>
            <a:r>
              <a:rPr lang="en-US" dirty="0"/>
              <a:t> 1 3 4 4 5 6 7 7 7 8 is de </a:t>
            </a:r>
            <a:r>
              <a:rPr lang="en-US" dirty="0" err="1"/>
              <a:t>mediaan</a:t>
            </a:r>
            <a:r>
              <a:rPr lang="en-US" dirty="0"/>
              <a:t> 5.5, </a:t>
            </a:r>
            <a:r>
              <a:rPr lang="en-US" dirty="0" err="1"/>
              <a:t>dus</a:t>
            </a:r>
            <a:r>
              <a:rPr lang="en-US" dirty="0"/>
              <a:t>:</a:t>
            </a:r>
          </a:p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helft</a:t>
            </a:r>
            <a:r>
              <a:rPr lang="en-US" dirty="0"/>
              <a:t> is 1 3 4 4 5. Dus: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is 4</a:t>
            </a:r>
          </a:p>
          <a:p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helft</a:t>
            </a:r>
            <a:r>
              <a:rPr lang="en-US" dirty="0"/>
              <a:t> is 6 7 7 7 8. Dus: het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is 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616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37492-AFE1-6661-50ED-86756755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</a:rPr>
              <a:t>Boxplot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349493-B7CB-B5A3-3FCD-02F0D368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boxplot is </a:t>
            </a:r>
            <a:r>
              <a:rPr lang="en-US" dirty="0" err="1"/>
              <a:t>een</a:t>
            </a:r>
            <a:r>
              <a:rPr lang="en-US" dirty="0"/>
              <a:t> diagram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overzicht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van het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kleinste</a:t>
            </a:r>
            <a:r>
              <a:rPr lang="en-US" dirty="0"/>
              <a:t> </a:t>
            </a:r>
            <a:r>
              <a:rPr lang="en-US" dirty="0" err="1"/>
              <a:t>getal</a:t>
            </a:r>
            <a:r>
              <a:rPr lang="en-US" dirty="0"/>
              <a:t>, de </a:t>
            </a:r>
            <a:r>
              <a:rPr lang="en-US" dirty="0" err="1"/>
              <a:t>mediaan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twee </a:t>
            </a:r>
            <a:r>
              <a:rPr lang="en-US" dirty="0" err="1"/>
              <a:t>kwartielen</a:t>
            </a:r>
            <a:r>
              <a:rPr lang="en-US" dirty="0"/>
              <a:t>.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kwartielen</a:t>
            </a:r>
            <a:r>
              <a:rPr lang="en-US" dirty="0"/>
              <a:t> </a:t>
            </a:r>
            <a:r>
              <a:rPr lang="en-US" dirty="0" err="1"/>
              <a:t>teken</a:t>
            </a:r>
            <a:r>
              <a:rPr lang="en-US" dirty="0"/>
              <a:t> je de box, die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gesplitst</a:t>
            </a:r>
            <a:r>
              <a:rPr lang="en-US" dirty="0"/>
              <a:t> door de </a:t>
            </a:r>
            <a:r>
              <a:rPr lang="en-US" dirty="0" err="1"/>
              <a:t>mediaan</a:t>
            </a:r>
            <a:r>
              <a:rPr lang="en-US" dirty="0"/>
              <a:t> </a:t>
            </a:r>
          </a:p>
          <a:p>
            <a:r>
              <a:rPr lang="en-US" dirty="0"/>
              <a:t>De </a:t>
            </a:r>
            <a:r>
              <a:rPr lang="en-US" dirty="0" err="1"/>
              <a:t>vier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waarin</a:t>
            </a:r>
            <a:r>
              <a:rPr lang="en-US" dirty="0"/>
              <a:t> de boxplot is </a:t>
            </a:r>
            <a:r>
              <a:rPr lang="en-US" dirty="0" err="1"/>
              <a:t>opgesplitst</a:t>
            </a:r>
            <a:r>
              <a:rPr lang="en-US" dirty="0"/>
              <a:t>(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laagste</a:t>
            </a:r>
            <a:r>
              <a:rPr lang="en-US" dirty="0"/>
              <a:t> </a:t>
            </a:r>
            <a:r>
              <a:rPr lang="en-US" dirty="0" err="1"/>
              <a:t>waarneming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, </a:t>
            </a:r>
            <a:r>
              <a:rPr lang="en-US" dirty="0" err="1"/>
              <a:t>tussen</a:t>
            </a:r>
            <a:r>
              <a:rPr lang="en-US" dirty="0"/>
              <a:t> het </a:t>
            </a:r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mediaan</a:t>
            </a:r>
            <a:r>
              <a:rPr lang="en-US" dirty="0"/>
              <a:t>,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mediaan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het </a:t>
            </a:r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kwartiel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grootste</a:t>
            </a:r>
            <a:r>
              <a:rPr lang="en-US" dirty="0"/>
              <a:t> </a:t>
            </a:r>
            <a:r>
              <a:rPr lang="en-US" dirty="0" err="1"/>
              <a:t>waarneming</a:t>
            </a:r>
            <a:r>
              <a:rPr lang="en-US" dirty="0"/>
              <a:t>) </a:t>
            </a:r>
            <a:r>
              <a:rPr lang="en-US" dirty="0" err="1"/>
              <a:t>bevatten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kwart</a:t>
            </a:r>
            <a:r>
              <a:rPr lang="en-US" dirty="0"/>
              <a:t> van alle </a:t>
            </a:r>
            <a:r>
              <a:rPr lang="en-US" dirty="0" err="1"/>
              <a:t>waarnemingsgetallen</a:t>
            </a:r>
            <a:endParaRPr lang="nl-NL" dirty="0"/>
          </a:p>
        </p:txBody>
      </p:sp>
      <p:pic>
        <p:nvPicPr>
          <p:cNvPr id="12290" name="Picture 2" descr="Wiskunde - Boxplot - YouTube">
            <a:extLst>
              <a:ext uri="{FF2B5EF4-FFF2-40B4-BE49-F238E27FC236}">
                <a16:creationId xmlns:a16="http://schemas.microsoft.com/office/drawing/2014/main" id="{98754DAD-D762-EC99-EAEE-6E69418F2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4" y="4741664"/>
            <a:ext cx="3762375" cy="21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7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C507D8-D6A9-161E-DBE4-C2792961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</a:rPr>
              <a:t>En nu….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5F5A83-CCEF-1F63-60A7-C448287B4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Zorg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oefenopgaven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met de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zo </a:t>
            </a:r>
            <a:r>
              <a:rPr lang="en-US" dirty="0" err="1"/>
              <a:t>nodig</a:t>
            </a:r>
            <a:r>
              <a:rPr lang="en-US" dirty="0"/>
              <a:t> extra </a:t>
            </a:r>
            <a:r>
              <a:rPr lang="en-US" dirty="0" err="1"/>
              <a:t>uitleg</a:t>
            </a:r>
            <a:r>
              <a:rPr lang="en-US" dirty="0"/>
              <a:t> </a:t>
            </a:r>
            <a:r>
              <a:rPr lang="en-US" dirty="0" err="1"/>
              <a:t>opzoekt</a:t>
            </a:r>
            <a:r>
              <a:rPr lang="en-US" dirty="0"/>
              <a:t> </a:t>
            </a:r>
          </a:p>
        </p:txBody>
      </p:sp>
      <p:pic>
        <p:nvPicPr>
          <p:cNvPr id="4" name="Picture 2" descr="Weer aan het werk ⋆ Elisabeth's momlife &amp; business | Elisabethsfavorieten">
            <a:extLst>
              <a:ext uri="{FF2B5EF4-FFF2-40B4-BE49-F238E27FC236}">
                <a16:creationId xmlns:a16="http://schemas.microsoft.com/office/drawing/2014/main" id="{0093C195-18E6-3507-669D-20C1D4E64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3779837"/>
            <a:ext cx="495211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C507D8-D6A9-161E-DBE4-C27929612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Les 3</a:t>
            </a:r>
            <a:r>
              <a:rPr lang="en-US" sz="3200" b="1" kern="1200" dirty="0">
                <a:solidFill>
                  <a:srgbClr val="FF3399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i="1" kern="1200" dirty="0" err="1">
                <a:solidFill>
                  <a:srgbClr val="FF3399"/>
                </a:solidFill>
                <a:latin typeface="+mj-lt"/>
                <a:ea typeface="+mj-ea"/>
                <a:cs typeface="+mj-cs"/>
              </a:rPr>
              <a:t>Diagrammen</a:t>
            </a:r>
            <a:endParaRPr lang="en-US" sz="3200" b="1" kern="1200" dirty="0">
              <a:solidFill>
                <a:srgbClr val="FF33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et webonderdeel Snelle grafiek gebruiken - Microsoft Ondersteuning">
            <a:extLst>
              <a:ext uri="{FF2B5EF4-FFF2-40B4-BE49-F238E27FC236}">
                <a16:creationId xmlns:a16="http://schemas.microsoft.com/office/drawing/2014/main" id="{AC0AA97E-4E21-BDCD-27DD-1FB954156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46" y="1675227"/>
            <a:ext cx="10783308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3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</a:rPr>
              <a:t>Lijndiagram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783223" cy="4464261"/>
          </a:xfrm>
        </p:spPr>
        <p:txBody>
          <a:bodyPr/>
          <a:lstStyle/>
          <a:p>
            <a:r>
              <a:rPr lang="en-US" dirty="0" err="1"/>
              <a:t>Voor</a:t>
            </a:r>
            <a:r>
              <a:rPr lang="en-US" dirty="0"/>
              <a:t> elk </a:t>
            </a:r>
            <a:r>
              <a:rPr lang="en-US" dirty="0" err="1"/>
              <a:t>tijdstip</a:t>
            </a:r>
            <a:r>
              <a:rPr lang="en-US" dirty="0"/>
              <a:t> </a:t>
            </a:r>
            <a:r>
              <a:rPr lang="en-US" dirty="0" err="1"/>
              <a:t>zet</a:t>
            </a:r>
            <a:r>
              <a:rPr lang="en-US" dirty="0"/>
              <a:t> je met </a:t>
            </a:r>
            <a:r>
              <a:rPr lang="en-US" dirty="0" err="1"/>
              <a:t>een</a:t>
            </a:r>
            <a:r>
              <a:rPr lang="en-US" dirty="0"/>
              <a:t> punt de </a:t>
            </a:r>
            <a:r>
              <a:rPr lang="en-US" dirty="0" err="1"/>
              <a:t>juiste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</a:t>
            </a:r>
            <a:r>
              <a:rPr lang="en-US" dirty="0" err="1"/>
              <a:t>uit</a:t>
            </a:r>
            <a:endParaRPr lang="en-US" dirty="0"/>
          </a:p>
          <a:p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verbind</a:t>
            </a:r>
            <a:r>
              <a:rPr lang="en-US" dirty="0"/>
              <a:t> je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gehoekte</a:t>
            </a:r>
            <a:r>
              <a:rPr lang="en-US" dirty="0"/>
              <a:t> </a:t>
            </a:r>
            <a:r>
              <a:rPr lang="en-US" dirty="0" err="1"/>
              <a:t>lijn</a:t>
            </a:r>
            <a:endParaRPr lang="nl-NL" dirty="0"/>
          </a:p>
        </p:txBody>
      </p:sp>
      <p:pic>
        <p:nvPicPr>
          <p:cNvPr id="8196" name="Picture 4" descr="Lijngrafiek - MijnRekensite">
            <a:extLst>
              <a:ext uri="{FF2B5EF4-FFF2-40B4-BE49-F238E27FC236}">
                <a16:creationId xmlns:a16="http://schemas.microsoft.com/office/drawing/2014/main" id="{CB84B3AB-436D-69A6-F30E-39BBE92DB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05" y="3429000"/>
            <a:ext cx="2690812" cy="16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53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BCABC-588B-7048-3167-6D8E39CB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3399"/>
                </a:solidFill>
              </a:rPr>
              <a:t>Leerdoelen</a:t>
            </a:r>
            <a:r>
              <a:rPr lang="en-US" b="1" dirty="0">
                <a:solidFill>
                  <a:srgbClr val="FF3399"/>
                </a:solidFill>
              </a:rPr>
              <a:t>: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AA25A-9F78-82E9-C48D-932D5662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1: </a:t>
            </a:r>
            <a:br>
              <a:rPr lang="en-US" dirty="0"/>
            </a:br>
            <a:r>
              <a:rPr lang="en-US" dirty="0"/>
              <a:t>-</a:t>
            </a:r>
            <a:r>
              <a:rPr lang="nl-NL" dirty="0"/>
              <a:t>Je kent de begrippen statistiek en data</a:t>
            </a:r>
            <a:br>
              <a:rPr lang="nl-NL" dirty="0"/>
            </a:br>
            <a:r>
              <a:rPr lang="nl-NL" dirty="0"/>
              <a:t>-Je weet hoe je data kunt verzamelen</a:t>
            </a:r>
            <a:br>
              <a:rPr lang="nl-NL" dirty="0"/>
            </a:br>
            <a:r>
              <a:rPr lang="nl-NL" dirty="0"/>
              <a:t>-Je kan onderscheid maken tussen verschillende typen variabelen</a:t>
            </a:r>
            <a:br>
              <a:rPr lang="nl-NL" dirty="0"/>
            </a:br>
            <a:r>
              <a:rPr lang="nl-NL" dirty="0"/>
              <a:t>-Je kunt uitleggen wat een representatieve steekproef is</a:t>
            </a:r>
          </a:p>
          <a:p>
            <a:r>
              <a:rPr lang="en-US" dirty="0"/>
              <a:t>Les 2:</a:t>
            </a:r>
            <a:br>
              <a:rPr lang="en-US" dirty="0"/>
            </a:br>
            <a:r>
              <a:rPr lang="en-US" dirty="0"/>
              <a:t>-Je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rekenen</a:t>
            </a:r>
            <a:r>
              <a:rPr lang="en-US" dirty="0"/>
              <a:t> met </a:t>
            </a:r>
            <a:r>
              <a:rPr lang="en-US" dirty="0" err="1"/>
              <a:t>procenten</a:t>
            </a:r>
            <a:br>
              <a:rPr lang="en-US" dirty="0"/>
            </a:br>
            <a:r>
              <a:rPr lang="en-US" dirty="0"/>
              <a:t>-Je </a:t>
            </a:r>
            <a:r>
              <a:rPr lang="en-US" dirty="0" err="1"/>
              <a:t>kent</a:t>
            </a:r>
            <a:r>
              <a:rPr lang="en-US" dirty="0"/>
              <a:t> de </a:t>
            </a:r>
            <a:r>
              <a:rPr lang="en-US" dirty="0" err="1"/>
              <a:t>berekening</a:t>
            </a:r>
            <a:r>
              <a:rPr lang="en-US" dirty="0"/>
              <a:t> 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gemiddelden</a:t>
            </a:r>
            <a:br>
              <a:rPr lang="en-US" dirty="0"/>
            </a:br>
            <a:r>
              <a:rPr lang="en-US" dirty="0"/>
              <a:t>-Je </a:t>
            </a:r>
            <a:r>
              <a:rPr lang="en-US" dirty="0" err="1"/>
              <a:t>weet</a:t>
            </a:r>
            <a:r>
              <a:rPr lang="en-US" dirty="0"/>
              <a:t> wat </a:t>
            </a:r>
            <a:r>
              <a:rPr lang="en-US" dirty="0" err="1"/>
              <a:t>een</a:t>
            </a:r>
            <a:r>
              <a:rPr lang="en-US" dirty="0"/>
              <a:t> modus is</a:t>
            </a:r>
            <a:br>
              <a:rPr lang="en-US" dirty="0"/>
            </a:br>
            <a:r>
              <a:rPr lang="en-US" dirty="0"/>
              <a:t>-Je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 met boxplots</a:t>
            </a:r>
          </a:p>
        </p:txBody>
      </p:sp>
    </p:spTree>
    <p:extLst>
      <p:ext uri="{BB962C8B-B14F-4D97-AF65-F5344CB8AC3E}">
        <p14:creationId xmlns:p14="http://schemas.microsoft.com/office/powerpoint/2010/main" val="3722196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</a:rPr>
              <a:t>Cirkeldiagram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35099"/>
            <a:ext cx="9783223" cy="4464261"/>
          </a:xfrm>
        </p:spPr>
        <p:txBody>
          <a:bodyPr/>
          <a:lstStyle/>
          <a:p>
            <a:r>
              <a:rPr lang="en-US" dirty="0"/>
              <a:t>Het percentage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vlak</a:t>
            </a:r>
            <a:r>
              <a:rPr lang="en-US" dirty="0"/>
              <a:t> </a:t>
            </a:r>
            <a:r>
              <a:rPr lang="en-US" dirty="0" err="1"/>
              <a:t>weerspiegelt</a:t>
            </a:r>
            <a:r>
              <a:rPr lang="en-US" dirty="0"/>
              <a:t>, is even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het percentage van de </a:t>
            </a:r>
            <a:r>
              <a:rPr lang="en-US" dirty="0" err="1"/>
              <a:t>cirkel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innemt</a:t>
            </a:r>
            <a:endParaRPr lang="en-US" dirty="0"/>
          </a:p>
          <a:p>
            <a:r>
              <a:rPr lang="en-US" dirty="0"/>
              <a:t>Om de </a:t>
            </a:r>
            <a:r>
              <a:rPr lang="en-US" dirty="0" err="1"/>
              <a:t>omvang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sector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berekenen</a:t>
            </a:r>
            <a:r>
              <a:rPr lang="en-US" dirty="0"/>
              <a:t>, doe je:</a:t>
            </a:r>
          </a:p>
          <a:p>
            <a:r>
              <a:rPr lang="en-US" dirty="0"/>
              <a:t>(</a:t>
            </a:r>
            <a:r>
              <a:rPr lang="en-US" dirty="0" err="1"/>
              <a:t>deel</a:t>
            </a:r>
            <a:r>
              <a:rPr lang="en-US" dirty="0"/>
              <a:t>/</a:t>
            </a:r>
            <a:r>
              <a:rPr lang="en-US" dirty="0" err="1"/>
              <a:t>geheel</a:t>
            </a:r>
            <a:r>
              <a:rPr lang="en-US" dirty="0"/>
              <a:t>)*360</a:t>
            </a:r>
            <a:endParaRPr lang="nl-NL" dirty="0"/>
          </a:p>
        </p:txBody>
      </p:sp>
      <p:pic>
        <p:nvPicPr>
          <p:cNvPr id="9218" name="Picture 2" descr="Cirkeldiagram">
            <a:extLst>
              <a:ext uri="{FF2B5EF4-FFF2-40B4-BE49-F238E27FC236}">
                <a16:creationId xmlns:a16="http://schemas.microsoft.com/office/drawing/2014/main" id="{8F7E8C58-C351-135E-C8D9-DF6BBC135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232151"/>
            <a:ext cx="30194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3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3399"/>
                </a:solidFill>
              </a:rPr>
              <a:t>Staafdiagram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35099"/>
            <a:ext cx="9783223" cy="4464261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hoogte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staaf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de </a:t>
            </a:r>
            <a:r>
              <a:rPr lang="en-US" dirty="0" err="1"/>
              <a:t>waarde</a:t>
            </a:r>
            <a:r>
              <a:rPr lang="en-US" dirty="0"/>
              <a:t> van de </a:t>
            </a:r>
            <a:r>
              <a:rPr lang="en-US" dirty="0" err="1"/>
              <a:t>variabele</a:t>
            </a:r>
            <a:r>
              <a:rPr lang="en-US" dirty="0"/>
              <a:t> </a:t>
            </a:r>
            <a:r>
              <a:rPr lang="en-US" dirty="0" err="1"/>
              <a:t>aan</a:t>
            </a:r>
            <a:endParaRPr lang="nl-NL" dirty="0"/>
          </a:p>
        </p:txBody>
      </p:sp>
      <p:pic>
        <p:nvPicPr>
          <p:cNvPr id="10242" name="Picture 2" descr="Slimleren - Basis - staafdiagrammen">
            <a:extLst>
              <a:ext uri="{FF2B5EF4-FFF2-40B4-BE49-F238E27FC236}">
                <a16:creationId xmlns:a16="http://schemas.microsoft.com/office/drawing/2014/main" id="{BEAFECC1-792E-3402-5D6E-8ECBD053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899" y="2462213"/>
            <a:ext cx="4404397" cy="360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2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Histogram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35099"/>
            <a:ext cx="9783223" cy="4464261"/>
          </a:xfrm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histogram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frequenties</a:t>
            </a:r>
            <a:r>
              <a:rPr lang="en-US" dirty="0"/>
              <a:t>(hoe </a:t>
            </a:r>
            <a:r>
              <a:rPr lang="en-US" dirty="0" err="1"/>
              <a:t>vaak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</a:t>
            </a:r>
            <a:r>
              <a:rPr lang="en-US" dirty="0" err="1"/>
              <a:t>voorkomt</a:t>
            </a:r>
            <a:r>
              <a:rPr lang="en-US" dirty="0"/>
              <a:t>) </a:t>
            </a:r>
            <a:r>
              <a:rPr lang="en-US" dirty="0" err="1"/>
              <a:t>weer</a:t>
            </a:r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hoogte</a:t>
            </a:r>
            <a:r>
              <a:rPr lang="en-US" dirty="0"/>
              <a:t> van de </a:t>
            </a:r>
            <a:r>
              <a:rPr lang="en-US" dirty="0" err="1"/>
              <a:t>staaf</a:t>
            </a:r>
            <a:r>
              <a:rPr lang="en-US" dirty="0"/>
              <a:t>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de </a:t>
            </a:r>
            <a:r>
              <a:rPr lang="en-US" dirty="0" err="1"/>
              <a:t>bijbehorende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11266" name="Picture 2" descr="histogram - Wiktionary">
            <a:extLst>
              <a:ext uri="{FF2B5EF4-FFF2-40B4-BE49-F238E27FC236}">
                <a16:creationId xmlns:a16="http://schemas.microsoft.com/office/drawing/2014/main" id="{6B85D246-E171-CB1B-30E3-9E540053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949575"/>
            <a:ext cx="35433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18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99"/>
                </a:solidFill>
              </a:rPr>
              <a:t>En nu….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35099"/>
            <a:ext cx="9783223" cy="4464261"/>
          </a:xfrm>
        </p:spPr>
        <p:txBody>
          <a:bodyPr/>
          <a:lstStyle/>
          <a:p>
            <a:r>
              <a:rPr lang="en-US" dirty="0" err="1"/>
              <a:t>Oefen</a:t>
            </a:r>
            <a:r>
              <a:rPr lang="en-US" dirty="0"/>
              <a:t> met het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aflezen</a:t>
            </a:r>
            <a:r>
              <a:rPr lang="en-US" dirty="0"/>
              <a:t> van de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grafieken</a:t>
            </a:r>
            <a:r>
              <a:rPr lang="en-US" dirty="0"/>
              <a:t> </a:t>
            </a:r>
          </a:p>
          <a:p>
            <a:endParaRPr lang="nl-NL" dirty="0"/>
          </a:p>
        </p:txBody>
      </p:sp>
      <p:pic>
        <p:nvPicPr>
          <p:cNvPr id="3" name="Picture 2" descr="Weer aan het werk ⋆ Elisabeth's momlife &amp; business | Elisabethsfavorieten">
            <a:extLst>
              <a:ext uri="{FF2B5EF4-FFF2-40B4-BE49-F238E27FC236}">
                <a16:creationId xmlns:a16="http://schemas.microsoft.com/office/drawing/2014/main" id="{FB38BD41-05CF-248F-CFFA-66C43F23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0" y="2760662"/>
            <a:ext cx="495211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09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99"/>
                </a:solidFill>
              </a:rPr>
              <a:t>Les 4: </a:t>
            </a:r>
            <a:r>
              <a:rPr lang="en-US" i="1" dirty="0" err="1">
                <a:solidFill>
                  <a:srgbClr val="FF3399"/>
                </a:solidFill>
              </a:rPr>
              <a:t>Oefenen</a:t>
            </a:r>
            <a:r>
              <a:rPr lang="en-US" i="1" dirty="0">
                <a:solidFill>
                  <a:srgbClr val="FF3399"/>
                </a:solidFill>
              </a:rPr>
              <a:t> met </a:t>
            </a:r>
            <a:r>
              <a:rPr lang="en-US" i="1" dirty="0" err="1">
                <a:solidFill>
                  <a:srgbClr val="FF3399"/>
                </a:solidFill>
              </a:rPr>
              <a:t>praktische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voorbeelden</a:t>
            </a:r>
            <a:endParaRPr lang="nl-NL" b="1" dirty="0">
              <a:solidFill>
                <a:srgbClr val="FF3399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80A188-23A8-560B-2BD1-571DAF07C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35099"/>
            <a:ext cx="9783223" cy="446426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deze</a:t>
            </a:r>
            <a:r>
              <a:rPr lang="en-US" dirty="0"/>
              <a:t> les </a:t>
            </a:r>
            <a:r>
              <a:rPr lang="en-US" dirty="0" err="1"/>
              <a:t>staan</a:t>
            </a:r>
            <a:r>
              <a:rPr lang="en-US" dirty="0"/>
              <a:t> </a:t>
            </a:r>
            <a:r>
              <a:rPr lang="en-US" dirty="0" err="1"/>
              <a:t>enkele</a:t>
            </a:r>
            <a:r>
              <a:rPr lang="en-US" dirty="0"/>
              <a:t> </a:t>
            </a:r>
            <a:r>
              <a:rPr lang="en-US" dirty="0" err="1"/>
              <a:t>voorbeeldopgaven</a:t>
            </a:r>
            <a:endParaRPr lang="en-US" dirty="0"/>
          </a:p>
          <a:p>
            <a:r>
              <a:rPr lang="en-US" dirty="0"/>
              <a:t>Als je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, </a:t>
            </a:r>
            <a:r>
              <a:rPr lang="en-US" dirty="0" err="1"/>
              <a:t>raadpleeg</a:t>
            </a:r>
            <a:r>
              <a:rPr lang="en-US" dirty="0"/>
              <a:t> dan je docent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83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Onderzoek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naar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hoogleraren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1466FC1-0455-1E04-515F-88AECA85F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hlinkClick r:id="rId2"/>
              </a:rPr>
              <a:t>Hoogleraren maken examen Nederlands: 'zweet op m'n voorhoofd' - Omroep Gelderland (gld.nl)</a:t>
            </a:r>
            <a:r>
              <a:rPr lang="nl-NL" dirty="0"/>
              <a:t> </a:t>
            </a:r>
          </a:p>
          <a:p>
            <a:r>
              <a:rPr lang="nl-NL" dirty="0"/>
              <a:t>a. Stel: je wilt aan de hand van dit onderzoek weten of de bevolking van Nederland het examen Nederlands als moeilijk ervaart. Leg uit of het onderzoek in dit geval representatief is. </a:t>
            </a:r>
          </a:p>
          <a:p>
            <a:r>
              <a:rPr lang="nl-NL" dirty="0"/>
              <a:t>b. Welke van de onderstaande steekproeven is representatief?</a:t>
            </a:r>
            <a:br>
              <a:rPr lang="nl-NL" dirty="0"/>
            </a:br>
            <a:r>
              <a:rPr lang="nl-NL" dirty="0"/>
              <a:t>     1. Om te onderzoeken hoeveel gebruikers van sociale media ook van gamen houden, houd je een </a:t>
            </a:r>
            <a:r>
              <a:rPr lang="nl-NL" dirty="0" err="1"/>
              <a:t>enquete</a:t>
            </a:r>
            <a:r>
              <a:rPr lang="nl-NL" dirty="0"/>
              <a:t> op Facebook</a:t>
            </a:r>
            <a:br>
              <a:rPr lang="nl-NL" dirty="0"/>
            </a:br>
            <a:r>
              <a:rPr lang="nl-NL" dirty="0"/>
              <a:t>     2. Om te onderzoeken hoeveel mensen in Nederland graag naar het buitenland zouden willen vertrekken, houd je een interview met 100.000 Nederlanders uit alle provincies</a:t>
            </a:r>
          </a:p>
          <a:p>
            <a:r>
              <a:rPr lang="nl-NL" dirty="0"/>
              <a:t>c. Welke soort variabele is het cijfer dat iemand haalt op het examen?</a:t>
            </a:r>
          </a:p>
          <a:p>
            <a:r>
              <a:rPr lang="nl-NL" dirty="0"/>
              <a:t>d. Welke soort variabele is de moeilijkheidsgraad van het examen, als je deze indeelt van eenvoudig tot en met lastig?</a:t>
            </a:r>
          </a:p>
        </p:txBody>
      </p:sp>
    </p:spTree>
    <p:extLst>
      <p:ext uri="{BB962C8B-B14F-4D97-AF65-F5344CB8AC3E}">
        <p14:creationId xmlns:p14="http://schemas.microsoft.com/office/powerpoint/2010/main" val="1780623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Producten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1466FC1-0455-1E04-515F-88AECA85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1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nl-NL" dirty="0"/>
              <a:t>. Maak bij deze tabel een histogram waarin de voorraden van producten zijn weergegeven</a:t>
            </a:r>
          </a:p>
          <a:p>
            <a:r>
              <a:rPr lang="nl-NL" dirty="0"/>
              <a:t>b. Bereken de gemiddelde prijs van een product, waarbij je rekening houdt met de verdeling van de voorraad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13316" name="Picture 4" descr="Een tabel maken in Excel (in 4 eenvoudige stappen) - Handleiding Excel">
            <a:extLst>
              <a:ext uri="{FF2B5EF4-FFF2-40B4-BE49-F238E27FC236}">
                <a16:creationId xmlns:a16="http://schemas.microsoft.com/office/drawing/2014/main" id="{031FB40B-F17D-1392-FE69-E192586BA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1" r="36061"/>
          <a:stretch/>
        </p:blipFill>
        <p:spPr bwMode="auto">
          <a:xfrm>
            <a:off x="8848724" y="2964656"/>
            <a:ext cx="2381251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5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69AD4-21B2-A64C-1603-E8AEF12E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>
                <a:solidFill>
                  <a:srgbClr val="FF3399"/>
                </a:solidFill>
              </a:rPr>
              <a:t>Extra opgaven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1466FC1-0455-1E04-515F-88AECA85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08137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Beschrijvende statistiek (math4all.nl)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kijken</a:t>
            </a:r>
            <a:r>
              <a:rPr lang="en-US" dirty="0"/>
              <a:t> in de </a:t>
            </a:r>
            <a:r>
              <a:rPr lang="en-US" dirty="0" err="1"/>
              <a:t>wiskundeboeken</a:t>
            </a:r>
            <a:r>
              <a:rPr lang="en-US" dirty="0"/>
              <a:t> van </a:t>
            </a:r>
            <a:r>
              <a:rPr lang="en-US" dirty="0" err="1"/>
              <a:t>Getal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, </a:t>
            </a:r>
            <a:r>
              <a:rPr lang="en-US" dirty="0" err="1"/>
              <a:t>Moderne</a:t>
            </a:r>
            <a:r>
              <a:rPr lang="en-US" dirty="0"/>
              <a:t> </a:t>
            </a:r>
            <a:r>
              <a:rPr lang="en-US" dirty="0" err="1"/>
              <a:t>Wiskunde</a:t>
            </a:r>
            <a:r>
              <a:rPr lang="en-US" dirty="0"/>
              <a:t> of:</a:t>
            </a:r>
          </a:p>
          <a:p>
            <a:r>
              <a:rPr lang="nl-NL" dirty="0">
                <a:hlinkClick r:id="rId3"/>
              </a:rPr>
              <a:t>Gratis wiskunde uitlegvideo's - Wiskunde Academie</a:t>
            </a:r>
            <a:r>
              <a:rPr lang="en-US" dirty="0"/>
              <a:t> </a:t>
            </a:r>
          </a:p>
          <a:p>
            <a:r>
              <a:rPr lang="nl-NL" dirty="0">
                <a:hlinkClick r:id="rId4"/>
              </a:rPr>
              <a:t>https://www.youtube.com/watch?v=kw6zN7Voz3U&amp;list=PLqmYEL-9zWjPsF5YEN4KjCHpvqw4q8op8&amp;pp=iAQB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8073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04BD0-EB02-73FD-2FA1-F04FA211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Antwoordmodel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Onderzoek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naar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hoogleraren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29D59-4553-805F-DCFD-1593A7A7B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a.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steekproef</a:t>
            </a:r>
            <a:r>
              <a:rPr lang="en-US" dirty="0"/>
              <a:t>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representatief</a:t>
            </a:r>
            <a:r>
              <a:rPr lang="en-US" dirty="0"/>
              <a:t>, </a:t>
            </a:r>
            <a:r>
              <a:rPr lang="en-US" dirty="0" err="1"/>
              <a:t>aangezien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aselect</a:t>
            </a:r>
            <a:r>
              <a:rPr lang="en-US" dirty="0"/>
              <a:t> is(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hoogleraren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wetenschappers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toegang</a:t>
            </a:r>
            <a:r>
              <a:rPr lang="en-US" dirty="0"/>
              <a:t> tot het </a:t>
            </a:r>
            <a:r>
              <a:rPr lang="en-US" dirty="0" err="1"/>
              <a:t>onderzoek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de rest van de </a:t>
            </a:r>
            <a:r>
              <a:rPr lang="en-US" dirty="0" err="1"/>
              <a:t>bevolking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om mee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)</a:t>
            </a:r>
          </a:p>
          <a:p>
            <a:r>
              <a:rPr lang="en-US" dirty="0"/>
              <a:t>b. </a:t>
            </a:r>
            <a:r>
              <a:rPr lang="en-US" dirty="0" err="1"/>
              <a:t>Steekproef</a:t>
            </a:r>
            <a:r>
              <a:rPr lang="en-US" dirty="0"/>
              <a:t> 1 is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representatief</a:t>
            </a:r>
            <a:r>
              <a:rPr lang="en-US" dirty="0"/>
              <a:t>, </a:t>
            </a:r>
            <a:r>
              <a:rPr lang="en-US" dirty="0" err="1"/>
              <a:t>omdat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aselect</a:t>
            </a:r>
            <a:r>
              <a:rPr lang="en-US" dirty="0"/>
              <a:t> is(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Facebookgebruikers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deelnemen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onderzoek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alle </a:t>
            </a:r>
            <a:r>
              <a:rPr lang="en-US" dirty="0" err="1"/>
              <a:t>gebruikers</a:t>
            </a:r>
            <a:r>
              <a:rPr lang="en-US" dirty="0"/>
              <a:t> van alle </a:t>
            </a:r>
            <a:r>
              <a:rPr lang="en-US" dirty="0" err="1"/>
              <a:t>sociale</a:t>
            </a:r>
            <a:r>
              <a:rPr lang="en-US" dirty="0"/>
              <a:t> media). </a:t>
            </a:r>
            <a:r>
              <a:rPr lang="en-US" dirty="0" err="1"/>
              <a:t>Steekproef</a:t>
            </a:r>
            <a:r>
              <a:rPr lang="en-US" dirty="0"/>
              <a:t> 2 is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representatief</a:t>
            </a:r>
            <a:r>
              <a:rPr lang="en-US" dirty="0"/>
              <a:t>, want </a:t>
            </a:r>
            <a:r>
              <a:rPr lang="en-US" dirty="0" err="1"/>
              <a:t>hij</a:t>
            </a:r>
            <a:r>
              <a:rPr lang="en-US" dirty="0"/>
              <a:t> is </a:t>
            </a:r>
            <a:r>
              <a:rPr lang="en-US" dirty="0" err="1"/>
              <a:t>voldoende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aselect</a:t>
            </a:r>
            <a:r>
              <a:rPr lang="en-US" dirty="0"/>
              <a:t>(alle </a:t>
            </a:r>
            <a:r>
              <a:rPr lang="en-US" dirty="0" err="1"/>
              <a:t>provincies</a:t>
            </a:r>
            <a:r>
              <a:rPr lang="en-US" dirty="0"/>
              <a:t> in het land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deelnemen</a:t>
            </a:r>
            <a:r>
              <a:rPr lang="en-US" dirty="0"/>
              <a:t>)</a:t>
            </a:r>
          </a:p>
          <a:p>
            <a:r>
              <a:rPr lang="en-US" dirty="0"/>
              <a:t>c. Het </a:t>
            </a:r>
            <a:r>
              <a:rPr lang="en-US" dirty="0" err="1"/>
              <a:t>cijfer</a:t>
            </a:r>
            <a:r>
              <a:rPr lang="en-US" dirty="0"/>
              <a:t> op </a:t>
            </a:r>
            <a:r>
              <a:rPr lang="en-US" dirty="0" err="1"/>
              <a:t>een</a:t>
            </a:r>
            <a:r>
              <a:rPr lang="en-US" dirty="0"/>
              <a:t> examen is </a:t>
            </a:r>
            <a:r>
              <a:rPr lang="en-US" dirty="0" err="1"/>
              <a:t>een</a:t>
            </a:r>
            <a:r>
              <a:rPr lang="en-US" dirty="0"/>
              <a:t> discrete </a:t>
            </a:r>
            <a:r>
              <a:rPr lang="en-US" dirty="0" err="1"/>
              <a:t>variabele</a:t>
            </a:r>
            <a:r>
              <a:rPr lang="en-US" dirty="0"/>
              <a:t>(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7.99 of 5.877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mee)</a:t>
            </a:r>
          </a:p>
          <a:p>
            <a:r>
              <a:rPr lang="en-US" dirty="0"/>
              <a:t>d. De </a:t>
            </a:r>
            <a:r>
              <a:rPr lang="en-US" dirty="0" err="1"/>
              <a:t>moeilijkheidsgraad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ordinale</a:t>
            </a:r>
            <a:r>
              <a:rPr lang="en-US" dirty="0"/>
              <a:t> </a:t>
            </a:r>
            <a:r>
              <a:rPr lang="en-US" dirty="0" err="1"/>
              <a:t>variabele</a:t>
            </a:r>
            <a:r>
              <a:rPr lang="en-US" dirty="0"/>
              <a:t>(er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rangorde</a:t>
            </a:r>
            <a:r>
              <a:rPr lang="en-US" dirty="0"/>
              <a:t> </a:t>
            </a:r>
            <a:r>
              <a:rPr lang="en-US" dirty="0" err="1"/>
              <a:t>opgesteld</a:t>
            </a:r>
            <a:r>
              <a:rPr lang="en-US" dirty="0"/>
              <a:t> van </a:t>
            </a:r>
            <a:r>
              <a:rPr lang="en-US" dirty="0" err="1"/>
              <a:t>eenvoudig</a:t>
            </a:r>
            <a:r>
              <a:rPr lang="en-US" dirty="0"/>
              <a:t> tot </a:t>
            </a:r>
            <a:r>
              <a:rPr lang="en-US" dirty="0" err="1"/>
              <a:t>en</a:t>
            </a:r>
            <a:r>
              <a:rPr lang="en-US" dirty="0"/>
              <a:t> met </a:t>
            </a:r>
            <a:r>
              <a:rPr lang="en-US" dirty="0" err="1"/>
              <a:t>lastig</a:t>
            </a:r>
            <a:r>
              <a:rPr lang="en-US" dirty="0"/>
              <a:t>)</a:t>
            </a:r>
          </a:p>
          <a:p>
            <a:r>
              <a:rPr lang="en-US" i="1" dirty="0" err="1"/>
              <a:t>Voor</a:t>
            </a:r>
            <a:r>
              <a:rPr lang="en-US" i="1" dirty="0"/>
              <a:t> alle </a:t>
            </a:r>
            <a:r>
              <a:rPr lang="en-US" i="1" dirty="0" err="1"/>
              <a:t>opgaven</a:t>
            </a:r>
            <a:r>
              <a:rPr lang="en-US" i="1" dirty="0"/>
              <a:t> </a:t>
            </a:r>
            <a:r>
              <a:rPr lang="en-US" i="1" dirty="0" err="1"/>
              <a:t>geldt</a:t>
            </a:r>
            <a:r>
              <a:rPr lang="en-US" i="1" dirty="0"/>
              <a:t> </a:t>
            </a:r>
            <a:r>
              <a:rPr lang="en-US" i="1" dirty="0" err="1"/>
              <a:t>dat</a:t>
            </a:r>
            <a:r>
              <a:rPr lang="en-US" i="1" dirty="0"/>
              <a:t> </a:t>
            </a:r>
            <a:r>
              <a:rPr lang="en-US" i="1" dirty="0" err="1"/>
              <a:t>een</a:t>
            </a:r>
            <a:r>
              <a:rPr lang="en-US" i="1" dirty="0"/>
              <a:t> </a:t>
            </a:r>
            <a:r>
              <a:rPr lang="en-US" i="1" dirty="0" err="1"/>
              <a:t>antwoord</a:t>
            </a:r>
            <a:r>
              <a:rPr lang="en-US" i="1" dirty="0"/>
              <a:t> </a:t>
            </a:r>
            <a:r>
              <a:rPr lang="en-US" i="1" dirty="0" err="1"/>
              <a:t>zonder</a:t>
            </a:r>
            <a:r>
              <a:rPr lang="en-US" i="1" dirty="0"/>
              <a:t> </a:t>
            </a:r>
            <a:r>
              <a:rPr lang="en-US" i="1" dirty="0" err="1"/>
              <a:t>juiste</a:t>
            </a:r>
            <a:r>
              <a:rPr lang="en-US" i="1" dirty="0"/>
              <a:t> </a:t>
            </a:r>
            <a:r>
              <a:rPr lang="en-US" i="1" dirty="0" err="1"/>
              <a:t>uitleg</a:t>
            </a:r>
            <a:r>
              <a:rPr lang="en-US" i="1" dirty="0"/>
              <a:t> </a:t>
            </a:r>
            <a:r>
              <a:rPr lang="en-US" i="1" dirty="0" err="1"/>
              <a:t>niet</a:t>
            </a:r>
            <a:r>
              <a:rPr lang="en-US" i="1" dirty="0"/>
              <a:t> </a:t>
            </a:r>
            <a:r>
              <a:rPr lang="en-US" i="1" dirty="0" err="1"/>
              <a:t>goed</a:t>
            </a:r>
            <a:r>
              <a:rPr lang="en-US" i="1" dirty="0"/>
              <a:t> is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689916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04BD0-EB02-73FD-2FA1-F04FA211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Antwoordmodel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Producten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29D59-4553-805F-DCFD-1593A7A7B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juist</a:t>
            </a:r>
            <a:r>
              <a:rPr lang="en-US" dirty="0"/>
              <a:t> histogram </a:t>
            </a:r>
            <a:r>
              <a:rPr lang="en-US" dirty="0" err="1"/>
              <a:t>geldt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:</a:t>
            </a:r>
            <a:br>
              <a:rPr lang="nl-NL" dirty="0"/>
            </a:br>
            <a:r>
              <a:rPr lang="nl-NL" dirty="0"/>
              <a:t>    -op de horizontale as de verschillende producten staan</a:t>
            </a:r>
            <a:br>
              <a:rPr lang="nl-NL" dirty="0"/>
            </a:br>
            <a:r>
              <a:rPr lang="nl-NL" dirty="0"/>
              <a:t>    -op de verticale as de aantallen keren dat een product op voorraad is als frequentie gebruikt zijn</a:t>
            </a:r>
            <a:br>
              <a:rPr lang="nl-NL" dirty="0"/>
            </a:br>
            <a:r>
              <a:rPr lang="nl-NL" dirty="0"/>
              <a:t>    -de staven bij elk product de juiste voorraad aan</a:t>
            </a:r>
            <a:r>
              <a:rPr lang="en-US" dirty="0" err="1"/>
              <a:t>geven</a:t>
            </a:r>
            <a:endParaRPr lang="en-US" dirty="0"/>
          </a:p>
          <a:p>
            <a:r>
              <a:rPr lang="en-US" dirty="0"/>
              <a:t>b. We </a:t>
            </a:r>
            <a:r>
              <a:rPr lang="en-US" dirty="0" err="1"/>
              <a:t>zijn</a:t>
            </a:r>
            <a:r>
              <a:rPr lang="en-US" dirty="0"/>
              <a:t> op </a:t>
            </a:r>
            <a:r>
              <a:rPr lang="en-US" dirty="0" err="1"/>
              <a:t>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het </a:t>
            </a:r>
            <a:r>
              <a:rPr lang="en-US" dirty="0" err="1"/>
              <a:t>gewogen</a:t>
            </a:r>
            <a:r>
              <a:rPr lang="en-US" dirty="0"/>
              <a:t> </a:t>
            </a:r>
            <a:r>
              <a:rPr lang="en-US" dirty="0" err="1"/>
              <a:t>gemiddelde</a:t>
            </a:r>
            <a:r>
              <a:rPr lang="en-US" dirty="0"/>
              <a:t>, </a:t>
            </a:r>
            <a:r>
              <a:rPr lang="en-US" dirty="0" err="1"/>
              <a:t>dus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  -(350*5+300*7+250*28+750*3+95*6+30*8)=13910 euro</a:t>
            </a:r>
            <a:br>
              <a:rPr lang="en-US" dirty="0"/>
            </a:br>
            <a:r>
              <a:rPr lang="en-US" dirty="0"/>
              <a:t>     -13910/(5+7+28+3+6+8)=244.04 euro</a:t>
            </a:r>
            <a:br>
              <a:rPr lang="en-US" dirty="0"/>
            </a:br>
            <a:r>
              <a:rPr lang="en-US" dirty="0"/>
              <a:t>     </a:t>
            </a:r>
            <a:r>
              <a:rPr lang="en-US" i="1" dirty="0"/>
              <a:t>-</a:t>
            </a:r>
            <a:r>
              <a:rPr lang="en-US" i="1" dirty="0" err="1"/>
              <a:t>Een</a:t>
            </a:r>
            <a:r>
              <a:rPr lang="en-US" i="1" dirty="0"/>
              <a:t> </a:t>
            </a:r>
            <a:r>
              <a:rPr lang="en-US" i="1" dirty="0" err="1"/>
              <a:t>berekening</a:t>
            </a:r>
            <a:r>
              <a:rPr lang="en-US" i="1" dirty="0"/>
              <a:t> van het </a:t>
            </a:r>
            <a:r>
              <a:rPr lang="en-US" i="1" dirty="0" err="1"/>
              <a:t>rekenkundig</a:t>
            </a:r>
            <a:r>
              <a:rPr lang="en-US" i="1" dirty="0"/>
              <a:t> </a:t>
            </a:r>
            <a:r>
              <a:rPr lang="en-US" i="1" dirty="0" err="1"/>
              <a:t>gemiddelde</a:t>
            </a:r>
            <a:r>
              <a:rPr lang="en-US" i="1" dirty="0"/>
              <a:t> is </a:t>
            </a:r>
            <a:r>
              <a:rPr lang="en-US" i="1" dirty="0" err="1"/>
              <a:t>fout</a:t>
            </a:r>
            <a:r>
              <a:rPr lang="en-US" i="1" dirty="0"/>
              <a:t> </a:t>
            </a:r>
            <a:br>
              <a:rPr lang="nl-NL" i="1" dirty="0"/>
            </a:br>
            <a:r>
              <a:rPr lang="nl-NL" i="1" dirty="0"/>
              <a:t>     -Het antwoord moet op 2 decimalen zijn afgerond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9179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BCABC-588B-7048-3167-6D8E39CB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3399"/>
                </a:solidFill>
              </a:rPr>
              <a:t>Leerdoelen</a:t>
            </a:r>
            <a:r>
              <a:rPr lang="en-US" b="1" dirty="0">
                <a:solidFill>
                  <a:srgbClr val="FF3399"/>
                </a:solidFill>
              </a:rPr>
              <a:t>:</a:t>
            </a:r>
            <a:endParaRPr lang="nl-NL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AA25A-9F78-82E9-C48D-932D56625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 3:</a:t>
            </a:r>
            <a:br>
              <a:rPr lang="en-US" dirty="0"/>
            </a:br>
            <a:r>
              <a:rPr lang="en-US" dirty="0"/>
              <a:t>-</a:t>
            </a:r>
            <a:r>
              <a:rPr lang="nl-NL" dirty="0"/>
              <a:t> Je kunt verschillende typen diagrammen lezen</a:t>
            </a:r>
            <a:br>
              <a:rPr lang="nl-NL" dirty="0"/>
            </a:br>
            <a:r>
              <a:rPr lang="nl-NL" dirty="0"/>
              <a:t>-Je weet hoe je verschillende typen diagrammen kunt maken</a:t>
            </a:r>
          </a:p>
          <a:p>
            <a:r>
              <a:rPr lang="en-US" dirty="0"/>
              <a:t>Les 4:</a:t>
            </a:r>
            <a:br>
              <a:rPr lang="en-US" dirty="0"/>
            </a:br>
            <a:r>
              <a:rPr lang="en-US" dirty="0"/>
              <a:t>-Je </a:t>
            </a:r>
            <a:r>
              <a:rPr lang="en-US" dirty="0" err="1"/>
              <a:t>kunt</a:t>
            </a:r>
            <a:r>
              <a:rPr lang="en-US" dirty="0"/>
              <a:t> de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toepassen</a:t>
            </a:r>
            <a:r>
              <a:rPr lang="en-US" dirty="0"/>
              <a:t> op </a:t>
            </a:r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voorbeelden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51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CBCABC-588B-7048-3167-6D8E39CB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b="1" dirty="0">
                <a:solidFill>
                  <a:srgbClr val="FF3399"/>
                </a:solidFill>
              </a:rPr>
              <a:t>Les 1: </a:t>
            </a:r>
            <a:r>
              <a:rPr lang="en-US" sz="5000" i="1" dirty="0" err="1">
                <a:solidFill>
                  <a:srgbClr val="FF3399"/>
                </a:solidFill>
              </a:rPr>
              <a:t>Statistische</a:t>
            </a:r>
            <a:r>
              <a:rPr lang="en-US" sz="5000" i="1" dirty="0">
                <a:solidFill>
                  <a:srgbClr val="FF3399"/>
                </a:solidFill>
              </a:rPr>
              <a:t> data</a:t>
            </a:r>
            <a:endParaRPr lang="nl-NL" sz="5000" dirty="0">
              <a:solidFill>
                <a:srgbClr val="FF3399"/>
              </a:solidFill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1AA25A-9F78-82E9-C48D-932D5662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 err="1"/>
              <a:t>Statistiek</a:t>
            </a:r>
            <a:r>
              <a:rPr lang="en-US" sz="2200" dirty="0"/>
              <a:t>: </a:t>
            </a:r>
            <a:r>
              <a:rPr lang="en-US" sz="2200" dirty="0" err="1"/>
              <a:t>wetenschap</a:t>
            </a:r>
            <a:r>
              <a:rPr lang="en-US" sz="2200" dirty="0"/>
              <a:t> van </a:t>
            </a:r>
            <a:r>
              <a:rPr lang="en-US" sz="2200" dirty="0" err="1"/>
              <a:t>gegevens</a:t>
            </a:r>
            <a:endParaRPr lang="en-US" sz="2200" dirty="0"/>
          </a:p>
          <a:p>
            <a:r>
              <a:rPr lang="en-US" sz="2200" dirty="0"/>
              <a:t>Data: </a:t>
            </a:r>
            <a:r>
              <a:rPr lang="en-US" sz="2200" dirty="0" err="1"/>
              <a:t>verzamelde</a:t>
            </a:r>
            <a:r>
              <a:rPr lang="en-US" sz="2200" dirty="0"/>
              <a:t> </a:t>
            </a:r>
            <a:r>
              <a:rPr lang="en-US" sz="2200" dirty="0" err="1"/>
              <a:t>gegevens</a:t>
            </a:r>
            <a:r>
              <a:rPr lang="en-US" sz="2200" dirty="0"/>
              <a:t> </a:t>
            </a:r>
          </a:p>
        </p:txBody>
      </p:sp>
      <p:pic>
        <p:nvPicPr>
          <p:cNvPr id="2050" name="Picture 2" descr="Analyse van &quot;Galton-Watson-model&quot; aan de hand van wiskundige vergelijkingen.">
            <a:extLst>
              <a:ext uri="{FF2B5EF4-FFF2-40B4-BE49-F238E27FC236}">
                <a16:creationId xmlns:a16="http://schemas.microsoft.com/office/drawing/2014/main" id="{71A86F0A-B912-AECF-301C-E9F3367CE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3" r="724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1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58D93-77B8-8279-280B-5A688966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</a:rPr>
              <a:t>Data </a:t>
            </a:r>
            <a:r>
              <a:rPr lang="en-US" i="1" dirty="0" err="1">
                <a:solidFill>
                  <a:srgbClr val="FF3399"/>
                </a:solidFill>
              </a:rPr>
              <a:t>verzamelen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050210-F009-BF81-7A58-10D9C6F9B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07" y="1907153"/>
            <a:ext cx="10830094" cy="4042522"/>
          </a:xfrm>
        </p:spPr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data </a:t>
            </a:r>
            <a:r>
              <a:rPr lang="en-US" dirty="0" err="1"/>
              <a:t>verzamelen</a:t>
            </a:r>
            <a:r>
              <a:rPr lang="en-US" dirty="0"/>
              <a:t> door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enquetes</a:t>
            </a:r>
            <a:r>
              <a:rPr lang="en-US" dirty="0"/>
              <a:t>, interviews,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tellen</a:t>
            </a:r>
            <a:r>
              <a:rPr lang="en-US" dirty="0"/>
              <a:t> of </a:t>
            </a:r>
            <a:r>
              <a:rPr lang="en-US" dirty="0" err="1"/>
              <a:t>bijhouden</a:t>
            </a:r>
            <a:r>
              <a:rPr lang="en-US" dirty="0"/>
              <a:t> of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vorm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experiment</a:t>
            </a:r>
            <a:endParaRPr lang="nl-NL" dirty="0"/>
          </a:p>
          <a:p>
            <a:r>
              <a:rPr lang="nl-NL" dirty="0"/>
              <a:t>In Nederland houdt het CBS allerlei statistische gegevens bij </a:t>
            </a:r>
            <a:endParaRPr lang="en-US" dirty="0"/>
          </a:p>
        </p:txBody>
      </p:sp>
      <p:pic>
        <p:nvPicPr>
          <p:cNvPr id="3074" name="Picture 2" descr="Centraal Bureau voor de Statistiek">
            <a:extLst>
              <a:ext uri="{FF2B5EF4-FFF2-40B4-BE49-F238E27FC236}">
                <a16:creationId xmlns:a16="http://schemas.microsoft.com/office/drawing/2014/main" id="{F8319260-EE77-452F-2ADA-BA922E62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05" y="324802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4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50670-D53F-B19D-D495-77771513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Soorten</a:t>
            </a:r>
            <a:r>
              <a:rPr lang="en-US" i="1" dirty="0">
                <a:solidFill>
                  <a:srgbClr val="FF3399"/>
                </a:solidFill>
              </a:rPr>
              <a:t> </a:t>
            </a:r>
            <a:r>
              <a:rPr lang="en-US" i="1" dirty="0" err="1">
                <a:solidFill>
                  <a:srgbClr val="FF3399"/>
                </a:solidFill>
              </a:rPr>
              <a:t>variabelen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981C1A-E1A6-95D2-817D-22B61E81C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Variabele</a:t>
            </a:r>
            <a:r>
              <a:rPr lang="en-US" dirty="0"/>
              <a:t>: </a:t>
            </a:r>
            <a:r>
              <a:rPr lang="en-US" dirty="0" err="1"/>
              <a:t>hetgeen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doet</a:t>
            </a:r>
            <a:endParaRPr lang="en-US" dirty="0"/>
          </a:p>
          <a:p>
            <a:r>
              <a:rPr lang="en-US" dirty="0" err="1"/>
              <a:t>Nominale</a:t>
            </a:r>
            <a:r>
              <a:rPr lang="en-US" dirty="0"/>
              <a:t> </a:t>
            </a:r>
            <a:r>
              <a:rPr lang="en-US" dirty="0" err="1"/>
              <a:t>variabelen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rangorde</a:t>
            </a:r>
            <a:r>
              <a:rPr lang="en-US" dirty="0"/>
              <a:t>, </a:t>
            </a:r>
            <a:r>
              <a:rPr lang="en-US" dirty="0" err="1"/>
              <a:t>zoals</a:t>
            </a:r>
            <a:r>
              <a:rPr lang="en-US" dirty="0"/>
              <a:t> </a:t>
            </a:r>
            <a:r>
              <a:rPr lang="en-US" dirty="0" err="1"/>
              <a:t>geslacht</a:t>
            </a:r>
            <a:r>
              <a:rPr lang="en-US" dirty="0"/>
              <a:t>, </a:t>
            </a:r>
            <a:r>
              <a:rPr lang="en-US" dirty="0" err="1"/>
              <a:t>huisnummers</a:t>
            </a:r>
            <a:r>
              <a:rPr lang="en-US" dirty="0"/>
              <a:t>, het type auto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of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winkel</a:t>
            </a:r>
            <a:r>
              <a:rPr lang="en-US" dirty="0"/>
              <a:t> je </a:t>
            </a:r>
            <a:r>
              <a:rPr lang="en-US" dirty="0" err="1"/>
              <a:t>gaat</a:t>
            </a:r>
            <a:endParaRPr lang="en-US" dirty="0"/>
          </a:p>
          <a:p>
            <a:r>
              <a:rPr lang="en-US" dirty="0" err="1"/>
              <a:t>Ordinale</a:t>
            </a:r>
            <a:r>
              <a:rPr lang="en-US" dirty="0"/>
              <a:t> </a:t>
            </a:r>
            <a:r>
              <a:rPr lang="en-US" dirty="0" err="1"/>
              <a:t>variabelen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rangorde</a:t>
            </a:r>
            <a:r>
              <a:rPr lang="en-US" dirty="0"/>
              <a:t>, </a:t>
            </a:r>
            <a:r>
              <a:rPr lang="en-US" dirty="0" err="1"/>
              <a:t>bijvoorbeeld</a:t>
            </a:r>
            <a:r>
              <a:rPr lang="en-US" dirty="0"/>
              <a:t> het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sterren</a:t>
            </a:r>
            <a:r>
              <a:rPr lang="en-US" dirty="0"/>
              <a:t> of de mate </a:t>
            </a:r>
            <a:r>
              <a:rPr lang="en-US" dirty="0" err="1"/>
              <a:t>waarin</a:t>
            </a:r>
            <a:r>
              <a:rPr lang="en-US" dirty="0"/>
              <a:t> je het </a:t>
            </a:r>
            <a:r>
              <a:rPr lang="en-US" dirty="0" err="1"/>
              <a:t>eens</a:t>
            </a:r>
            <a:r>
              <a:rPr lang="en-US" dirty="0"/>
              <a:t> bent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stelling</a:t>
            </a:r>
            <a:r>
              <a:rPr lang="en-US" dirty="0"/>
              <a:t>(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tot </a:t>
            </a:r>
            <a:r>
              <a:rPr lang="en-US" dirty="0" err="1"/>
              <a:t>en</a:t>
            </a:r>
            <a:r>
              <a:rPr lang="en-US" dirty="0"/>
              <a:t> met </a:t>
            </a:r>
            <a:r>
              <a:rPr lang="en-US" dirty="0" err="1"/>
              <a:t>zeer</a:t>
            </a:r>
            <a:r>
              <a:rPr lang="en-US" dirty="0"/>
              <a:t> </a:t>
            </a:r>
            <a:r>
              <a:rPr lang="en-US" dirty="0" err="1"/>
              <a:t>oneens</a:t>
            </a:r>
            <a:r>
              <a:rPr lang="en-US" dirty="0"/>
              <a:t>)</a:t>
            </a:r>
          </a:p>
          <a:p>
            <a:r>
              <a:rPr lang="en-US" dirty="0"/>
              <a:t>Continue </a:t>
            </a:r>
            <a:r>
              <a:rPr lang="en-US" dirty="0" err="1"/>
              <a:t>variabelen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alle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aannemen</a:t>
            </a:r>
            <a:r>
              <a:rPr lang="en-US" dirty="0"/>
              <a:t>(</a:t>
            </a:r>
            <a:r>
              <a:rPr lang="en-US" dirty="0" err="1"/>
              <a:t>gewicht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10 kilo </a:t>
            </a:r>
            <a:r>
              <a:rPr lang="en-US" dirty="0" err="1"/>
              <a:t>zijn</a:t>
            </a:r>
            <a:r>
              <a:rPr lang="en-US" dirty="0"/>
              <a:t>, maar </a:t>
            </a:r>
            <a:r>
              <a:rPr lang="en-US" dirty="0" err="1"/>
              <a:t>ook</a:t>
            </a:r>
            <a:r>
              <a:rPr lang="en-US" dirty="0"/>
              <a:t> 9.5, 9.51, 10.001 of 10.1111)</a:t>
            </a:r>
          </a:p>
          <a:p>
            <a:r>
              <a:rPr lang="en-US" dirty="0"/>
              <a:t>Discrete </a:t>
            </a:r>
            <a:r>
              <a:rPr lang="en-US" dirty="0" err="1"/>
              <a:t>variabelen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maar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beperkt</a:t>
            </a:r>
            <a:r>
              <a:rPr lang="en-US" dirty="0"/>
              <a:t> </a:t>
            </a: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(</a:t>
            </a:r>
            <a:r>
              <a:rPr lang="en-US" dirty="0" err="1"/>
              <a:t>schoenmaat</a:t>
            </a:r>
            <a:r>
              <a:rPr lang="en-US" dirty="0"/>
              <a:t> 40.99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06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50670-D53F-B19D-D495-77771513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3399"/>
                </a:solidFill>
              </a:rPr>
              <a:t>Steekproeven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981C1A-E1A6-95D2-817D-22B61E81C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Populatie</a:t>
            </a:r>
            <a:r>
              <a:rPr lang="en-US" dirty="0"/>
              <a:t>: De </a:t>
            </a:r>
            <a:r>
              <a:rPr lang="en-US" dirty="0" err="1"/>
              <a:t>groep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uitspraak</a:t>
            </a:r>
            <a:r>
              <a:rPr lang="en-US" dirty="0"/>
              <a:t> over </a:t>
            </a:r>
            <a:r>
              <a:rPr lang="en-US" dirty="0" err="1"/>
              <a:t>doet</a:t>
            </a:r>
            <a:endParaRPr lang="en-US" dirty="0"/>
          </a:p>
          <a:p>
            <a:r>
              <a:rPr lang="en-US" dirty="0" err="1"/>
              <a:t>Steekproef</a:t>
            </a:r>
            <a:r>
              <a:rPr lang="en-US" dirty="0"/>
              <a:t>: Het </a:t>
            </a:r>
            <a:r>
              <a:rPr lang="en-US" dirty="0" err="1"/>
              <a:t>gedeelte</a:t>
            </a:r>
            <a:r>
              <a:rPr lang="en-US" dirty="0"/>
              <a:t> van de </a:t>
            </a:r>
            <a:r>
              <a:rPr lang="en-US" dirty="0" err="1"/>
              <a:t>populatie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je data mee </a:t>
            </a:r>
            <a:r>
              <a:rPr lang="en-US" dirty="0" err="1"/>
              <a:t>verzamelt</a:t>
            </a:r>
            <a:endParaRPr lang="en-US" dirty="0"/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steekproef</a:t>
            </a:r>
            <a:r>
              <a:rPr lang="en-US" dirty="0"/>
              <a:t> doe je, </a:t>
            </a:r>
            <a:r>
              <a:rPr lang="en-US" dirty="0" err="1"/>
              <a:t>omdat</a:t>
            </a:r>
            <a:r>
              <a:rPr lang="en-US" dirty="0"/>
              <a:t> het </a:t>
            </a:r>
            <a:r>
              <a:rPr lang="en-US" dirty="0" err="1"/>
              <a:t>onderzoeken</a:t>
            </a:r>
            <a:r>
              <a:rPr lang="en-US" dirty="0"/>
              <a:t> van de hele </a:t>
            </a:r>
            <a:r>
              <a:rPr lang="en-US" dirty="0" err="1"/>
              <a:t>populatie</a:t>
            </a:r>
            <a:r>
              <a:rPr lang="en-US" dirty="0"/>
              <a:t>(</a:t>
            </a:r>
            <a:r>
              <a:rPr lang="en-US" dirty="0" err="1"/>
              <a:t>bijvoorbeeld</a:t>
            </a:r>
            <a:r>
              <a:rPr lang="en-US" dirty="0"/>
              <a:t> de hele </a:t>
            </a:r>
            <a:r>
              <a:rPr lang="en-US" dirty="0" err="1"/>
              <a:t>Nederlandse</a:t>
            </a:r>
            <a:r>
              <a:rPr lang="en-US" dirty="0"/>
              <a:t> </a:t>
            </a:r>
            <a:r>
              <a:rPr lang="en-US" dirty="0" err="1"/>
              <a:t>bevolking</a:t>
            </a:r>
            <a:r>
              <a:rPr lang="en-US" dirty="0"/>
              <a:t>) </a:t>
            </a:r>
            <a:r>
              <a:rPr lang="en-US" dirty="0" err="1"/>
              <a:t>meestal</a:t>
            </a:r>
            <a:r>
              <a:rPr lang="en-US" dirty="0"/>
              <a:t> </a:t>
            </a:r>
            <a:r>
              <a:rPr lang="en-US" dirty="0" err="1"/>
              <a:t>ondoenlijk</a:t>
            </a:r>
            <a:r>
              <a:rPr lang="en-US" dirty="0"/>
              <a:t> is</a:t>
            </a:r>
          </a:p>
          <a:p>
            <a:r>
              <a:rPr lang="en-US" dirty="0"/>
              <a:t>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steekproef</a:t>
            </a:r>
            <a:r>
              <a:rPr lang="en-US" dirty="0"/>
              <a:t> </a:t>
            </a:r>
            <a:r>
              <a:rPr lang="en-US" dirty="0" err="1"/>
              <a:t>ongeveer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uitkomst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eventueel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de </a:t>
            </a:r>
            <a:r>
              <a:rPr lang="en-US" dirty="0" err="1"/>
              <a:t>volledige</a:t>
            </a:r>
            <a:r>
              <a:rPr lang="en-US" dirty="0"/>
              <a:t> </a:t>
            </a:r>
            <a:r>
              <a:rPr lang="en-US" dirty="0" err="1"/>
              <a:t>populatie</a:t>
            </a:r>
            <a:r>
              <a:rPr lang="en-US" dirty="0"/>
              <a:t>, </a:t>
            </a:r>
            <a:r>
              <a:rPr lang="en-US" dirty="0" err="1"/>
              <a:t>moet</a:t>
            </a:r>
            <a:r>
              <a:rPr lang="en-US" dirty="0"/>
              <a:t> je </a:t>
            </a:r>
            <a:r>
              <a:rPr lang="en-US" dirty="0" err="1"/>
              <a:t>steekproef</a:t>
            </a:r>
            <a:r>
              <a:rPr lang="en-US" dirty="0"/>
              <a:t> </a:t>
            </a:r>
            <a:r>
              <a:rPr lang="en-US" dirty="0" err="1"/>
              <a:t>representatief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: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representatieve</a:t>
            </a:r>
            <a:r>
              <a:rPr lang="en-US" dirty="0"/>
              <a:t> </a:t>
            </a:r>
            <a:r>
              <a:rPr lang="en-US" dirty="0" err="1"/>
              <a:t>steekproef</a:t>
            </a:r>
            <a:r>
              <a:rPr lang="en-US" dirty="0"/>
              <a:t> is </a:t>
            </a:r>
            <a:r>
              <a:rPr lang="en-US" dirty="0" err="1"/>
              <a:t>groot</a:t>
            </a:r>
            <a:r>
              <a:rPr lang="en-US" dirty="0"/>
              <a:t> </a:t>
            </a:r>
            <a:r>
              <a:rPr lang="en-US" dirty="0" err="1"/>
              <a:t>genoeg</a:t>
            </a:r>
            <a:r>
              <a:rPr lang="en-US" dirty="0"/>
              <a:t>(</a:t>
            </a:r>
            <a:r>
              <a:rPr lang="en-US" dirty="0" err="1"/>
              <a:t>niet</a:t>
            </a:r>
            <a:r>
              <a:rPr lang="en-US" dirty="0"/>
              <a:t> de hele </a:t>
            </a:r>
            <a:r>
              <a:rPr lang="en-US" dirty="0" err="1"/>
              <a:t>bevolking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gedrag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1 person)</a:t>
            </a:r>
          </a:p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representatieve</a:t>
            </a:r>
            <a:r>
              <a:rPr lang="en-US" dirty="0"/>
              <a:t> </a:t>
            </a:r>
            <a:r>
              <a:rPr lang="en-US" dirty="0" err="1"/>
              <a:t>steekproef</a:t>
            </a:r>
            <a:r>
              <a:rPr lang="en-US" dirty="0"/>
              <a:t> is </a:t>
            </a:r>
            <a:r>
              <a:rPr lang="en-US" dirty="0" err="1"/>
              <a:t>aselect</a:t>
            </a:r>
            <a:r>
              <a:rPr lang="en-US" dirty="0"/>
              <a:t>(de hele </a:t>
            </a:r>
            <a:r>
              <a:rPr lang="en-US" dirty="0" err="1"/>
              <a:t>bevolking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dezelfde</a:t>
            </a:r>
            <a:r>
              <a:rPr lang="en-US" dirty="0"/>
              <a:t> </a:t>
            </a:r>
            <a:r>
              <a:rPr lang="en-US" dirty="0" err="1"/>
              <a:t>kans</a:t>
            </a:r>
            <a:r>
              <a:rPr lang="en-US" dirty="0"/>
              <a:t> om in het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komen</a:t>
            </a:r>
            <a:r>
              <a:rPr lang="en-US" dirty="0"/>
              <a:t>,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in Friesland </a:t>
            </a:r>
            <a:r>
              <a:rPr lang="en-US" dirty="0" err="1"/>
              <a:t>geeft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ander</a:t>
            </a:r>
            <a:r>
              <a:rPr lang="en-US" dirty="0"/>
              <a:t> </a:t>
            </a:r>
            <a:r>
              <a:rPr lang="en-US" dirty="0" err="1"/>
              <a:t>beeld</a:t>
            </a:r>
            <a:r>
              <a:rPr lang="en-US" dirty="0"/>
              <a:t> dan </a:t>
            </a:r>
            <a:r>
              <a:rPr lang="en-US" dirty="0" err="1"/>
              <a:t>onderzoek</a:t>
            </a:r>
            <a:r>
              <a:rPr lang="en-US" dirty="0"/>
              <a:t> in het hele land)</a:t>
            </a:r>
          </a:p>
        </p:txBody>
      </p:sp>
    </p:spTree>
    <p:extLst>
      <p:ext uri="{BB962C8B-B14F-4D97-AF65-F5344CB8AC3E}">
        <p14:creationId xmlns:p14="http://schemas.microsoft.com/office/powerpoint/2010/main" val="267405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50670-D53F-B19D-D495-77771513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3399"/>
                </a:solidFill>
              </a:rPr>
              <a:t>En nu….</a:t>
            </a:r>
            <a:endParaRPr lang="nl-NL" i="1" dirty="0">
              <a:solidFill>
                <a:srgbClr val="FF3399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981C1A-E1A6-95D2-817D-22B61E81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Maak de </a:t>
            </a:r>
            <a:r>
              <a:rPr lang="en-US" dirty="0" err="1"/>
              <a:t>opdrachten</a:t>
            </a:r>
            <a:r>
              <a:rPr lang="en-US" dirty="0"/>
              <a:t> van de </a:t>
            </a:r>
            <a:r>
              <a:rPr lang="en-US" dirty="0" err="1"/>
              <a:t>besproken</a:t>
            </a:r>
            <a:r>
              <a:rPr lang="en-US" dirty="0"/>
              <a:t> </a:t>
            </a:r>
            <a:r>
              <a:rPr lang="en-US" dirty="0" err="1"/>
              <a:t>theorie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kijk</a:t>
            </a:r>
            <a:r>
              <a:rPr lang="en-US" dirty="0"/>
              <a:t> of je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hebt</a:t>
            </a:r>
            <a:endParaRPr lang="en-US" dirty="0"/>
          </a:p>
          <a:p>
            <a:r>
              <a:rPr lang="en-US" dirty="0"/>
              <a:t>Check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jezelf</a:t>
            </a:r>
            <a:r>
              <a:rPr lang="en-US" dirty="0"/>
              <a:t> of je </a:t>
            </a:r>
            <a:r>
              <a:rPr lang="en-US" dirty="0" err="1"/>
              <a:t>aan</a:t>
            </a:r>
            <a:r>
              <a:rPr lang="en-US" dirty="0"/>
              <a:t> alle </a:t>
            </a:r>
            <a:r>
              <a:rPr lang="en-US" dirty="0" err="1"/>
              <a:t>leerdoelen</a:t>
            </a:r>
            <a:r>
              <a:rPr lang="en-US" dirty="0"/>
              <a:t> </a:t>
            </a:r>
            <a:r>
              <a:rPr lang="en-US" dirty="0" err="1"/>
              <a:t>voldoet</a:t>
            </a:r>
            <a:r>
              <a:rPr lang="en-US" dirty="0"/>
              <a:t> </a:t>
            </a:r>
          </a:p>
        </p:txBody>
      </p:sp>
      <p:pic>
        <p:nvPicPr>
          <p:cNvPr id="4098" name="Picture 2" descr="Weer aan het werk ⋆ Elisabeth's momlife &amp; business | Elisabethsfavorieten">
            <a:extLst>
              <a:ext uri="{FF2B5EF4-FFF2-40B4-BE49-F238E27FC236}">
                <a16:creationId xmlns:a16="http://schemas.microsoft.com/office/drawing/2014/main" id="{A7E0A692-1026-2940-A545-74F6F954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2" y="3779837"/>
            <a:ext cx="495211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50670-D53F-B19D-D495-77771513D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3399"/>
                </a:solidFill>
              </a:rPr>
              <a:t>Les 2: </a:t>
            </a:r>
            <a:r>
              <a:rPr lang="en-US" i="1" dirty="0" err="1">
                <a:solidFill>
                  <a:srgbClr val="FF3399"/>
                </a:solidFill>
              </a:rPr>
              <a:t>Basisberekeningen</a:t>
            </a:r>
            <a:endParaRPr lang="nl-NL" dirty="0">
              <a:solidFill>
                <a:srgbClr val="FF3399"/>
              </a:solidFill>
            </a:endParaRPr>
          </a:p>
        </p:txBody>
      </p:sp>
      <p:pic>
        <p:nvPicPr>
          <p:cNvPr id="5122" name="Picture 2" descr="Back2Basic (@Back2BasicLive) / Twitter">
            <a:extLst>
              <a:ext uri="{FF2B5EF4-FFF2-40B4-BE49-F238E27FC236}">
                <a16:creationId xmlns:a16="http://schemas.microsoft.com/office/drawing/2014/main" id="{39E2E0D1-B2E6-168A-1067-CBACCE065E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1547019"/>
            <a:ext cx="4224338" cy="422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303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09BE815F72F544B39B971676FC0395" ma:contentTypeVersion="11" ma:contentTypeDescription="Een nieuw document maken." ma:contentTypeScope="" ma:versionID="3c796dc6f9120eccab6cd05aea889d62">
  <xsd:schema xmlns:xsd="http://www.w3.org/2001/XMLSchema" xmlns:xs="http://www.w3.org/2001/XMLSchema" xmlns:p="http://schemas.microsoft.com/office/2006/metadata/properties" xmlns:ns3="65efbb83-4fa8-43ec-bca2-42ae8e413c3f" xmlns:ns4="6dd6d73a-b593-48f6-ac91-6583479f37f0" targetNamespace="http://schemas.microsoft.com/office/2006/metadata/properties" ma:root="true" ma:fieldsID="c94f27a0b7c1aded1f7a2acef0f8d239" ns3:_="" ns4:_="">
    <xsd:import namespace="65efbb83-4fa8-43ec-bca2-42ae8e413c3f"/>
    <xsd:import namespace="6dd6d73a-b593-48f6-ac91-6583479f37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fbb83-4fa8-43ec-bca2-42ae8e413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6d73a-b593-48f6-ac91-6583479f37f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5efbb83-4fa8-43ec-bca2-42ae8e413c3f" xsi:nil="true"/>
  </documentManagement>
</p:properties>
</file>

<file path=customXml/itemProps1.xml><?xml version="1.0" encoding="utf-8"?>
<ds:datastoreItem xmlns:ds="http://schemas.openxmlformats.org/officeDocument/2006/customXml" ds:itemID="{2DC18747-8B8B-4F1A-96B0-F7339D34BF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fbb83-4fa8-43ec-bca2-42ae8e413c3f"/>
    <ds:schemaRef ds:uri="6dd6d73a-b593-48f6-ac91-6583479f37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972594-DF76-48D7-9DBD-DA89B258CE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3A814F-9EAD-4415-8C87-BF435FA5B87C}">
  <ds:schemaRefs>
    <ds:schemaRef ds:uri="http://schemas.microsoft.com/office/2006/documentManagement/types"/>
    <ds:schemaRef ds:uri="http://purl.org/dc/elements/1.1/"/>
    <ds:schemaRef ds:uri="6dd6d73a-b593-48f6-ac91-6583479f37f0"/>
    <ds:schemaRef ds:uri="65efbb83-4fa8-43ec-bca2-42ae8e413c3f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1700</Words>
  <Application>Microsoft Office PowerPoint</Application>
  <PresentationFormat>Breedbeeld</PresentationFormat>
  <Paragraphs>111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                                 Statistiek </vt:lpstr>
      <vt:lpstr>Leerdoelen:</vt:lpstr>
      <vt:lpstr>Leerdoelen:</vt:lpstr>
      <vt:lpstr>Les 1: Statistische data</vt:lpstr>
      <vt:lpstr>Data verzamelen</vt:lpstr>
      <vt:lpstr>Soorten variabelen</vt:lpstr>
      <vt:lpstr>Steekproeven</vt:lpstr>
      <vt:lpstr>En nu….</vt:lpstr>
      <vt:lpstr>Les 2: Basisberekeningen</vt:lpstr>
      <vt:lpstr>Procentberekeningen</vt:lpstr>
      <vt:lpstr>Rekenkundig gemiddelde</vt:lpstr>
      <vt:lpstr>Gewogen gemiddelde</vt:lpstr>
      <vt:lpstr>Modus</vt:lpstr>
      <vt:lpstr>Mediaan</vt:lpstr>
      <vt:lpstr>Kwartielen</vt:lpstr>
      <vt:lpstr>Boxplot</vt:lpstr>
      <vt:lpstr>En nu….</vt:lpstr>
      <vt:lpstr>Les 3: Diagrammen</vt:lpstr>
      <vt:lpstr>Lijndiagram</vt:lpstr>
      <vt:lpstr>Cirkeldiagram</vt:lpstr>
      <vt:lpstr>Staafdiagram</vt:lpstr>
      <vt:lpstr>Histogram</vt:lpstr>
      <vt:lpstr>En nu….</vt:lpstr>
      <vt:lpstr>Les 4: Oefenen met praktische voorbeelden</vt:lpstr>
      <vt:lpstr>Onderzoek naar hoogleraren</vt:lpstr>
      <vt:lpstr>Producten</vt:lpstr>
      <vt:lpstr>Extra opgaven</vt:lpstr>
      <vt:lpstr>Antwoordmodel Onderzoek naar hoogleraren</vt:lpstr>
      <vt:lpstr>Antwoordmodel Producten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Hoofdstuk 2: Statistiek </dc:title>
  <dc:creator>Damon ter Laak</dc:creator>
  <cp:lastModifiedBy>Damon ter Laak</cp:lastModifiedBy>
  <cp:revision>2</cp:revision>
  <dcterms:created xsi:type="dcterms:W3CDTF">2023-05-29T14:32:44Z</dcterms:created>
  <dcterms:modified xsi:type="dcterms:W3CDTF">2023-05-29T17:27:59Z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0x0101008E09BE815F72F544B39B971676FC0395</vt:lpwstr>
  </property>
</Properties>
</file>