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72" r:id="rId5"/>
    <p:sldId id="372" r:id="rId6"/>
    <p:sldId id="343" r:id="rId7"/>
    <p:sldId id="359" r:id="rId8"/>
    <p:sldId id="373" r:id="rId9"/>
    <p:sldId id="393" r:id="rId10"/>
    <p:sldId id="356" r:id="rId11"/>
    <p:sldId id="382" r:id="rId12"/>
    <p:sldId id="374" r:id="rId13"/>
    <p:sldId id="375" r:id="rId14"/>
    <p:sldId id="377" r:id="rId15"/>
    <p:sldId id="355" r:id="rId16"/>
    <p:sldId id="333" r:id="rId17"/>
    <p:sldId id="334" r:id="rId18"/>
    <p:sldId id="383" r:id="rId19"/>
    <p:sldId id="380" r:id="rId20"/>
    <p:sldId id="361" r:id="rId21"/>
    <p:sldId id="379" r:id="rId22"/>
    <p:sldId id="381" r:id="rId23"/>
    <p:sldId id="384" r:id="rId24"/>
    <p:sldId id="385" r:id="rId25"/>
    <p:sldId id="387" r:id="rId26"/>
    <p:sldId id="386" r:id="rId27"/>
    <p:sldId id="388" r:id="rId28"/>
    <p:sldId id="389" r:id="rId29"/>
    <p:sldId id="392" r:id="rId30"/>
    <p:sldId id="390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n Sandbrink" initials="MS" lastIdx="1" clrIdx="0">
    <p:extLst>
      <p:ext uri="{19B8F6BF-5375-455C-9EA6-DF929625EA0E}">
        <p15:presenceInfo xmlns:p15="http://schemas.microsoft.com/office/powerpoint/2012/main" userId="S::sam@commanderijcollege.nl::5eba27e2-afe8-4a83-8cbd-77a3603f1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C34FE-58D2-4848-9FE1-DF8ECDBC485C}" v="11" dt="2023-01-14T11:31:03.382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274" autoAdjust="0"/>
  </p:normalViewPr>
  <p:slideViewPr>
    <p:cSldViewPr>
      <p:cViewPr varScale="1">
        <p:scale>
          <a:sx n="68" d="100"/>
          <a:sy n="68" d="100"/>
        </p:scale>
        <p:origin x="9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1/14/2023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1/14/2023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640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064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638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910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217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86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597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317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34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269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92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7110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473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27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62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70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28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3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219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22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11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1/14/2023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1/14/2023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1/14/2023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094C60B-3E41-4739-ADF3-F8BCC7FAC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Elektriciteit</a:t>
            </a:r>
          </a:p>
        </p:txBody>
      </p:sp>
    </p:spTree>
    <p:extLst>
      <p:ext uri="{BB962C8B-B14F-4D97-AF65-F5344CB8AC3E}">
        <p14:creationId xmlns:p14="http://schemas.microsoft.com/office/powerpoint/2010/main" val="2680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29">
        <p:fade/>
      </p:transition>
    </mc:Choice>
    <mc:Fallback xmlns="">
      <p:transition spd="med" advTm="1312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D65B88-480F-42E7-A821-CF69D4D5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Test je inzicht (2)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709E87-8056-4117-92AE-9999C643DD64}"/>
              </a:ext>
            </a:extLst>
          </p:cNvPr>
          <p:cNvSpPr txBox="1"/>
          <p:nvPr/>
        </p:nvSpPr>
        <p:spPr>
          <a:xfrm>
            <a:off x="1522412" y="18584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Vraag</a:t>
            </a:r>
            <a:r>
              <a:rPr lang="nl-NL" sz="2400" dirty="0"/>
              <a:t>: Lampje A ontvangt 0,10 A. Hoeveel mA ontvangt lampje B?</a:t>
            </a:r>
          </a:p>
        </p:txBody>
      </p:sp>
      <p:grpSp>
        <p:nvGrpSpPr>
          <p:cNvPr id="8" name="Groeperen 3">
            <a:extLst>
              <a:ext uri="{FF2B5EF4-FFF2-40B4-BE49-F238E27FC236}">
                <a16:creationId xmlns:a16="http://schemas.microsoft.com/office/drawing/2014/main" id="{67465DCC-2350-45B2-8D43-C2598B4DBCC5}"/>
              </a:ext>
            </a:extLst>
          </p:cNvPr>
          <p:cNvGrpSpPr/>
          <p:nvPr/>
        </p:nvGrpSpPr>
        <p:grpSpPr>
          <a:xfrm>
            <a:off x="4501852" y="2988028"/>
            <a:ext cx="2880320" cy="2529572"/>
            <a:chOff x="3131840" y="2852936"/>
            <a:chExt cx="2880320" cy="2529572"/>
          </a:xfrm>
        </p:grpSpPr>
        <p:grpSp>
          <p:nvGrpSpPr>
            <p:cNvPr id="9" name="Groep 54">
              <a:extLst>
                <a:ext uri="{FF2B5EF4-FFF2-40B4-BE49-F238E27FC236}">
                  <a16:creationId xmlns:a16="http://schemas.microsoft.com/office/drawing/2014/main" id="{68B6502B-5DF6-405E-B814-32EEA9FABC8C}"/>
                </a:ext>
              </a:extLst>
            </p:cNvPr>
            <p:cNvGrpSpPr/>
            <p:nvPr/>
          </p:nvGrpSpPr>
          <p:grpSpPr>
            <a:xfrm>
              <a:off x="3131840" y="2852936"/>
              <a:ext cx="2880320" cy="2097524"/>
              <a:chOff x="719520" y="2636541"/>
              <a:chExt cx="2880320" cy="2097524"/>
            </a:xfrm>
          </p:grpSpPr>
          <p:grpSp>
            <p:nvGrpSpPr>
              <p:cNvPr id="12" name="Groep 2">
                <a:extLst>
                  <a:ext uri="{FF2B5EF4-FFF2-40B4-BE49-F238E27FC236}">
                    <a16:creationId xmlns:a16="http://schemas.microsoft.com/office/drawing/2014/main" id="{DD883DC8-778E-4604-99D1-17CB0BC011B2}"/>
                  </a:ext>
                </a:extLst>
              </p:cNvPr>
              <p:cNvGrpSpPr/>
              <p:nvPr/>
            </p:nvGrpSpPr>
            <p:grpSpPr>
              <a:xfrm>
                <a:off x="1871700" y="2636541"/>
                <a:ext cx="504056" cy="873388"/>
                <a:chOff x="3923928" y="2771636"/>
                <a:chExt cx="504056" cy="873388"/>
              </a:xfrm>
            </p:grpSpPr>
            <p:cxnSp>
              <p:nvCxnSpPr>
                <p:cNvPr id="23" name="Rechte verbindingslijn 22">
                  <a:extLst>
                    <a:ext uri="{FF2B5EF4-FFF2-40B4-BE49-F238E27FC236}">
                      <a16:creationId xmlns:a16="http://schemas.microsoft.com/office/drawing/2014/main" id="{1D20C8C1-D6B8-4524-80F3-C672ED00C43D}"/>
                    </a:ext>
                  </a:extLst>
                </p:cNvPr>
                <p:cNvCxnSpPr/>
                <p:nvPr/>
              </p:nvCxnSpPr>
              <p:spPr>
                <a:xfrm>
                  <a:off x="4283968" y="3068960"/>
                  <a:ext cx="0" cy="5760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echte verbindingslijn 23">
                  <a:extLst>
                    <a:ext uri="{FF2B5EF4-FFF2-40B4-BE49-F238E27FC236}">
                      <a16:creationId xmlns:a16="http://schemas.microsoft.com/office/drawing/2014/main" id="{0CBFDC13-C9EB-4993-B358-8338A9EEB291}"/>
                    </a:ext>
                  </a:extLst>
                </p:cNvPr>
                <p:cNvCxnSpPr/>
                <p:nvPr/>
              </p:nvCxnSpPr>
              <p:spPr>
                <a:xfrm>
                  <a:off x="4139952" y="3212976"/>
                  <a:ext cx="0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9F2D207D-D361-4736-BC7B-96B4E00672E9}"/>
                    </a:ext>
                  </a:extLst>
                </p:cNvPr>
                <p:cNvSpPr txBox="1"/>
                <p:nvPr/>
              </p:nvSpPr>
              <p:spPr>
                <a:xfrm>
                  <a:off x="4139952" y="277163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+</a:t>
                  </a:r>
                </a:p>
              </p:txBody>
            </p:sp>
            <p:sp>
              <p:nvSpPr>
                <p:cNvPr id="26" name="Tekstvak 25">
                  <a:extLst>
                    <a:ext uri="{FF2B5EF4-FFF2-40B4-BE49-F238E27FC236}">
                      <a16:creationId xmlns:a16="http://schemas.microsoft.com/office/drawing/2014/main" id="{A3F23EE6-7AAF-408B-864A-D5D88430ECEE}"/>
                    </a:ext>
                  </a:extLst>
                </p:cNvPr>
                <p:cNvSpPr txBox="1"/>
                <p:nvPr/>
              </p:nvSpPr>
              <p:spPr>
                <a:xfrm>
                  <a:off x="3923928" y="2933328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-</a:t>
                  </a:r>
                </a:p>
              </p:txBody>
            </p:sp>
          </p:grpSp>
          <p:grpSp>
            <p:nvGrpSpPr>
              <p:cNvPr id="13" name="Groep 7">
                <a:extLst>
                  <a:ext uri="{FF2B5EF4-FFF2-40B4-BE49-F238E27FC236}">
                    <a16:creationId xmlns:a16="http://schemas.microsoft.com/office/drawing/2014/main" id="{F8D86AC1-DB97-4A8C-B176-91FE53C9883F}"/>
                  </a:ext>
                </a:extLst>
              </p:cNvPr>
              <p:cNvGrpSpPr/>
              <p:nvPr/>
            </p:nvGrpSpPr>
            <p:grpSpPr>
              <a:xfrm>
                <a:off x="719520" y="3221897"/>
                <a:ext cx="2880320" cy="1512168"/>
                <a:chOff x="3347864" y="3356992"/>
                <a:chExt cx="2880320" cy="1512168"/>
              </a:xfrm>
            </p:grpSpPr>
            <p:sp>
              <p:nvSpPr>
                <p:cNvPr id="14" name="Stroomdiagram: Samenvoeging 8">
                  <a:extLst>
                    <a:ext uri="{FF2B5EF4-FFF2-40B4-BE49-F238E27FC236}">
                      <a16:creationId xmlns:a16="http://schemas.microsoft.com/office/drawing/2014/main" id="{8133CFF6-F2AA-494D-B4E0-94476E7D20C6}"/>
                    </a:ext>
                  </a:extLst>
                </p:cNvPr>
                <p:cNvSpPr/>
                <p:nvPr/>
              </p:nvSpPr>
              <p:spPr>
                <a:xfrm>
                  <a:off x="3923928" y="4293096"/>
                  <a:ext cx="576064" cy="57606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Stroomdiagram: Samenvoeging 9">
                  <a:extLst>
                    <a:ext uri="{FF2B5EF4-FFF2-40B4-BE49-F238E27FC236}">
                      <a16:creationId xmlns:a16="http://schemas.microsoft.com/office/drawing/2014/main" id="{2043F29D-44DC-4284-B893-2E3A7356D96A}"/>
                    </a:ext>
                  </a:extLst>
                </p:cNvPr>
                <p:cNvSpPr/>
                <p:nvPr/>
              </p:nvSpPr>
              <p:spPr>
                <a:xfrm>
                  <a:off x="5076056" y="4293096"/>
                  <a:ext cx="576064" cy="57606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6" name="Rechte verbindingslijn 15">
                  <a:extLst>
                    <a:ext uri="{FF2B5EF4-FFF2-40B4-BE49-F238E27FC236}">
                      <a16:creationId xmlns:a16="http://schemas.microsoft.com/office/drawing/2014/main" id="{11C0DF56-AC1B-455E-BB9D-3CE8D9E71978}"/>
                    </a:ext>
                  </a:extLst>
                </p:cNvPr>
                <p:cNvCxnSpPr/>
                <p:nvPr/>
              </p:nvCxnSpPr>
              <p:spPr>
                <a:xfrm>
                  <a:off x="4860084" y="3356992"/>
                  <a:ext cx="1368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echte verbindingslijn 16">
                  <a:extLst>
                    <a:ext uri="{FF2B5EF4-FFF2-40B4-BE49-F238E27FC236}">
                      <a16:creationId xmlns:a16="http://schemas.microsoft.com/office/drawing/2014/main" id="{5F29FF97-BCA2-48EA-9882-FEDE512524D5}"/>
                    </a:ext>
                  </a:extLst>
                </p:cNvPr>
                <p:cNvCxnSpPr>
                  <a:stCxn id="21" idx="6"/>
                </p:cNvCxnSpPr>
                <p:nvPr/>
              </p:nvCxnSpPr>
              <p:spPr>
                <a:xfrm>
                  <a:off x="5652120" y="4581128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Rechte verbindingslijn 17">
                  <a:extLst>
                    <a:ext uri="{FF2B5EF4-FFF2-40B4-BE49-F238E27FC236}">
                      <a16:creationId xmlns:a16="http://schemas.microsoft.com/office/drawing/2014/main" id="{DEDC6A7A-0AB7-4AA5-9848-C8A8F9D36AB1}"/>
                    </a:ext>
                  </a:extLst>
                </p:cNvPr>
                <p:cNvCxnSpPr>
                  <a:stCxn id="20" idx="6"/>
                  <a:endCxn id="21" idx="2"/>
                </p:cNvCxnSpPr>
                <p:nvPr/>
              </p:nvCxnSpPr>
              <p:spPr>
                <a:xfrm>
                  <a:off x="4499992" y="4581128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echte verbindingslijn 18">
                  <a:extLst>
                    <a:ext uri="{FF2B5EF4-FFF2-40B4-BE49-F238E27FC236}">
                      <a16:creationId xmlns:a16="http://schemas.microsoft.com/office/drawing/2014/main" id="{9B40B69E-2E8F-4E03-8D09-77EB0EF5A2FD}"/>
                    </a:ext>
                  </a:extLst>
                </p:cNvPr>
                <p:cNvCxnSpPr/>
                <p:nvPr/>
              </p:nvCxnSpPr>
              <p:spPr>
                <a:xfrm>
                  <a:off x="6228184" y="3356992"/>
                  <a:ext cx="0" cy="122413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echte verbindingslijn 19">
                  <a:extLst>
                    <a:ext uri="{FF2B5EF4-FFF2-40B4-BE49-F238E27FC236}">
                      <a16:creationId xmlns:a16="http://schemas.microsoft.com/office/drawing/2014/main" id="{D98789DD-0211-4FA4-B9A4-DF9431D0879E}"/>
                    </a:ext>
                  </a:extLst>
                </p:cNvPr>
                <p:cNvCxnSpPr>
                  <a:endCxn id="20" idx="2"/>
                </p:cNvCxnSpPr>
                <p:nvPr/>
              </p:nvCxnSpPr>
              <p:spPr>
                <a:xfrm>
                  <a:off x="3347864" y="4581128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echte verbindingslijn 20">
                  <a:extLst>
                    <a:ext uri="{FF2B5EF4-FFF2-40B4-BE49-F238E27FC236}">
                      <a16:creationId xmlns:a16="http://schemas.microsoft.com/office/drawing/2014/main" id="{CD8A7BAC-8D0F-4048-82B4-03F7E054E820}"/>
                    </a:ext>
                  </a:extLst>
                </p:cNvPr>
                <p:cNvCxnSpPr/>
                <p:nvPr/>
              </p:nvCxnSpPr>
              <p:spPr>
                <a:xfrm flipV="1">
                  <a:off x="3354352" y="3356992"/>
                  <a:ext cx="0" cy="122413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Rechte verbindingslijn 21">
                  <a:extLst>
                    <a:ext uri="{FF2B5EF4-FFF2-40B4-BE49-F238E27FC236}">
                      <a16:creationId xmlns:a16="http://schemas.microsoft.com/office/drawing/2014/main" id="{2A47F1E9-42CE-4513-9939-C6AD0DFD032B}"/>
                    </a:ext>
                  </a:extLst>
                </p:cNvPr>
                <p:cNvCxnSpPr/>
                <p:nvPr/>
              </p:nvCxnSpPr>
              <p:spPr>
                <a:xfrm flipH="1">
                  <a:off x="3354352" y="3356992"/>
                  <a:ext cx="136171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D79C93D7-4BC9-4033-8BE7-7E260E9101AC}"/>
                </a:ext>
              </a:extLst>
            </p:cNvPr>
            <p:cNvSpPr txBox="1"/>
            <p:nvPr/>
          </p:nvSpPr>
          <p:spPr>
            <a:xfrm>
              <a:off x="3835553" y="5013176"/>
              <a:ext cx="320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1F312E5-B6C0-42D5-9099-C048F2ACC3CA}"/>
                </a:ext>
              </a:extLst>
            </p:cNvPr>
            <p:cNvSpPr txBox="1"/>
            <p:nvPr/>
          </p:nvSpPr>
          <p:spPr>
            <a:xfrm>
              <a:off x="4987681" y="5013176"/>
              <a:ext cx="320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B</a:t>
              </a:r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65344196-8CAD-4AEF-88AD-5E10FEBF1009}"/>
              </a:ext>
            </a:extLst>
          </p:cNvPr>
          <p:cNvSpPr txBox="1"/>
          <p:nvPr/>
        </p:nvSpPr>
        <p:spPr>
          <a:xfrm>
            <a:off x="1522412" y="57596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Antwoord: Lampje B ontvangt ook 0,10 A. Dat is 1,0∙10</a:t>
            </a:r>
            <a:r>
              <a:rPr lang="nl-NL" sz="2400" baseline="30000" dirty="0"/>
              <a:t>2</a:t>
            </a:r>
            <a:r>
              <a:rPr lang="nl-NL" sz="2400" dirty="0"/>
              <a:t> </a:t>
            </a:r>
            <a:r>
              <a:rPr lang="nl-NL" sz="2400" dirty="0" err="1"/>
              <a:t>mA.</a:t>
            </a:r>
            <a:endParaRPr lang="nl-N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5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D65B88-480F-42E7-A821-CF69D4D5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Spanningsbronnen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1A4F9F-17C8-4FEE-83DD-2393AC87914B}"/>
              </a:ext>
            </a:extLst>
          </p:cNvPr>
          <p:cNvSpPr txBox="1"/>
          <p:nvPr/>
        </p:nvSpPr>
        <p:spPr>
          <a:xfrm>
            <a:off x="1522414" y="1997491"/>
            <a:ext cx="883919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 spanningsbron heeft twee functies: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spanningsbron zorgt dat een stroom gaat lopen.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spanningsbron geeft energie mee aan de elektronen in een elektrische stroom.</a:t>
            </a:r>
          </a:p>
          <a:p>
            <a:endParaRPr lang="nl-NL" sz="2400" dirty="0"/>
          </a:p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Voorbeelden spanningsbronnen:</a:t>
            </a:r>
          </a:p>
          <a:p>
            <a:endParaRPr lang="nl-NL" sz="2400" dirty="0"/>
          </a:p>
          <a:p>
            <a:pPr marL="514350" indent="-514350">
              <a:buAutoNum type="arabicPeriod"/>
            </a:pPr>
            <a:r>
              <a:rPr lang="nl-NL" sz="2400" dirty="0"/>
              <a:t>Batterij/accu (chemisch)</a:t>
            </a:r>
          </a:p>
          <a:p>
            <a:pPr marL="514350" indent="-514350">
              <a:buAutoNum type="arabicPeriod"/>
            </a:pPr>
            <a:r>
              <a:rPr lang="nl-NL" sz="2400" dirty="0"/>
              <a:t>Dynamo/generator (beweging)</a:t>
            </a:r>
          </a:p>
          <a:p>
            <a:pPr marL="514350" indent="-514350">
              <a:buAutoNum type="arabicPeriod"/>
            </a:pPr>
            <a:r>
              <a:rPr lang="nl-NL" sz="2400" dirty="0"/>
              <a:t>Zonnecel</a:t>
            </a:r>
          </a:p>
          <a:p>
            <a:pPr marL="514350" indent="-514350">
              <a:buAutoNum type="arabicPeriod"/>
            </a:pPr>
            <a:endParaRPr lang="nl-NL" sz="2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171B33-002A-45BA-8763-06FE99F2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59" b="89773" l="0" r="994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55452">
            <a:off x="7629438" y="3704613"/>
            <a:ext cx="2662752" cy="2670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7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Spanning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C829033-8B10-45CC-A369-B952E8CAFA35}"/>
              </a:ext>
            </a:extLst>
          </p:cNvPr>
          <p:cNvCxnSpPr/>
          <p:nvPr/>
        </p:nvCxnSpPr>
        <p:spPr>
          <a:xfrm flipH="1">
            <a:off x="7603132" y="2780928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63579E7-8DEF-42FA-8EF4-73C847B1D8D5}"/>
              </a:ext>
            </a:extLst>
          </p:cNvPr>
          <p:cNvCxnSpPr/>
          <p:nvPr/>
        </p:nvCxnSpPr>
        <p:spPr>
          <a:xfrm flipH="1" flipV="1">
            <a:off x="7603132" y="4509120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D4B93D1-2228-4678-88C5-6A9257997253}"/>
              </a:ext>
            </a:extLst>
          </p:cNvPr>
          <p:cNvCxnSpPr/>
          <p:nvPr/>
        </p:nvCxnSpPr>
        <p:spPr>
          <a:xfrm>
            <a:off x="3642692" y="2780928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FBB4284-7B11-4085-A754-F857D52DDA2F}"/>
              </a:ext>
            </a:extLst>
          </p:cNvPr>
          <p:cNvCxnSpPr/>
          <p:nvPr/>
        </p:nvCxnSpPr>
        <p:spPr>
          <a:xfrm flipV="1">
            <a:off x="3642692" y="4509120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7D1B0CA0-D3A6-482E-BDFA-BFA565D3C497}"/>
              </a:ext>
            </a:extLst>
          </p:cNvPr>
          <p:cNvSpPr txBox="1"/>
          <p:nvPr/>
        </p:nvSpPr>
        <p:spPr>
          <a:xfrm>
            <a:off x="2390180" y="210213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Symbool: </a:t>
            </a:r>
            <a:r>
              <a:rPr lang="nl-NL" sz="2400" i="1" dirty="0"/>
              <a:t>U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83856E5-2C69-4C25-9E47-98F2DECB2BAD}"/>
              </a:ext>
            </a:extLst>
          </p:cNvPr>
          <p:cNvSpPr txBox="1"/>
          <p:nvPr/>
        </p:nvSpPr>
        <p:spPr>
          <a:xfrm>
            <a:off x="7685005" y="191226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Eenheid: Volt (V)</a:t>
            </a:r>
          </a:p>
          <a:p>
            <a:r>
              <a:rPr lang="nl-NL" sz="2400" dirty="0">
                <a:solidFill>
                  <a:srgbClr val="FF0000"/>
                </a:solidFill>
              </a:rPr>
              <a:t>(1 </a:t>
            </a:r>
            <a:r>
              <a:rPr lang="nl-NL" sz="2400" i="1" dirty="0">
                <a:solidFill>
                  <a:srgbClr val="FF0000"/>
                </a:solidFill>
              </a:rPr>
              <a:t>V</a:t>
            </a:r>
            <a:r>
              <a:rPr lang="nl-NL" sz="2400" dirty="0">
                <a:solidFill>
                  <a:srgbClr val="FF0000"/>
                </a:solidFill>
              </a:rPr>
              <a:t> = 1 J/C)</a:t>
            </a:r>
          </a:p>
          <a:p>
            <a:endParaRPr lang="nl-NL" sz="2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E4EB34D-1550-489D-9137-ECFEE638844B}"/>
              </a:ext>
            </a:extLst>
          </p:cNvPr>
          <p:cNvSpPr txBox="1"/>
          <p:nvPr/>
        </p:nvSpPr>
        <p:spPr>
          <a:xfrm>
            <a:off x="6856603" y="5262135"/>
            <a:ext cx="4085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hoeveelheid energie die één Coulomb krijgt/afgeeft.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25CBF79-8544-48DE-B073-B8E7FBFDA60A}"/>
                  </a:ext>
                </a:extLst>
              </p:cNvPr>
              <p:cNvSpPr txBox="1"/>
              <p:nvPr/>
            </p:nvSpPr>
            <p:spPr>
              <a:xfrm>
                <a:off x="2390180" y="5077468"/>
                <a:ext cx="149072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NL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nl-NL" sz="2400" dirty="0"/>
              </a:p>
              <a:p>
                <a:r>
                  <a:rPr lang="en-US" sz="2400" b="0" i="0" dirty="0">
                    <a:latin typeface="+mj-lt"/>
                  </a:rPr>
                  <a:t> </a:t>
                </a:r>
                <a:endParaRPr lang="nl-NL" sz="2400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25CBF79-8544-48DE-B073-B8E7FBFDA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80" y="5077468"/>
                <a:ext cx="1490729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3D6CEFEC-2053-460D-A294-5418FC88E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356" y="3501333"/>
            <a:ext cx="323725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8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1489">
        <p:fade/>
      </p:transition>
    </mc:Choice>
    <mc:Fallback xmlns="">
      <p:transition spd="med" advTm="171489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Spanning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60BBCD-3B47-40F3-A546-0A2838A0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2819400"/>
            <a:ext cx="3505197" cy="259599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66FF903-9585-4D7C-BFAA-5DE79EAA45AA}"/>
              </a:ext>
            </a:extLst>
          </p:cNvPr>
          <p:cNvSpPr txBox="1"/>
          <p:nvPr/>
        </p:nvSpPr>
        <p:spPr>
          <a:xfrm>
            <a:off x="1965594" y="6009075"/>
            <a:ext cx="8105232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2400" dirty="0"/>
              <a:t>De spanningsbron geeft 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Energie</a:t>
            </a:r>
            <a:r>
              <a:rPr lang="nl-NL" sz="2400" dirty="0"/>
              <a:t> mee aan de elektronen. </a:t>
            </a:r>
          </a:p>
          <a:p>
            <a:pPr algn="ctr">
              <a:lnSpc>
                <a:spcPct val="90000"/>
              </a:lnSpc>
            </a:pPr>
            <a:r>
              <a:rPr lang="nl-NL" sz="2400" dirty="0"/>
              <a:t>Hoe hoger de spanning, hoe meer energie wordt meegegeven.</a:t>
            </a:r>
          </a:p>
          <a:p>
            <a:pPr>
              <a:lnSpc>
                <a:spcPct val="90000"/>
              </a:lnSpc>
            </a:pPr>
            <a:endParaRPr lang="nl-NL" sz="2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20DF1D8-E4C6-40E6-BA76-36153E7267E5}"/>
              </a:ext>
            </a:extLst>
          </p:cNvPr>
          <p:cNvSpPr txBox="1"/>
          <p:nvPr/>
        </p:nvSpPr>
        <p:spPr>
          <a:xfrm>
            <a:off x="2534841" y="1800991"/>
            <a:ext cx="727154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2400" dirty="0"/>
              <a:t>Het lampje zet elektrische energie om naar lichtenergie.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AA59158-161F-4448-9E68-2493932A4608}"/>
              </a:ext>
            </a:extLst>
          </p:cNvPr>
          <p:cNvCxnSpPr>
            <a:cxnSpLocks/>
          </p:cNvCxnSpPr>
          <p:nvPr/>
        </p:nvCxnSpPr>
        <p:spPr>
          <a:xfrm>
            <a:off x="6094412" y="2225723"/>
            <a:ext cx="0" cy="469750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51F8963-989A-4005-A8C2-5DD46CDC5C42}"/>
              </a:ext>
            </a:extLst>
          </p:cNvPr>
          <p:cNvCxnSpPr>
            <a:cxnSpLocks/>
          </p:cNvCxnSpPr>
          <p:nvPr/>
        </p:nvCxnSpPr>
        <p:spPr>
          <a:xfrm flipV="1">
            <a:off x="6094412" y="5563786"/>
            <a:ext cx="0" cy="445289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114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013">
        <p:fade/>
      </p:transition>
    </mc:Choice>
    <mc:Fallback xmlns="">
      <p:transition spd="med" advTm="73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Spanningsbronnen in serie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39C3D8-9B77-428E-99DA-C03C0FB9C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45" b="13158"/>
          <a:stretch/>
        </p:blipFill>
        <p:spPr>
          <a:xfrm>
            <a:off x="2738148" y="2667000"/>
            <a:ext cx="6712527" cy="2743200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0A8D70C-D875-48A7-8ABA-B11392E8CE9F}"/>
              </a:ext>
            </a:extLst>
          </p:cNvPr>
          <p:cNvCxnSpPr>
            <a:cxnSpLocks/>
          </p:cNvCxnSpPr>
          <p:nvPr/>
        </p:nvCxnSpPr>
        <p:spPr>
          <a:xfrm>
            <a:off x="6704012" y="2432125"/>
            <a:ext cx="0" cy="469750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2420AAB0-8CBF-43EE-B92A-BA23F65F40E3}"/>
              </a:ext>
            </a:extLst>
          </p:cNvPr>
          <p:cNvSpPr txBox="1"/>
          <p:nvPr/>
        </p:nvSpPr>
        <p:spPr>
          <a:xfrm flipH="1">
            <a:off x="5164772" y="1889956"/>
            <a:ext cx="3078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2400" dirty="0"/>
              <a:t>Schakelaar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DAA8C49-A805-4390-B4AD-58B6DFEC71EC}"/>
              </a:ext>
            </a:extLst>
          </p:cNvPr>
          <p:cNvCxnSpPr>
            <a:cxnSpLocks/>
          </p:cNvCxnSpPr>
          <p:nvPr/>
        </p:nvCxnSpPr>
        <p:spPr>
          <a:xfrm flipV="1">
            <a:off x="5865812" y="4605999"/>
            <a:ext cx="0" cy="1066798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BD8C20CF-71F5-4ADA-8C6A-DABFAC7B7985}"/>
              </a:ext>
            </a:extLst>
          </p:cNvPr>
          <p:cNvCxnSpPr>
            <a:cxnSpLocks/>
          </p:cNvCxnSpPr>
          <p:nvPr/>
        </p:nvCxnSpPr>
        <p:spPr>
          <a:xfrm flipV="1">
            <a:off x="7999412" y="4605999"/>
            <a:ext cx="0" cy="1066799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8A1B5781-BDEB-49C3-8BC5-9A64494DD210}"/>
              </a:ext>
            </a:extLst>
          </p:cNvPr>
          <p:cNvSpPr txBox="1"/>
          <p:nvPr/>
        </p:nvSpPr>
        <p:spPr>
          <a:xfrm flipH="1">
            <a:off x="4326572" y="5762512"/>
            <a:ext cx="3078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2400" dirty="0"/>
              <a:t>Batterij 2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EA8C42F-CD2B-4D15-B033-FE4865D392C2}"/>
              </a:ext>
            </a:extLst>
          </p:cNvPr>
          <p:cNvSpPr txBox="1"/>
          <p:nvPr/>
        </p:nvSpPr>
        <p:spPr>
          <a:xfrm flipH="1">
            <a:off x="6460172" y="5763684"/>
            <a:ext cx="3078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2400" dirty="0"/>
              <a:t>Batterij 1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5053904-5BF7-4434-9DE6-A6A377785F43}"/>
              </a:ext>
            </a:extLst>
          </p:cNvPr>
          <p:cNvCxnSpPr>
            <a:cxnSpLocks/>
          </p:cNvCxnSpPr>
          <p:nvPr/>
        </p:nvCxnSpPr>
        <p:spPr>
          <a:xfrm>
            <a:off x="2513012" y="4053840"/>
            <a:ext cx="1143000" cy="0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977207E5-CE61-4B8A-A43E-20AE1EAAD2A7}"/>
              </a:ext>
            </a:extLst>
          </p:cNvPr>
          <p:cNvSpPr txBox="1"/>
          <p:nvPr/>
        </p:nvSpPr>
        <p:spPr>
          <a:xfrm flipH="1">
            <a:off x="455612" y="3826234"/>
            <a:ext cx="3078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2400" dirty="0"/>
              <a:t>Lamp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0B83706F-B94D-4F8F-85BF-A8E936323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93"/>
          <a:stretch/>
        </p:blipFill>
        <p:spPr>
          <a:xfrm>
            <a:off x="2766415" y="2665828"/>
            <a:ext cx="6684260" cy="2703717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021121AB-2392-482A-BE48-D126FEE5F71B}"/>
              </a:ext>
            </a:extLst>
          </p:cNvPr>
          <p:cNvSpPr txBox="1"/>
          <p:nvPr/>
        </p:nvSpPr>
        <p:spPr>
          <a:xfrm>
            <a:off x="2606205" y="5855686"/>
            <a:ext cx="696895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nl-NL" sz="2400" dirty="0"/>
              <a:t>De batterijen staan in 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Serie</a:t>
            </a:r>
            <a:r>
              <a:rPr lang="nl-NL" sz="2400" dirty="0"/>
              <a:t> (achter elkaar) geschakeld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974DE260-AE2E-4BF5-8437-070EBCAC7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49" y="2926382"/>
            <a:ext cx="3797663" cy="2443163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A918ACB5-FC46-4DDC-A8D0-A69C70F5C221}"/>
              </a:ext>
            </a:extLst>
          </p:cNvPr>
          <p:cNvSpPr txBox="1"/>
          <p:nvPr/>
        </p:nvSpPr>
        <p:spPr>
          <a:xfrm>
            <a:off x="4201749" y="1836853"/>
            <a:ext cx="1905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2400" dirty="0"/>
              <a:t>Batterij 1 geeft energie mee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15732E8-F09F-4FFD-9BB7-48FF9BDE5F76}"/>
              </a:ext>
            </a:extLst>
          </p:cNvPr>
          <p:cNvSpPr txBox="1"/>
          <p:nvPr/>
        </p:nvSpPr>
        <p:spPr>
          <a:xfrm>
            <a:off x="6100580" y="1836852"/>
            <a:ext cx="1905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2400" dirty="0"/>
              <a:t>Batterij 2 geeft energie mee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927F394-636D-4617-89AB-D4605DB130C2}"/>
              </a:ext>
            </a:extLst>
          </p:cNvPr>
          <p:cNvSpPr txBox="1"/>
          <p:nvPr/>
        </p:nvSpPr>
        <p:spPr>
          <a:xfrm>
            <a:off x="4157030" y="5779394"/>
            <a:ext cx="383258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Totale spanning = 3  + 3  = 6 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3462">
        <p:fade/>
      </p:transition>
    </mc:Choice>
    <mc:Fallback xmlns="">
      <p:transition spd="med" advTm="1434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Voltmeter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960A17F-4FD3-41E4-A65F-3C0CCDF3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76400"/>
            <a:ext cx="9677398" cy="5324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= spanningsmeter/voltmeter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spanningsmeter wordt parallel gezet aan de component waarover je de spanning wilt meten.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voltmeter meet op twee punten hoeveel energie de deeltjes met zich meedragen, en vergelijkt het verschil in de voor- en na situatie. 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7642EB75-E4AE-4950-BDE2-EEE0EA0AD524}"/>
              </a:ext>
            </a:extLst>
          </p:cNvPr>
          <p:cNvSpPr/>
          <p:nvPr/>
        </p:nvSpPr>
        <p:spPr>
          <a:xfrm>
            <a:off x="1671602" y="2032557"/>
            <a:ext cx="720080" cy="72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V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DB922A4-0FF7-4D35-BE90-CF159F3FA9F0}"/>
              </a:ext>
            </a:extLst>
          </p:cNvPr>
          <p:cNvSpPr/>
          <p:nvPr/>
        </p:nvSpPr>
        <p:spPr>
          <a:xfrm>
            <a:off x="3190098" y="5182030"/>
            <a:ext cx="720080" cy="72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V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8" name="Stroomdiagram: Samenvoeging 7">
            <a:extLst>
              <a:ext uri="{FF2B5EF4-FFF2-40B4-BE49-F238E27FC236}">
                <a16:creationId xmlns:a16="http://schemas.microsoft.com/office/drawing/2014/main" id="{2105F2B9-364C-4EFE-AA7A-0D065FDA4BA8}"/>
              </a:ext>
            </a:extLst>
          </p:cNvPr>
          <p:cNvSpPr/>
          <p:nvPr/>
        </p:nvSpPr>
        <p:spPr>
          <a:xfrm>
            <a:off x="3262106" y="4334112"/>
            <a:ext cx="576064" cy="576064"/>
          </a:xfrm>
          <a:prstGeom prst="flowChartSummingJunct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41118B6-F885-4950-9876-AC6EB77F7689}"/>
              </a:ext>
            </a:extLst>
          </p:cNvPr>
          <p:cNvCxnSpPr>
            <a:cxnSpLocks/>
          </p:cNvCxnSpPr>
          <p:nvPr/>
        </p:nvCxnSpPr>
        <p:spPr>
          <a:xfrm>
            <a:off x="1671602" y="4572000"/>
            <a:ext cx="15905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EDC186E1-45E2-4D15-8D04-109B0F7C53CE}"/>
              </a:ext>
            </a:extLst>
          </p:cNvPr>
          <p:cNvCxnSpPr>
            <a:cxnSpLocks/>
          </p:cNvCxnSpPr>
          <p:nvPr/>
        </p:nvCxnSpPr>
        <p:spPr>
          <a:xfrm>
            <a:off x="3838170" y="4572000"/>
            <a:ext cx="1590504" cy="7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2ADE460-0D9E-4F0C-8F6A-BE94591BC719}"/>
              </a:ext>
            </a:extLst>
          </p:cNvPr>
          <p:cNvCxnSpPr>
            <a:cxnSpLocks/>
          </p:cNvCxnSpPr>
          <p:nvPr/>
        </p:nvCxnSpPr>
        <p:spPr>
          <a:xfrm>
            <a:off x="2970212" y="4567276"/>
            <a:ext cx="0" cy="974794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5B145E9E-F024-4A3D-AD33-67DE5C4C31EF}"/>
              </a:ext>
            </a:extLst>
          </p:cNvPr>
          <p:cNvCxnSpPr>
            <a:cxnSpLocks/>
          </p:cNvCxnSpPr>
          <p:nvPr/>
        </p:nvCxnSpPr>
        <p:spPr>
          <a:xfrm>
            <a:off x="4113212" y="4567276"/>
            <a:ext cx="0" cy="974794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0E0F2629-38B1-42B1-9A01-8752DF609AAF}"/>
              </a:ext>
            </a:extLst>
          </p:cNvPr>
          <p:cNvCxnSpPr>
            <a:endCxn id="7" idx="2"/>
          </p:cNvCxnSpPr>
          <p:nvPr/>
        </p:nvCxnSpPr>
        <p:spPr>
          <a:xfrm>
            <a:off x="2970212" y="5542070"/>
            <a:ext cx="219886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1E7AC1EE-E0B3-4F46-883D-344A411953E2}"/>
              </a:ext>
            </a:extLst>
          </p:cNvPr>
          <p:cNvCxnSpPr/>
          <p:nvPr/>
        </p:nvCxnSpPr>
        <p:spPr>
          <a:xfrm>
            <a:off x="3910178" y="5542070"/>
            <a:ext cx="219886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645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Serie- en parallelschakelingen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DD49D9-2A26-4D7E-A74B-B92CF4D8C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826" y="1901345"/>
            <a:ext cx="4042792" cy="23434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CF4A66B-4C25-4FD1-965E-563D72ABD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826" y="4679821"/>
            <a:ext cx="4042792" cy="19211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077370D-E4CE-49DD-8AC2-0F81C3DA62A0}"/>
              </a:ext>
            </a:extLst>
          </p:cNvPr>
          <p:cNvSpPr txBox="1"/>
          <p:nvPr/>
        </p:nvSpPr>
        <p:spPr>
          <a:xfrm>
            <a:off x="6273354" y="274990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Eén route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24F1E18-81CF-4D02-AA5F-F3E63663D299}"/>
              </a:ext>
            </a:extLst>
          </p:cNvPr>
          <p:cNvSpPr txBox="1"/>
          <p:nvPr/>
        </p:nvSpPr>
        <p:spPr>
          <a:xfrm>
            <a:off x="6273354" y="4759829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Meerdere routes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Serieschakelingen</a:t>
            </a:r>
          </a:p>
        </p:txBody>
      </p:sp>
      <p:grpSp>
        <p:nvGrpSpPr>
          <p:cNvPr id="4" name="Groeperen 15">
            <a:extLst>
              <a:ext uri="{FF2B5EF4-FFF2-40B4-BE49-F238E27FC236}">
                <a16:creationId xmlns:a16="http://schemas.microsoft.com/office/drawing/2014/main" id="{D712A615-9DC8-49C3-92A3-1492CFB79DFD}"/>
              </a:ext>
            </a:extLst>
          </p:cNvPr>
          <p:cNvGrpSpPr/>
          <p:nvPr/>
        </p:nvGrpSpPr>
        <p:grpSpPr>
          <a:xfrm>
            <a:off x="2729294" y="2234952"/>
            <a:ext cx="4066941" cy="3166611"/>
            <a:chOff x="2699792" y="2410412"/>
            <a:chExt cx="3312368" cy="3166611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BDBBAE95-0BD0-4660-AF37-CF90F3AADF5F}"/>
                </a:ext>
              </a:extLst>
            </p:cNvPr>
            <p:cNvGrpSpPr/>
            <p:nvPr/>
          </p:nvGrpSpPr>
          <p:grpSpPr>
            <a:xfrm>
              <a:off x="4265968" y="4219904"/>
              <a:ext cx="972104" cy="1357119"/>
              <a:chOff x="4265968" y="4376137"/>
              <a:chExt cx="972104" cy="1357119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1B3F35AC-9C2C-4B56-84E2-8E22383272E0}"/>
                  </a:ext>
                </a:extLst>
              </p:cNvPr>
              <p:cNvSpPr/>
              <p:nvPr/>
            </p:nvSpPr>
            <p:spPr>
              <a:xfrm>
                <a:off x="4265968" y="4376137"/>
                <a:ext cx="972104" cy="9970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Ovaal 27">
                <a:extLst>
                  <a:ext uri="{FF2B5EF4-FFF2-40B4-BE49-F238E27FC236}">
                    <a16:creationId xmlns:a16="http://schemas.microsoft.com/office/drawing/2014/main" id="{350E23B1-1E45-4AC7-9EC5-562A15819837}"/>
                  </a:ext>
                </a:extLst>
              </p:cNvPr>
              <p:cNvSpPr/>
              <p:nvPr/>
            </p:nvSpPr>
            <p:spPr>
              <a:xfrm>
                <a:off x="4391980" y="5013176"/>
                <a:ext cx="720080" cy="7200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800" b="1" dirty="0">
                    <a:solidFill>
                      <a:sysClr val="windowText" lastClr="000000"/>
                    </a:solidFill>
                  </a:rPr>
                  <a:t>V</a:t>
                </a:r>
                <a:endParaRPr lang="nl-NL" b="1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5A87CA56-3288-4ECC-A07A-840BFE715A04}"/>
                </a:ext>
              </a:extLst>
            </p:cNvPr>
            <p:cNvGrpSpPr/>
            <p:nvPr/>
          </p:nvGrpSpPr>
          <p:grpSpPr>
            <a:xfrm>
              <a:off x="3113786" y="4219904"/>
              <a:ext cx="972108" cy="1357119"/>
              <a:chOff x="3113786" y="4376137"/>
              <a:chExt cx="972108" cy="1357119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0E86D547-BA0E-4DDC-8402-19EF2A6B8490}"/>
                  </a:ext>
                </a:extLst>
              </p:cNvPr>
              <p:cNvSpPr/>
              <p:nvPr/>
            </p:nvSpPr>
            <p:spPr>
              <a:xfrm>
                <a:off x="3113786" y="4376137"/>
                <a:ext cx="972108" cy="9970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A72E1D3B-C452-4BEC-9A4F-2734DC602DDF}"/>
                  </a:ext>
                </a:extLst>
              </p:cNvPr>
              <p:cNvSpPr/>
              <p:nvPr/>
            </p:nvSpPr>
            <p:spPr>
              <a:xfrm>
                <a:off x="3239800" y="5013176"/>
                <a:ext cx="720080" cy="7200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800" b="1" dirty="0">
                    <a:solidFill>
                      <a:sysClr val="windowText" lastClr="000000"/>
                    </a:solidFill>
                  </a:rPr>
                  <a:t>V</a:t>
                </a:r>
                <a:endParaRPr lang="nl-NL" b="1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" name="Groeperen 10">
              <a:extLst>
                <a:ext uri="{FF2B5EF4-FFF2-40B4-BE49-F238E27FC236}">
                  <a16:creationId xmlns:a16="http://schemas.microsoft.com/office/drawing/2014/main" id="{6A0AF149-27E0-42ED-BA4C-E3CA03943214}"/>
                </a:ext>
              </a:extLst>
            </p:cNvPr>
            <p:cNvGrpSpPr/>
            <p:nvPr/>
          </p:nvGrpSpPr>
          <p:grpSpPr>
            <a:xfrm>
              <a:off x="2699792" y="2410412"/>
              <a:ext cx="3312368" cy="2097524"/>
              <a:chOff x="2699792" y="2410412"/>
              <a:chExt cx="3312368" cy="2097524"/>
            </a:xfrm>
          </p:grpSpPr>
          <p:grpSp>
            <p:nvGrpSpPr>
              <p:cNvPr id="8" name="Groep 7">
                <a:extLst>
                  <a:ext uri="{FF2B5EF4-FFF2-40B4-BE49-F238E27FC236}">
                    <a16:creationId xmlns:a16="http://schemas.microsoft.com/office/drawing/2014/main" id="{0FC7624F-B31A-4E2B-BDB0-65468B4B5937}"/>
                  </a:ext>
                </a:extLst>
              </p:cNvPr>
              <p:cNvGrpSpPr/>
              <p:nvPr/>
            </p:nvGrpSpPr>
            <p:grpSpPr>
              <a:xfrm>
                <a:off x="2699792" y="2410412"/>
                <a:ext cx="2952328" cy="2097524"/>
                <a:chOff x="683568" y="2636541"/>
                <a:chExt cx="2952328" cy="2097524"/>
              </a:xfrm>
            </p:grpSpPr>
            <p:grpSp>
              <p:nvGrpSpPr>
                <p:cNvPr id="10" name="Groep 9">
                  <a:extLst>
                    <a:ext uri="{FF2B5EF4-FFF2-40B4-BE49-F238E27FC236}">
                      <a16:creationId xmlns:a16="http://schemas.microsoft.com/office/drawing/2014/main" id="{F7E1B6B6-20EF-4D4D-8183-38DDB2CEB10D}"/>
                    </a:ext>
                  </a:extLst>
                </p:cNvPr>
                <p:cNvGrpSpPr/>
                <p:nvPr/>
              </p:nvGrpSpPr>
              <p:grpSpPr>
                <a:xfrm>
                  <a:off x="1871700" y="2636541"/>
                  <a:ext cx="504056" cy="873388"/>
                  <a:chOff x="3923928" y="2771636"/>
                  <a:chExt cx="504056" cy="873388"/>
                </a:xfrm>
              </p:grpSpPr>
              <p:cxnSp>
                <p:nvCxnSpPr>
                  <p:cNvPr id="21" name="Rechte verbindingslijn 20">
                    <a:extLst>
                      <a:ext uri="{FF2B5EF4-FFF2-40B4-BE49-F238E27FC236}">
                        <a16:creationId xmlns:a16="http://schemas.microsoft.com/office/drawing/2014/main" id="{C7B74024-E235-468C-A02D-38452645C41D}"/>
                      </a:ext>
                    </a:extLst>
                  </p:cNvPr>
                  <p:cNvCxnSpPr/>
                  <p:nvPr/>
                </p:nvCxnSpPr>
                <p:spPr>
                  <a:xfrm>
                    <a:off x="4283968" y="3068960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Rechte verbindingslijn 21">
                    <a:extLst>
                      <a:ext uri="{FF2B5EF4-FFF2-40B4-BE49-F238E27FC236}">
                        <a16:creationId xmlns:a16="http://schemas.microsoft.com/office/drawing/2014/main" id="{328B6695-100C-4B52-85FD-007C19D333B3}"/>
                      </a:ext>
                    </a:extLst>
                  </p:cNvPr>
                  <p:cNvCxnSpPr/>
                  <p:nvPr/>
                </p:nvCxnSpPr>
                <p:spPr>
                  <a:xfrm>
                    <a:off x="4139952" y="3212976"/>
                    <a:ext cx="0" cy="28803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kstvak 22">
                    <a:extLst>
                      <a:ext uri="{FF2B5EF4-FFF2-40B4-BE49-F238E27FC236}">
                        <a16:creationId xmlns:a16="http://schemas.microsoft.com/office/drawing/2014/main" id="{A4A8D4C0-6070-4D1F-9D2F-BF175F21B2C0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2771636"/>
                    <a:ext cx="2880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b="1" dirty="0"/>
                      <a:t>+</a:t>
                    </a:r>
                  </a:p>
                </p:txBody>
              </p:sp>
              <p:sp>
                <p:nvSpPr>
                  <p:cNvPr id="24" name="Tekstvak 23">
                    <a:extLst>
                      <a:ext uri="{FF2B5EF4-FFF2-40B4-BE49-F238E27FC236}">
                        <a16:creationId xmlns:a16="http://schemas.microsoft.com/office/drawing/2014/main" id="{726529A5-4B49-450A-A1C5-4D7F9985B7DF}"/>
                      </a:ext>
                    </a:extLst>
                  </p:cNvPr>
                  <p:cNvSpPr txBox="1"/>
                  <p:nvPr/>
                </p:nvSpPr>
                <p:spPr>
                  <a:xfrm>
                    <a:off x="3923928" y="2933328"/>
                    <a:ext cx="2880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b="1" dirty="0"/>
                      <a:t>-</a:t>
                    </a:r>
                  </a:p>
                </p:txBody>
              </p:sp>
            </p:grpSp>
            <p:grpSp>
              <p:nvGrpSpPr>
                <p:cNvPr id="11" name="Groep 10">
                  <a:extLst>
                    <a:ext uri="{FF2B5EF4-FFF2-40B4-BE49-F238E27FC236}">
                      <a16:creationId xmlns:a16="http://schemas.microsoft.com/office/drawing/2014/main" id="{8A4B03CD-0D45-4AEB-90E1-04DE5064F3B0}"/>
                    </a:ext>
                  </a:extLst>
                </p:cNvPr>
                <p:cNvGrpSpPr/>
                <p:nvPr/>
              </p:nvGrpSpPr>
              <p:grpSpPr>
                <a:xfrm>
                  <a:off x="683568" y="3221897"/>
                  <a:ext cx="2952328" cy="1512168"/>
                  <a:chOff x="3311912" y="3356992"/>
                  <a:chExt cx="2952328" cy="1512168"/>
                </a:xfrm>
              </p:grpSpPr>
              <p:sp>
                <p:nvSpPr>
                  <p:cNvPr id="12" name="Stroomdiagram: Samenvoeging 11">
                    <a:extLst>
                      <a:ext uri="{FF2B5EF4-FFF2-40B4-BE49-F238E27FC236}">
                        <a16:creationId xmlns:a16="http://schemas.microsoft.com/office/drawing/2014/main" id="{87A059A1-810B-4664-B268-8AAE70994CB9}"/>
                      </a:ext>
                    </a:extLst>
                  </p:cNvPr>
                  <p:cNvSpPr/>
                  <p:nvPr/>
                </p:nvSpPr>
                <p:spPr>
                  <a:xfrm>
                    <a:off x="3923928" y="4293096"/>
                    <a:ext cx="576064" cy="576064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3" name="Stroomdiagram: Samenvoeging 12">
                    <a:extLst>
                      <a:ext uri="{FF2B5EF4-FFF2-40B4-BE49-F238E27FC236}">
                        <a16:creationId xmlns:a16="http://schemas.microsoft.com/office/drawing/2014/main" id="{B1264847-330B-45DE-A715-FCA266CC599D}"/>
                      </a:ext>
                    </a:extLst>
                  </p:cNvPr>
                  <p:cNvSpPr/>
                  <p:nvPr/>
                </p:nvSpPr>
                <p:spPr>
                  <a:xfrm>
                    <a:off x="5076056" y="4293096"/>
                    <a:ext cx="576064" cy="576064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cxnSp>
                <p:nvCxnSpPr>
                  <p:cNvPr id="14" name="Rechte verbindingslijn 13">
                    <a:extLst>
                      <a:ext uri="{FF2B5EF4-FFF2-40B4-BE49-F238E27FC236}">
                        <a16:creationId xmlns:a16="http://schemas.microsoft.com/office/drawing/2014/main" id="{668B757D-ED72-466F-9A63-206440F5F005}"/>
                      </a:ext>
                    </a:extLst>
                  </p:cNvPr>
                  <p:cNvCxnSpPr/>
                  <p:nvPr/>
                </p:nvCxnSpPr>
                <p:spPr>
                  <a:xfrm>
                    <a:off x="4860084" y="3356992"/>
                    <a:ext cx="140415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echte verbindingslijn 14">
                    <a:extLst>
                      <a:ext uri="{FF2B5EF4-FFF2-40B4-BE49-F238E27FC236}">
                        <a16:creationId xmlns:a16="http://schemas.microsoft.com/office/drawing/2014/main" id="{B2B8EC15-B94B-4CF6-B26F-F5462EAC5CE8}"/>
                      </a:ext>
                    </a:extLst>
                  </p:cNvPr>
                  <p:cNvCxnSpPr>
                    <a:stCxn id="13" idx="6"/>
                  </p:cNvCxnSpPr>
                  <p:nvPr/>
                </p:nvCxnSpPr>
                <p:spPr>
                  <a:xfrm>
                    <a:off x="5652120" y="4581128"/>
                    <a:ext cx="61212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Rechte verbindingslijn 15">
                    <a:extLst>
                      <a:ext uri="{FF2B5EF4-FFF2-40B4-BE49-F238E27FC236}">
                        <a16:creationId xmlns:a16="http://schemas.microsoft.com/office/drawing/2014/main" id="{B20DA669-87D4-4CA9-B313-44E4730F2878}"/>
                      </a:ext>
                    </a:extLst>
                  </p:cNvPr>
                  <p:cNvCxnSpPr>
                    <a:stCxn id="12" idx="6"/>
                    <a:endCxn id="13" idx="2"/>
                  </p:cNvCxnSpPr>
                  <p:nvPr/>
                </p:nvCxnSpPr>
                <p:spPr>
                  <a:xfrm>
                    <a:off x="4499992" y="4581128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Rechte verbindingslijn 16">
                    <a:extLst>
                      <a:ext uri="{FF2B5EF4-FFF2-40B4-BE49-F238E27FC236}">
                        <a16:creationId xmlns:a16="http://schemas.microsoft.com/office/drawing/2014/main" id="{E1CF629F-DF46-4674-8BA0-29126E1E22D4}"/>
                      </a:ext>
                    </a:extLst>
                  </p:cNvPr>
                  <p:cNvCxnSpPr/>
                  <p:nvPr/>
                </p:nvCxnSpPr>
                <p:spPr>
                  <a:xfrm>
                    <a:off x="6264240" y="3356992"/>
                    <a:ext cx="0" cy="12241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Rechte verbindingslijn 17">
                    <a:extLst>
                      <a:ext uri="{FF2B5EF4-FFF2-40B4-BE49-F238E27FC236}">
                        <a16:creationId xmlns:a16="http://schemas.microsoft.com/office/drawing/2014/main" id="{EEB69B2F-0228-4507-8381-A85DD3E5CE0F}"/>
                      </a:ext>
                    </a:extLst>
                  </p:cNvPr>
                  <p:cNvCxnSpPr>
                    <a:endCxn id="12" idx="2"/>
                  </p:cNvCxnSpPr>
                  <p:nvPr/>
                </p:nvCxnSpPr>
                <p:spPr>
                  <a:xfrm flipV="1">
                    <a:off x="3311912" y="4581128"/>
                    <a:ext cx="61201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Rechte verbindingslijn 18">
                    <a:extLst>
                      <a:ext uri="{FF2B5EF4-FFF2-40B4-BE49-F238E27FC236}">
                        <a16:creationId xmlns:a16="http://schemas.microsoft.com/office/drawing/2014/main" id="{4021864A-6751-467D-83F7-96062E9E755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311912" y="3356992"/>
                    <a:ext cx="0" cy="12241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Rechte verbindingslijn 19">
                    <a:extLst>
                      <a:ext uri="{FF2B5EF4-FFF2-40B4-BE49-F238E27FC236}">
                        <a16:creationId xmlns:a16="http://schemas.microsoft.com/office/drawing/2014/main" id="{21F76F1D-A78E-4F33-909D-528D9235099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311912" y="3356992"/>
                    <a:ext cx="140415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AFF488B4-3B80-4112-AC3B-D4D6BB1E5470}"/>
                  </a:ext>
                </a:extLst>
              </p:cNvPr>
              <p:cNvSpPr/>
              <p:nvPr/>
            </p:nvSpPr>
            <p:spPr>
              <a:xfrm>
                <a:off x="5292080" y="3222826"/>
                <a:ext cx="720080" cy="7200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800" b="1" dirty="0">
                    <a:solidFill>
                      <a:sysClr val="windowText" lastClr="000000"/>
                    </a:solidFill>
                  </a:rPr>
                  <a:t>A</a:t>
                </a:r>
                <a:endParaRPr lang="nl-NL" b="1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9" name="Wolk 28">
            <a:extLst>
              <a:ext uri="{FF2B5EF4-FFF2-40B4-BE49-F238E27FC236}">
                <a16:creationId xmlns:a16="http://schemas.microsoft.com/office/drawing/2014/main" id="{D89CF364-6789-4F0C-9DCD-CD6390828300}"/>
              </a:ext>
            </a:extLst>
          </p:cNvPr>
          <p:cNvSpPr/>
          <p:nvPr/>
        </p:nvSpPr>
        <p:spPr>
          <a:xfrm>
            <a:off x="4726109" y="2683730"/>
            <a:ext cx="412409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Wolk 29">
            <a:extLst>
              <a:ext uri="{FF2B5EF4-FFF2-40B4-BE49-F238E27FC236}">
                <a16:creationId xmlns:a16="http://schemas.microsoft.com/office/drawing/2014/main" id="{8C4E0BA8-1C3C-42D8-B56C-E5924400AB27}"/>
              </a:ext>
            </a:extLst>
          </p:cNvPr>
          <p:cNvSpPr/>
          <p:nvPr/>
        </p:nvSpPr>
        <p:spPr>
          <a:xfrm>
            <a:off x="4726109" y="2680678"/>
            <a:ext cx="412409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Wolk 30">
            <a:extLst>
              <a:ext uri="{FF2B5EF4-FFF2-40B4-BE49-F238E27FC236}">
                <a16:creationId xmlns:a16="http://schemas.microsoft.com/office/drawing/2014/main" id="{646EA792-B6C0-4C78-9CE1-6179DE57162E}"/>
              </a:ext>
            </a:extLst>
          </p:cNvPr>
          <p:cNvSpPr/>
          <p:nvPr/>
        </p:nvSpPr>
        <p:spPr>
          <a:xfrm>
            <a:off x="4726109" y="2680678"/>
            <a:ext cx="412409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7FE5584-C2F7-443F-B5BE-E067F42EC793}"/>
              </a:ext>
            </a:extLst>
          </p:cNvPr>
          <p:cNvSpPr txBox="1"/>
          <p:nvPr/>
        </p:nvSpPr>
        <p:spPr>
          <a:xfrm>
            <a:off x="7326640" y="2590308"/>
            <a:ext cx="3458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conclusie: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ampèremeter geeft 2 A 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linker voltmeter geeft 2 V 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rechter voltmeter geeft 4 V aan</a:t>
            </a:r>
          </a:p>
        </p:txBody>
      </p:sp>
      <p:sp>
        <p:nvSpPr>
          <p:cNvPr id="33" name="Wolk 32">
            <a:extLst>
              <a:ext uri="{FF2B5EF4-FFF2-40B4-BE49-F238E27FC236}">
                <a16:creationId xmlns:a16="http://schemas.microsoft.com/office/drawing/2014/main" id="{646577E1-F454-4BA1-A73B-11F9EB528642}"/>
              </a:ext>
            </a:extLst>
          </p:cNvPr>
          <p:cNvSpPr/>
          <p:nvPr/>
        </p:nvSpPr>
        <p:spPr>
          <a:xfrm>
            <a:off x="4726109" y="2688523"/>
            <a:ext cx="412409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4" name="Wolk 33">
            <a:extLst>
              <a:ext uri="{FF2B5EF4-FFF2-40B4-BE49-F238E27FC236}">
                <a16:creationId xmlns:a16="http://schemas.microsoft.com/office/drawing/2014/main" id="{C68B8A5F-9979-4BAF-8DDE-C7367D5AD1E8}"/>
              </a:ext>
            </a:extLst>
          </p:cNvPr>
          <p:cNvSpPr/>
          <p:nvPr/>
        </p:nvSpPr>
        <p:spPr>
          <a:xfrm>
            <a:off x="4726109" y="2685471"/>
            <a:ext cx="412409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Wolk 34">
            <a:extLst>
              <a:ext uri="{FF2B5EF4-FFF2-40B4-BE49-F238E27FC236}">
                <a16:creationId xmlns:a16="http://schemas.microsoft.com/office/drawing/2014/main" id="{F8075578-5FD4-4E24-A5D5-0F6650653BD2}"/>
              </a:ext>
            </a:extLst>
          </p:cNvPr>
          <p:cNvSpPr/>
          <p:nvPr/>
        </p:nvSpPr>
        <p:spPr>
          <a:xfrm>
            <a:off x="4726109" y="2685471"/>
            <a:ext cx="412409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3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257E-6 4.07407E-6 L 0.13806 0.0037 L 0.13806 0.17939 L -0.18611 0.17731 L -0.18611 -0.00047 L -0.04675 -0.00047 L -2.67257E-6 4.07407E-6 Z " pathEditMode="relative" rAng="0" ptsTypes="AAAAAAA">
                                      <p:cBhvr>
                                        <p:cTn id="6" dur="7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8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257E-6 -2.96296E-6 L 0.13806 0.00371 L 0.13806 0.1794 L -0.18611 0.17732 L -0.18611 -0.00046 L -0.04675 -0.00046 L -2.67257E-6 -2.96296E-6 Z " pathEditMode="relative" rAng="0" ptsTypes="AAAAAAA">
                                      <p:cBhvr>
                                        <p:cTn id="8" dur="7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89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257E-6 -2.96296E-6 L 0.13806 0.00371 L 0.13806 0.1794 L -0.18611 0.17732 L -0.18611 -0.00046 L -0.04675 -0.00046 L -2.67257E-6 -2.96296E-6 Z " pathEditMode="relative" rAng="0" ptsTypes="AAAAAAA">
                                      <p:cBhvr>
                                        <p:cTn id="10" dur="7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89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67257E-6 -3.7037E-7 L 0.13806 0.0037 L 0.13806 0.1794 L -0.18611 0.17732 L -0.18611 -0.00046 L -0.04675 -0.00046 L -2.67257E-6 -3.7037E-7 Z " pathEditMode="relative" rAng="0" ptsTypes="AAAAAAA">
                                      <p:cBhvr>
                                        <p:cTn id="24" dur="7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893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7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67257E-6 2.59259E-6 L 0.13806 0.0037 L 0.13806 0.1794 L -0.18611 0.17731 L -0.18611 -0.00047 L -0.04675 -0.00047 L -2.67257E-6 2.59259E-6 Z " pathEditMode="relative" rAng="0" ptsTypes="AAAAAAA">
                                      <p:cBhvr>
                                        <p:cTn id="26" dur="7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89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7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67257E-6 2.59259E-6 L 0.13806 0.0037 L 0.13806 0.1794 L -0.18611 0.17731 L -0.18611 -0.00047 L -0.04675 -0.00047 L -2.67257E-6 2.59259E-6 Z " pathEditMode="relative" rAng="0" ptsTypes="AAAAAAA">
                                      <p:cBhvr>
                                        <p:cTn id="28" dur="7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893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7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7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</p:bldLst>
  </p:timing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parallelschakeling</a:t>
            </a:r>
          </a:p>
        </p:txBody>
      </p:sp>
      <p:grpSp>
        <p:nvGrpSpPr>
          <p:cNvPr id="4" name="Groeperen 5">
            <a:extLst>
              <a:ext uri="{FF2B5EF4-FFF2-40B4-BE49-F238E27FC236}">
                <a16:creationId xmlns:a16="http://schemas.microsoft.com/office/drawing/2014/main" id="{6BD051AC-F2E4-4F03-933F-9685E3F93150}"/>
              </a:ext>
            </a:extLst>
          </p:cNvPr>
          <p:cNvGrpSpPr/>
          <p:nvPr/>
        </p:nvGrpSpPr>
        <p:grpSpPr>
          <a:xfrm>
            <a:off x="2284412" y="2057400"/>
            <a:ext cx="5029200" cy="3948316"/>
            <a:chOff x="1043608" y="1700808"/>
            <a:chExt cx="4104456" cy="3948316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98FE6176-0E10-4BBD-8975-FF40C1FFC341}"/>
                </a:ext>
              </a:extLst>
            </p:cNvPr>
            <p:cNvGrpSpPr/>
            <p:nvPr/>
          </p:nvGrpSpPr>
          <p:grpSpPr>
            <a:xfrm>
              <a:off x="2897788" y="4436021"/>
              <a:ext cx="972108" cy="1213103"/>
              <a:chOff x="3113786" y="4376137"/>
              <a:chExt cx="972108" cy="1213103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A9179AEB-04E4-4B3D-9DF7-89C40D069317}"/>
                  </a:ext>
                </a:extLst>
              </p:cNvPr>
              <p:cNvSpPr/>
              <p:nvPr/>
            </p:nvSpPr>
            <p:spPr>
              <a:xfrm>
                <a:off x="3113786" y="4376137"/>
                <a:ext cx="972108" cy="84669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5D69F273-455A-4EED-B890-D54907051D06}"/>
                  </a:ext>
                </a:extLst>
              </p:cNvPr>
              <p:cNvSpPr/>
              <p:nvPr/>
            </p:nvSpPr>
            <p:spPr>
              <a:xfrm>
                <a:off x="3239800" y="4869160"/>
                <a:ext cx="720080" cy="7200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800" b="1" dirty="0">
                    <a:solidFill>
                      <a:sysClr val="windowText" lastClr="000000"/>
                    </a:solidFill>
                  </a:rPr>
                  <a:t>V</a:t>
                </a:r>
                <a:endParaRPr lang="nl-NL" b="1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28FBE565-3B69-421A-96A9-09796006145D}"/>
                </a:ext>
              </a:extLst>
            </p:cNvPr>
            <p:cNvGrpSpPr/>
            <p:nvPr/>
          </p:nvGrpSpPr>
          <p:grpSpPr>
            <a:xfrm>
              <a:off x="1043608" y="1700808"/>
              <a:ext cx="3744416" cy="3024707"/>
              <a:chOff x="3707852" y="2636541"/>
              <a:chExt cx="3744416" cy="3024707"/>
            </a:xfrm>
          </p:grpSpPr>
          <p:grpSp>
            <p:nvGrpSpPr>
              <p:cNvPr id="9" name="Groep 8">
                <a:extLst>
                  <a:ext uri="{FF2B5EF4-FFF2-40B4-BE49-F238E27FC236}">
                    <a16:creationId xmlns:a16="http://schemas.microsoft.com/office/drawing/2014/main" id="{55EB5655-F399-4362-BCBA-E87CA6FB099C}"/>
                  </a:ext>
                </a:extLst>
              </p:cNvPr>
              <p:cNvGrpSpPr/>
              <p:nvPr/>
            </p:nvGrpSpPr>
            <p:grpSpPr>
              <a:xfrm>
                <a:off x="5724128" y="2636541"/>
                <a:ext cx="504056" cy="873388"/>
                <a:chOff x="3923928" y="2771636"/>
                <a:chExt cx="504056" cy="873388"/>
              </a:xfrm>
            </p:grpSpPr>
            <p:cxnSp>
              <p:nvCxnSpPr>
                <p:cNvPr id="25" name="Rechte verbindingslijn 24">
                  <a:extLst>
                    <a:ext uri="{FF2B5EF4-FFF2-40B4-BE49-F238E27FC236}">
                      <a16:creationId xmlns:a16="http://schemas.microsoft.com/office/drawing/2014/main" id="{F5B6197D-00F2-4BE6-9DED-33B5643C9A74}"/>
                    </a:ext>
                  </a:extLst>
                </p:cNvPr>
                <p:cNvCxnSpPr/>
                <p:nvPr/>
              </p:nvCxnSpPr>
              <p:spPr>
                <a:xfrm>
                  <a:off x="4283968" y="3068960"/>
                  <a:ext cx="0" cy="5760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1B4AFECE-E513-4C14-9714-54EB5BBEEEA6}"/>
                    </a:ext>
                  </a:extLst>
                </p:cNvPr>
                <p:cNvCxnSpPr/>
                <p:nvPr/>
              </p:nvCxnSpPr>
              <p:spPr>
                <a:xfrm>
                  <a:off x="4139952" y="3212976"/>
                  <a:ext cx="0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11010CCC-1AC7-4A3E-9ABA-8E59A063A4F0}"/>
                    </a:ext>
                  </a:extLst>
                </p:cNvPr>
                <p:cNvSpPr txBox="1"/>
                <p:nvPr/>
              </p:nvSpPr>
              <p:spPr>
                <a:xfrm>
                  <a:off x="4139952" y="277163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+</a:t>
                  </a:r>
                </a:p>
              </p:txBody>
            </p:sp>
            <p:sp>
              <p:nvSpPr>
                <p:cNvPr id="28" name="Tekstvak 27">
                  <a:extLst>
                    <a:ext uri="{FF2B5EF4-FFF2-40B4-BE49-F238E27FC236}">
                      <a16:creationId xmlns:a16="http://schemas.microsoft.com/office/drawing/2014/main" id="{C4FF3A0B-EA0B-4D6B-8AEA-78DE7E4C176B}"/>
                    </a:ext>
                  </a:extLst>
                </p:cNvPr>
                <p:cNvSpPr txBox="1"/>
                <p:nvPr/>
              </p:nvSpPr>
              <p:spPr>
                <a:xfrm>
                  <a:off x="3923928" y="2933328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-</a:t>
                  </a:r>
                </a:p>
              </p:txBody>
            </p:sp>
          </p:grpSp>
          <p:grpSp>
            <p:nvGrpSpPr>
              <p:cNvPr id="10" name="Groep 9">
                <a:extLst>
                  <a:ext uri="{FF2B5EF4-FFF2-40B4-BE49-F238E27FC236}">
                    <a16:creationId xmlns:a16="http://schemas.microsoft.com/office/drawing/2014/main" id="{D05BAC5E-EEDD-471C-9A9A-0A24C293708E}"/>
                  </a:ext>
                </a:extLst>
              </p:cNvPr>
              <p:cNvGrpSpPr/>
              <p:nvPr/>
            </p:nvGrpSpPr>
            <p:grpSpPr>
              <a:xfrm>
                <a:off x="3707852" y="3221897"/>
                <a:ext cx="3744416" cy="2439351"/>
                <a:chOff x="2483768" y="3356992"/>
                <a:chExt cx="3744416" cy="2439351"/>
              </a:xfrm>
            </p:grpSpPr>
            <p:sp>
              <p:nvSpPr>
                <p:cNvPr id="16" name="Stroomdiagram: Samenvoeging 15">
                  <a:extLst>
                    <a:ext uri="{FF2B5EF4-FFF2-40B4-BE49-F238E27FC236}">
                      <a16:creationId xmlns:a16="http://schemas.microsoft.com/office/drawing/2014/main" id="{A20014BE-C57C-457F-B52A-8E71991C17FE}"/>
                    </a:ext>
                  </a:extLst>
                </p:cNvPr>
                <p:cNvSpPr/>
                <p:nvPr/>
              </p:nvSpPr>
              <p:spPr>
                <a:xfrm>
                  <a:off x="4500044" y="5220279"/>
                  <a:ext cx="576064" cy="576064"/>
                </a:xfrm>
                <a:prstGeom prst="flowChartSummingJunction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7" name="Stroomdiagram: Samenvoeging 16">
                  <a:extLst>
                    <a:ext uri="{FF2B5EF4-FFF2-40B4-BE49-F238E27FC236}">
                      <a16:creationId xmlns:a16="http://schemas.microsoft.com/office/drawing/2014/main" id="{2FAA9DE9-B970-4C15-9F50-B3BD15BCB364}"/>
                    </a:ext>
                  </a:extLst>
                </p:cNvPr>
                <p:cNvSpPr/>
                <p:nvPr/>
              </p:nvSpPr>
              <p:spPr>
                <a:xfrm>
                  <a:off x="4499992" y="4293096"/>
                  <a:ext cx="576064" cy="57606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8" name="Rechte verbindingslijn 17">
                  <a:extLst>
                    <a:ext uri="{FF2B5EF4-FFF2-40B4-BE49-F238E27FC236}">
                      <a16:creationId xmlns:a16="http://schemas.microsoft.com/office/drawing/2014/main" id="{A13E6841-CC49-4E17-A110-ACF7177DE6EC}"/>
                    </a:ext>
                  </a:extLst>
                </p:cNvPr>
                <p:cNvCxnSpPr/>
                <p:nvPr/>
              </p:nvCxnSpPr>
              <p:spPr>
                <a:xfrm>
                  <a:off x="4860084" y="3356992"/>
                  <a:ext cx="1368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echte verbindingslijn 18">
                  <a:extLst>
                    <a:ext uri="{FF2B5EF4-FFF2-40B4-BE49-F238E27FC236}">
                      <a16:creationId xmlns:a16="http://schemas.microsoft.com/office/drawing/2014/main" id="{EC5C0E54-69F1-4B3E-967D-A70FA8F73BDC}"/>
                    </a:ext>
                  </a:extLst>
                </p:cNvPr>
                <p:cNvCxnSpPr>
                  <a:stCxn id="17" idx="6"/>
                </p:cNvCxnSpPr>
                <p:nvPr/>
              </p:nvCxnSpPr>
              <p:spPr>
                <a:xfrm>
                  <a:off x="5076056" y="4581128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echte verbindingslijn 19">
                  <a:extLst>
                    <a:ext uri="{FF2B5EF4-FFF2-40B4-BE49-F238E27FC236}">
                      <a16:creationId xmlns:a16="http://schemas.microsoft.com/office/drawing/2014/main" id="{14D15AB0-57E4-40F3-A225-C1C6A15DB867}"/>
                    </a:ext>
                  </a:extLst>
                </p:cNvPr>
                <p:cNvCxnSpPr>
                  <a:stCxn id="16" idx="6"/>
                </p:cNvCxnSpPr>
                <p:nvPr/>
              </p:nvCxnSpPr>
              <p:spPr>
                <a:xfrm>
                  <a:off x="5076108" y="5508311"/>
                  <a:ext cx="57601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echte verbindingslijn 20">
                  <a:extLst>
                    <a:ext uri="{FF2B5EF4-FFF2-40B4-BE49-F238E27FC236}">
                      <a16:creationId xmlns:a16="http://schemas.microsoft.com/office/drawing/2014/main" id="{825E6EBD-E99D-4427-86C9-289B4B236084}"/>
                    </a:ext>
                  </a:extLst>
                </p:cNvPr>
                <p:cNvCxnSpPr/>
                <p:nvPr/>
              </p:nvCxnSpPr>
              <p:spPr>
                <a:xfrm>
                  <a:off x="6228184" y="3356992"/>
                  <a:ext cx="0" cy="16877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Rechte verbindingslijn 21">
                  <a:extLst>
                    <a:ext uri="{FF2B5EF4-FFF2-40B4-BE49-F238E27FC236}">
                      <a16:creationId xmlns:a16="http://schemas.microsoft.com/office/drawing/2014/main" id="{AC4EDE7E-36EB-4AF4-9AE8-17917A0429BE}"/>
                    </a:ext>
                  </a:extLst>
                </p:cNvPr>
                <p:cNvCxnSpPr/>
                <p:nvPr/>
              </p:nvCxnSpPr>
              <p:spPr>
                <a:xfrm>
                  <a:off x="3059832" y="5506849"/>
                  <a:ext cx="1440160" cy="146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echte verbindingslijn 22">
                  <a:extLst>
                    <a:ext uri="{FF2B5EF4-FFF2-40B4-BE49-F238E27FC236}">
                      <a16:creationId xmlns:a16="http://schemas.microsoft.com/office/drawing/2014/main" id="{9B181A64-CD44-4CA3-829A-E0E79D9F6B83}"/>
                    </a:ext>
                  </a:extLst>
                </p:cNvPr>
                <p:cNvCxnSpPr/>
                <p:nvPr/>
              </p:nvCxnSpPr>
              <p:spPr>
                <a:xfrm flipV="1">
                  <a:off x="2483768" y="3356992"/>
                  <a:ext cx="0" cy="16877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echte verbindingslijn 23">
                  <a:extLst>
                    <a:ext uri="{FF2B5EF4-FFF2-40B4-BE49-F238E27FC236}">
                      <a16:creationId xmlns:a16="http://schemas.microsoft.com/office/drawing/2014/main" id="{C1D57EF0-E79E-4B7E-9E4E-9295CDCFBB96}"/>
                    </a:ext>
                  </a:extLst>
                </p:cNvPr>
                <p:cNvCxnSpPr/>
                <p:nvPr/>
              </p:nvCxnSpPr>
              <p:spPr>
                <a:xfrm flipH="1">
                  <a:off x="2483768" y="3356992"/>
                  <a:ext cx="22323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Rechte verbindingslijn 10">
                <a:extLst>
                  <a:ext uri="{FF2B5EF4-FFF2-40B4-BE49-F238E27FC236}">
                    <a16:creationId xmlns:a16="http://schemas.microsoft.com/office/drawing/2014/main" id="{16E77A4A-9569-4D08-A7D0-01EA8BEDCBC4}"/>
                  </a:ext>
                </a:extLst>
              </p:cNvPr>
              <p:cNvCxnSpPr/>
              <p:nvPr/>
            </p:nvCxnSpPr>
            <p:spPr>
              <a:xfrm>
                <a:off x="6876204" y="4446033"/>
                <a:ext cx="0" cy="927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11">
                <a:extLst>
                  <a:ext uri="{FF2B5EF4-FFF2-40B4-BE49-F238E27FC236}">
                    <a16:creationId xmlns:a16="http://schemas.microsoft.com/office/drawing/2014/main" id="{B741A5FB-B17C-4CFE-81E6-D4FC1AE6D89E}"/>
                  </a:ext>
                </a:extLst>
              </p:cNvPr>
              <p:cNvCxnSpPr/>
              <p:nvPr/>
            </p:nvCxnSpPr>
            <p:spPr>
              <a:xfrm>
                <a:off x="6876204" y="490962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638A620D-60BB-4AAB-AED1-587CE0E481CE}"/>
                  </a:ext>
                </a:extLst>
              </p:cNvPr>
              <p:cNvCxnSpPr/>
              <p:nvPr/>
            </p:nvCxnSpPr>
            <p:spPr>
              <a:xfrm>
                <a:off x="4283916" y="4446033"/>
                <a:ext cx="14401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E847CD79-EEB9-4C50-8EE0-D37AE7D4AFA4}"/>
                  </a:ext>
                </a:extLst>
              </p:cNvPr>
              <p:cNvCxnSpPr/>
              <p:nvPr/>
            </p:nvCxnSpPr>
            <p:spPr>
              <a:xfrm>
                <a:off x="4283916" y="4446033"/>
                <a:ext cx="0" cy="927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6D282C08-A1E8-437B-B04E-EA1C0BAF6947}"/>
                  </a:ext>
                </a:extLst>
              </p:cNvPr>
              <p:cNvCxnSpPr/>
              <p:nvPr/>
            </p:nvCxnSpPr>
            <p:spPr>
              <a:xfrm>
                <a:off x="3707852" y="490962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58351B5B-2444-4B73-9AFA-371027200933}"/>
                </a:ext>
              </a:extLst>
            </p:cNvPr>
            <p:cNvSpPr/>
            <p:nvPr/>
          </p:nvSpPr>
          <p:spPr>
            <a:xfrm>
              <a:off x="4427984" y="2682288"/>
              <a:ext cx="720080" cy="7200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ysClr val="windowText" lastClr="000000"/>
                  </a:solidFill>
                </a:rPr>
                <a:t>A</a:t>
              </a:r>
              <a:endParaRPr lang="nl-NL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B39E9535-7CE5-4991-8F1F-FE45020F65DF}"/>
                </a:ext>
              </a:extLst>
            </p:cNvPr>
            <p:cNvSpPr/>
            <p:nvPr/>
          </p:nvSpPr>
          <p:spPr>
            <a:xfrm>
              <a:off x="1871727" y="3128110"/>
              <a:ext cx="720080" cy="7200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ysClr val="windowText" lastClr="000000"/>
                  </a:solidFill>
                </a:rPr>
                <a:t>A</a:t>
              </a:r>
              <a:endParaRPr lang="nl-NL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1" name="Wolk 30">
            <a:extLst>
              <a:ext uri="{FF2B5EF4-FFF2-40B4-BE49-F238E27FC236}">
                <a16:creationId xmlns:a16="http://schemas.microsoft.com/office/drawing/2014/main" id="{CFE6546D-7F55-4EE5-BB80-5D60E4257492}"/>
              </a:ext>
            </a:extLst>
          </p:cNvPr>
          <p:cNvSpPr/>
          <p:nvPr/>
        </p:nvSpPr>
        <p:spPr>
          <a:xfrm>
            <a:off x="5309290" y="2461590"/>
            <a:ext cx="411568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Wolk 31">
            <a:extLst>
              <a:ext uri="{FF2B5EF4-FFF2-40B4-BE49-F238E27FC236}">
                <a16:creationId xmlns:a16="http://schemas.microsoft.com/office/drawing/2014/main" id="{CCC5C5FA-12BF-4262-A51E-03EB74DEEA24}"/>
              </a:ext>
            </a:extLst>
          </p:cNvPr>
          <p:cNvSpPr/>
          <p:nvPr/>
        </p:nvSpPr>
        <p:spPr>
          <a:xfrm>
            <a:off x="5319993" y="2474179"/>
            <a:ext cx="411568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3D9B7C92-7ACB-4641-8051-08AE22FDA91B}"/>
              </a:ext>
            </a:extLst>
          </p:cNvPr>
          <p:cNvSpPr txBox="1"/>
          <p:nvPr/>
        </p:nvSpPr>
        <p:spPr>
          <a:xfrm>
            <a:off x="7826171" y="2642756"/>
            <a:ext cx="34746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conclusie: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linker ampèremeter geeft 1 A 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rechter ampèremeter geeft 3 A 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voltmeter geeft 4 V aan</a:t>
            </a:r>
          </a:p>
        </p:txBody>
      </p:sp>
      <p:sp>
        <p:nvSpPr>
          <p:cNvPr id="34" name="Wolk 33">
            <a:extLst>
              <a:ext uri="{FF2B5EF4-FFF2-40B4-BE49-F238E27FC236}">
                <a16:creationId xmlns:a16="http://schemas.microsoft.com/office/drawing/2014/main" id="{A1CF0D93-747F-4E09-B5F9-3D75CCE88230}"/>
              </a:ext>
            </a:extLst>
          </p:cNvPr>
          <p:cNvSpPr/>
          <p:nvPr/>
        </p:nvSpPr>
        <p:spPr>
          <a:xfrm>
            <a:off x="5335901" y="2474179"/>
            <a:ext cx="411568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Wolk 34">
            <a:extLst>
              <a:ext uri="{FF2B5EF4-FFF2-40B4-BE49-F238E27FC236}">
                <a16:creationId xmlns:a16="http://schemas.microsoft.com/office/drawing/2014/main" id="{0420E326-E8A6-462D-B02A-EA478E0A14B5}"/>
              </a:ext>
            </a:extLst>
          </p:cNvPr>
          <p:cNvSpPr/>
          <p:nvPr/>
        </p:nvSpPr>
        <p:spPr>
          <a:xfrm>
            <a:off x="5335901" y="2447370"/>
            <a:ext cx="411568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Wolk 35">
            <a:extLst>
              <a:ext uri="{FF2B5EF4-FFF2-40B4-BE49-F238E27FC236}">
                <a16:creationId xmlns:a16="http://schemas.microsoft.com/office/drawing/2014/main" id="{F57148C1-DB06-413C-98CC-15E2965CD92F}"/>
              </a:ext>
            </a:extLst>
          </p:cNvPr>
          <p:cNvSpPr/>
          <p:nvPr/>
        </p:nvSpPr>
        <p:spPr>
          <a:xfrm>
            <a:off x="5335901" y="2463755"/>
            <a:ext cx="411568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Wolk 36">
            <a:extLst>
              <a:ext uri="{FF2B5EF4-FFF2-40B4-BE49-F238E27FC236}">
                <a16:creationId xmlns:a16="http://schemas.microsoft.com/office/drawing/2014/main" id="{5D1C1624-7865-4105-8E5F-E0C99227240B}"/>
              </a:ext>
            </a:extLst>
          </p:cNvPr>
          <p:cNvSpPr/>
          <p:nvPr/>
        </p:nvSpPr>
        <p:spPr>
          <a:xfrm>
            <a:off x="5324220" y="2458285"/>
            <a:ext cx="411568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1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204E-6 -3.7037E-7 L 0.1309 0.00394 L 0.1309 0.24653 L 0.06968 0.24838 C 0.06968 0.2706 0.06929 0.29329 0.06916 0.31551 L -0.21516 0.31829 C -0.21477 0.29444 -0.21464 0.2713 -0.21464 0.24745 C -0.2343 0.24745 -0.25605 0.24676 -0.27624 0.24676 C -0.27689 0.16528 -0.27546 0.08565 -0.27585 0.00463 L -0.04675 -0.00046 L -3.03204E-6 -3.7037E-7 Z " pathEditMode="relative" rAng="0" ptsTypes="AAAAAAAAAAA">
                                      <p:cBhvr>
                                        <p:cTn id="6" dur="7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5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854E-6 1.48148E-6 L 0.1309 0.00393 L 0.1309 0.24653 L 0.06968 0.24838 C 0.06968 0.2706 0.06929 0.29329 0.06916 0.31551 L -0.21516 0.31829 C -0.21477 0.29444 -0.21464 0.27129 -0.21464 0.24745 C -0.2343 0.24745 -0.25605 0.24676 -0.27624 0.24676 C -0.27689 0.16528 -0.27546 0.08565 -0.27585 0.00463 L -0.04676 -0.00046 L -1.57854E-6 1.48148E-6 Z " pathEditMode="relative" rAng="0" ptsTypes="AAAAAAAAAAA">
                                      <p:cBhvr>
                                        <p:cTn id="8" dur="7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54545E-6 4.81481E-6 L 0.13089 0.00393 L 0.13089 0.24652 L 0.06968 0.24837 C 0.06968 0.2706 0.06928 0.29328 0.06915 0.3155 L -0.21516 0.31828 C -0.21477 0.29444 -0.21464 0.27129 -0.21464 0.24745 C -0.23431 0.24745 -0.25606 0.24675 -0.27625 0.24675 C -0.2769 0.16527 -0.27547 0.08564 -0.27586 0.00462 L -0.04676 -0.00047 L 4.54545E-6 4.81481E-6 Z " pathEditMode="relative" rAng="0" ptsTypes="AAAAAAAAAAA">
                                      <p:cBhvr>
                                        <p:cTn id="10" dur="7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58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54545E-6 -3.7037E-7 L 0.13089 0.00394 L 0.13089 0.24653 L 0.06968 0.24838 C 0.06968 0.2706 0.06928 0.29329 0.06915 0.31551 L -0.21516 0.31829 C -0.21477 0.29444 -0.21464 0.2713 -0.21464 0.24745 C -0.23431 0.24745 -0.25606 0.24676 -0.27625 0.24676 C -0.2769 0.16528 -0.27547 0.08565 -0.27586 0.00463 L -0.04676 -0.00046 L 4.54545E-6 -3.7037E-7 Z " pathEditMode="relative" rAng="0" ptsTypes="AAAAAAAAAAA">
                                      <p:cBhvr>
                                        <p:cTn id="12" dur="7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58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75879E-6 4.44444E-6 L 0.1309 0.00393 L 0.1309 0.24652 L 0.06968 0.24838 C 0.06968 0.2706 0.06838 0.15833 0.06838 0.18055 L -0.21333 0.18171 C -0.21307 0.15787 -0.21464 0.27129 -0.21464 0.24745 C -0.2343 0.24745 -0.25605 0.24675 -0.27624 0.24675 C -0.27689 0.16527 -0.27546 0.08564 -0.27585 0.00463 L -0.04675 -0.00047 L -3.75879E-6 4.44444E-6 Z " pathEditMode="relative" rAng="0" ptsTypes="AAAAAAAAAAA">
                                      <p:cBhvr>
                                        <p:cTn id="14" dur="7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2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54545E-6 0 L 0.13089 0.00394 L 0.13089 0.24653 L 0.06968 0.24838 C 0.06968 0.2706 0.06837 0.15833 0.06837 0.18056 L -0.21334 0.18171 C -0.21308 0.15787 -0.21464 0.2713 -0.21464 0.24745 C -0.23431 0.24745 -0.25606 0.24676 -0.27625 0.24676 C -0.2769 0.16528 -0.27547 0.08565 -0.27586 0.00463 L -0.04676 -0.00046 L 4.54545E-6 0 Z " pathEditMode="relative" rAng="0" ptsTypes="AAAAAAAAAAA">
                                      <p:cBhvr>
                                        <p:cTn id="16" dur="7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25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7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7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7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2" grpId="2" animBg="1"/>
      <p:bldP spid="33" grpId="0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7" grpId="2" animBg="1"/>
    </p:bldLst>
  </p:timing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Test je inzicht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390F9A-D666-4515-832B-41557DC257B7}"/>
              </a:ext>
            </a:extLst>
          </p:cNvPr>
          <p:cNvSpPr txBox="1"/>
          <p:nvPr/>
        </p:nvSpPr>
        <p:spPr>
          <a:xfrm>
            <a:off x="1674812" y="182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Door welk lampje is de stroomsterkte het grootste?</a:t>
            </a:r>
          </a:p>
        </p:txBody>
      </p:sp>
      <p:sp>
        <p:nvSpPr>
          <p:cNvPr id="9" name="Stroomdiagram: Samenvoeging 8">
            <a:extLst>
              <a:ext uri="{FF2B5EF4-FFF2-40B4-BE49-F238E27FC236}">
                <a16:creationId xmlns:a16="http://schemas.microsoft.com/office/drawing/2014/main" id="{38DE8BA8-4C23-4C8A-9E7B-5FC5D383FA51}"/>
              </a:ext>
            </a:extLst>
          </p:cNvPr>
          <p:cNvSpPr/>
          <p:nvPr/>
        </p:nvSpPr>
        <p:spPr>
          <a:xfrm>
            <a:off x="4734644" y="4468652"/>
            <a:ext cx="576064" cy="576064"/>
          </a:xfrm>
          <a:prstGeom prst="flowChartSummingJunc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316D9D06-7D19-4B2B-AF64-5B84B0C65B57}"/>
              </a:ext>
            </a:extLst>
          </p:cNvPr>
          <p:cNvGrpSpPr/>
          <p:nvPr/>
        </p:nvGrpSpPr>
        <p:grpSpPr>
          <a:xfrm>
            <a:off x="4158580" y="2483601"/>
            <a:ext cx="4032448" cy="3024707"/>
            <a:chOff x="755576" y="2420517"/>
            <a:chExt cx="4032448" cy="3024707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16085B54-758F-4563-B215-2CB88BD3C39C}"/>
                </a:ext>
              </a:extLst>
            </p:cNvPr>
            <p:cNvGrpSpPr/>
            <p:nvPr/>
          </p:nvGrpSpPr>
          <p:grpSpPr>
            <a:xfrm>
              <a:off x="755576" y="2420517"/>
              <a:ext cx="4032448" cy="3024707"/>
              <a:chOff x="3419820" y="2636541"/>
              <a:chExt cx="4032448" cy="3024707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1D329528-A1B6-44E8-8A1A-B5784EE758A8}"/>
                  </a:ext>
                </a:extLst>
              </p:cNvPr>
              <p:cNvGrpSpPr/>
              <p:nvPr/>
            </p:nvGrpSpPr>
            <p:grpSpPr>
              <a:xfrm>
                <a:off x="5724128" y="2636541"/>
                <a:ext cx="504056" cy="873388"/>
                <a:chOff x="3923928" y="2771636"/>
                <a:chExt cx="504056" cy="873388"/>
              </a:xfrm>
            </p:grpSpPr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F2E00B81-A1E4-4C58-AF0D-A3DF3405AE0D}"/>
                    </a:ext>
                  </a:extLst>
                </p:cNvPr>
                <p:cNvCxnSpPr/>
                <p:nvPr/>
              </p:nvCxnSpPr>
              <p:spPr>
                <a:xfrm>
                  <a:off x="4283968" y="3068960"/>
                  <a:ext cx="0" cy="5760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>
                  <a:extLst>
                    <a:ext uri="{FF2B5EF4-FFF2-40B4-BE49-F238E27FC236}">
                      <a16:creationId xmlns:a16="http://schemas.microsoft.com/office/drawing/2014/main" id="{933612C0-DB2C-4FE6-91D9-47D9B46260CB}"/>
                    </a:ext>
                  </a:extLst>
                </p:cNvPr>
                <p:cNvCxnSpPr/>
                <p:nvPr/>
              </p:nvCxnSpPr>
              <p:spPr>
                <a:xfrm>
                  <a:off x="4139952" y="3212976"/>
                  <a:ext cx="0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F102DAA1-BFD2-4E1D-971C-C67BD37B9086}"/>
                    </a:ext>
                  </a:extLst>
                </p:cNvPr>
                <p:cNvSpPr txBox="1"/>
                <p:nvPr/>
              </p:nvSpPr>
              <p:spPr>
                <a:xfrm>
                  <a:off x="4139952" y="277163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+</a:t>
                  </a:r>
                </a:p>
              </p:txBody>
            </p:sp>
            <p:sp>
              <p:nvSpPr>
                <p:cNvPr id="32" name="Tekstvak 31">
                  <a:extLst>
                    <a:ext uri="{FF2B5EF4-FFF2-40B4-BE49-F238E27FC236}">
                      <a16:creationId xmlns:a16="http://schemas.microsoft.com/office/drawing/2014/main" id="{5D49A35C-FE6C-4A3D-9C89-8F52486D7775}"/>
                    </a:ext>
                  </a:extLst>
                </p:cNvPr>
                <p:cNvSpPr txBox="1"/>
                <p:nvPr/>
              </p:nvSpPr>
              <p:spPr>
                <a:xfrm>
                  <a:off x="3923928" y="2933328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-</a:t>
                  </a:r>
                </a:p>
              </p:txBody>
            </p:sp>
          </p:grpSp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8D3CF382-E3F3-4723-8EB2-29BA25AE5CAC}"/>
                  </a:ext>
                </a:extLst>
              </p:cNvPr>
              <p:cNvGrpSpPr/>
              <p:nvPr/>
            </p:nvGrpSpPr>
            <p:grpSpPr>
              <a:xfrm>
                <a:off x="3419820" y="3210864"/>
                <a:ext cx="4032448" cy="2450384"/>
                <a:chOff x="2195736" y="3345959"/>
                <a:chExt cx="4032448" cy="2450384"/>
              </a:xfrm>
            </p:grpSpPr>
            <p:sp>
              <p:nvSpPr>
                <p:cNvPr id="20" name="Stroomdiagram: Samenvoeging 19">
                  <a:extLst>
                    <a:ext uri="{FF2B5EF4-FFF2-40B4-BE49-F238E27FC236}">
                      <a16:creationId xmlns:a16="http://schemas.microsoft.com/office/drawing/2014/main" id="{7CB4BA80-74E9-4916-96A5-751E2321BD80}"/>
                    </a:ext>
                  </a:extLst>
                </p:cNvPr>
                <p:cNvSpPr/>
                <p:nvPr/>
              </p:nvSpPr>
              <p:spPr>
                <a:xfrm>
                  <a:off x="4500044" y="5220279"/>
                  <a:ext cx="576064" cy="57606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" name="Stroomdiagram: Samenvoeging 20">
                  <a:extLst>
                    <a:ext uri="{FF2B5EF4-FFF2-40B4-BE49-F238E27FC236}">
                      <a16:creationId xmlns:a16="http://schemas.microsoft.com/office/drawing/2014/main" id="{00D41DDE-3D32-439F-92DE-3909B7D53B4F}"/>
                    </a:ext>
                  </a:extLst>
                </p:cNvPr>
                <p:cNvSpPr/>
                <p:nvPr/>
              </p:nvSpPr>
              <p:spPr>
                <a:xfrm>
                  <a:off x="4499992" y="4293096"/>
                  <a:ext cx="576064" cy="57606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22" name="Rechte verbindingslijn 21">
                  <a:extLst>
                    <a:ext uri="{FF2B5EF4-FFF2-40B4-BE49-F238E27FC236}">
                      <a16:creationId xmlns:a16="http://schemas.microsoft.com/office/drawing/2014/main" id="{66B3CA7A-3A4A-4167-99D1-440D7D3B408E}"/>
                    </a:ext>
                  </a:extLst>
                </p:cNvPr>
                <p:cNvCxnSpPr/>
                <p:nvPr/>
              </p:nvCxnSpPr>
              <p:spPr>
                <a:xfrm>
                  <a:off x="4860084" y="3356992"/>
                  <a:ext cx="1368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echte verbindingslijn 22">
                  <a:extLst>
                    <a:ext uri="{FF2B5EF4-FFF2-40B4-BE49-F238E27FC236}">
                      <a16:creationId xmlns:a16="http://schemas.microsoft.com/office/drawing/2014/main" id="{6C18AEE3-E45C-4424-A75C-2C60C540AE66}"/>
                    </a:ext>
                  </a:extLst>
                </p:cNvPr>
                <p:cNvCxnSpPr>
                  <a:stCxn id="21" idx="6"/>
                </p:cNvCxnSpPr>
                <p:nvPr/>
              </p:nvCxnSpPr>
              <p:spPr>
                <a:xfrm>
                  <a:off x="5076056" y="4581128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echte verbindingslijn 23">
                  <a:extLst>
                    <a:ext uri="{FF2B5EF4-FFF2-40B4-BE49-F238E27FC236}">
                      <a16:creationId xmlns:a16="http://schemas.microsoft.com/office/drawing/2014/main" id="{64A4372E-2004-4722-984D-D84A4BFD0447}"/>
                    </a:ext>
                  </a:extLst>
                </p:cNvPr>
                <p:cNvCxnSpPr>
                  <a:stCxn id="20" idx="6"/>
                </p:cNvCxnSpPr>
                <p:nvPr/>
              </p:nvCxnSpPr>
              <p:spPr>
                <a:xfrm>
                  <a:off x="5076108" y="5508311"/>
                  <a:ext cx="57601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Rechte verbindingslijn 24">
                  <a:extLst>
                    <a:ext uri="{FF2B5EF4-FFF2-40B4-BE49-F238E27FC236}">
                      <a16:creationId xmlns:a16="http://schemas.microsoft.com/office/drawing/2014/main" id="{7861E7E1-64DD-4280-BAF3-209B37C97303}"/>
                    </a:ext>
                  </a:extLst>
                </p:cNvPr>
                <p:cNvCxnSpPr/>
                <p:nvPr/>
              </p:nvCxnSpPr>
              <p:spPr>
                <a:xfrm>
                  <a:off x="6228184" y="3356992"/>
                  <a:ext cx="0" cy="16877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8B23FF4C-18E7-4803-A1F8-ED75CDCE4D59}"/>
                    </a:ext>
                  </a:extLst>
                </p:cNvPr>
                <p:cNvCxnSpPr>
                  <a:endCxn id="20" idx="2"/>
                </p:cNvCxnSpPr>
                <p:nvPr/>
              </p:nvCxnSpPr>
              <p:spPr>
                <a:xfrm>
                  <a:off x="3923980" y="5508311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BAFE7E88-4C1F-4E51-8E60-0AC2FBCF7BF7}"/>
                    </a:ext>
                  </a:extLst>
                </p:cNvPr>
                <p:cNvCxnSpPr/>
                <p:nvPr/>
              </p:nvCxnSpPr>
              <p:spPr>
                <a:xfrm flipV="1">
                  <a:off x="2195736" y="3345959"/>
                  <a:ext cx="0" cy="16877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31410B89-45A2-448F-AAA3-190BB947372E}"/>
                    </a:ext>
                  </a:extLst>
                </p:cNvPr>
                <p:cNvCxnSpPr/>
                <p:nvPr/>
              </p:nvCxnSpPr>
              <p:spPr>
                <a:xfrm flipH="1">
                  <a:off x="2195736" y="3356992"/>
                  <a:ext cx="252033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2DBB0766-DE5D-4C81-B03B-A46C996524DF}"/>
                  </a:ext>
                </a:extLst>
              </p:cNvPr>
              <p:cNvCxnSpPr/>
              <p:nvPr/>
            </p:nvCxnSpPr>
            <p:spPr>
              <a:xfrm>
                <a:off x="6876204" y="4446033"/>
                <a:ext cx="0" cy="927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09A2778C-2C85-4ED0-91C8-A57198713261}"/>
                  </a:ext>
                </a:extLst>
              </p:cNvPr>
              <p:cNvCxnSpPr/>
              <p:nvPr/>
            </p:nvCxnSpPr>
            <p:spPr>
              <a:xfrm>
                <a:off x="6876204" y="490962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DE499F69-880A-45A4-B52C-1308661EDF1B}"/>
                  </a:ext>
                </a:extLst>
              </p:cNvPr>
              <p:cNvCxnSpPr/>
              <p:nvPr/>
            </p:nvCxnSpPr>
            <p:spPr>
              <a:xfrm>
                <a:off x="5148012" y="4446033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95B6DC96-69C4-4CFE-A97F-6924606772E6}"/>
                  </a:ext>
                </a:extLst>
              </p:cNvPr>
              <p:cNvCxnSpPr/>
              <p:nvPr/>
            </p:nvCxnSpPr>
            <p:spPr>
              <a:xfrm>
                <a:off x="5148064" y="4446033"/>
                <a:ext cx="0" cy="927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AC94B916-3163-47C1-AD3F-AAEEA06E1318}"/>
                  </a:ext>
                </a:extLst>
              </p:cNvPr>
              <p:cNvCxnSpPr/>
              <p:nvPr/>
            </p:nvCxnSpPr>
            <p:spPr>
              <a:xfrm>
                <a:off x="4571948" y="490962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13ED0850-EA20-421C-9A5D-64A1442E414A}"/>
                </a:ext>
              </a:extLst>
            </p:cNvPr>
            <p:cNvCxnSpPr/>
            <p:nvPr/>
          </p:nvCxnSpPr>
          <p:spPr>
            <a:xfrm>
              <a:off x="755576" y="4682567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9F2E6A50-1471-4B1F-A2E6-C81F75AFB812}"/>
              </a:ext>
            </a:extLst>
          </p:cNvPr>
          <p:cNvSpPr txBox="1"/>
          <p:nvPr/>
        </p:nvSpPr>
        <p:spPr>
          <a:xfrm>
            <a:off x="4014616" y="5796340"/>
            <a:ext cx="4392488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Klik hier voor het antwoord</a:t>
            </a: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431AB74F-3FE9-4CDB-98C7-BD17D5529F60}"/>
              </a:ext>
            </a:extLst>
          </p:cNvPr>
          <p:cNvGrpSpPr/>
          <p:nvPr/>
        </p:nvGrpSpPr>
        <p:grpSpPr>
          <a:xfrm>
            <a:off x="7182916" y="4293093"/>
            <a:ext cx="2808312" cy="2167533"/>
            <a:chOff x="5508104" y="4230009"/>
            <a:chExt cx="2808312" cy="2167533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880FA768-4A19-435D-803F-EE5EC59F009D}"/>
                </a:ext>
              </a:extLst>
            </p:cNvPr>
            <p:cNvGrpSpPr/>
            <p:nvPr/>
          </p:nvGrpSpPr>
          <p:grpSpPr>
            <a:xfrm>
              <a:off x="5508104" y="4230009"/>
              <a:ext cx="2808312" cy="2167533"/>
              <a:chOff x="2216956" y="2688370"/>
              <a:chExt cx="2808312" cy="2167533"/>
            </a:xfrm>
          </p:grpSpPr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F81530A2-31EC-4A59-ACF6-B87131A6EBAA}"/>
                  </a:ext>
                </a:extLst>
              </p:cNvPr>
              <p:cNvSpPr txBox="1"/>
              <p:nvPr/>
            </p:nvSpPr>
            <p:spPr>
              <a:xfrm>
                <a:off x="2216956" y="3932573"/>
                <a:ext cx="2808312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/>
                  <a:t>Hier wordt de stroomsterkte verdeeld</a:t>
                </a:r>
              </a:p>
            </p:txBody>
          </p:sp>
          <p:cxnSp>
            <p:nvCxnSpPr>
              <p:cNvPr id="38" name="Rechte verbindingslijn met pijl 37">
                <a:extLst>
                  <a:ext uri="{FF2B5EF4-FFF2-40B4-BE49-F238E27FC236}">
                    <a16:creationId xmlns:a16="http://schemas.microsoft.com/office/drawing/2014/main" id="{7251F1C9-0EF4-44BF-BB7E-DD0CD3EAEB53}"/>
                  </a:ext>
                </a:extLst>
              </p:cNvPr>
              <p:cNvCxnSpPr/>
              <p:nvPr/>
            </p:nvCxnSpPr>
            <p:spPr>
              <a:xfrm flipH="1" flipV="1">
                <a:off x="2360998" y="2688370"/>
                <a:ext cx="576039" cy="12442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Rechte verbindingslijn met pijl 35">
              <a:extLst>
                <a:ext uri="{FF2B5EF4-FFF2-40B4-BE49-F238E27FC236}">
                  <a16:creationId xmlns:a16="http://schemas.microsoft.com/office/drawing/2014/main" id="{5EF92C56-8428-4EF6-AC6F-117437A3EB5C}"/>
                </a:ext>
              </a:extLst>
            </p:cNvPr>
            <p:cNvCxnSpPr/>
            <p:nvPr/>
          </p:nvCxnSpPr>
          <p:spPr>
            <a:xfrm flipH="1" flipV="1">
              <a:off x="5652120" y="5157192"/>
              <a:ext cx="576040" cy="308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E8B1047C-71C2-43AF-8544-6D4D16B5BC78}"/>
              </a:ext>
            </a:extLst>
          </p:cNvPr>
          <p:cNvGrpSpPr/>
          <p:nvPr/>
        </p:nvGrpSpPr>
        <p:grpSpPr>
          <a:xfrm>
            <a:off x="3078512" y="4756684"/>
            <a:ext cx="2808312" cy="1572925"/>
            <a:chOff x="3081104" y="4562547"/>
            <a:chExt cx="2808312" cy="1572925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C9160470-53E5-4DA1-B0AA-3107548B3FBE}"/>
                </a:ext>
              </a:extLst>
            </p:cNvPr>
            <p:cNvSpPr txBox="1"/>
            <p:nvPr/>
          </p:nvSpPr>
          <p:spPr>
            <a:xfrm>
              <a:off x="3081104" y="5212142"/>
              <a:ext cx="2808312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Hier wordt de stroomsterkte NIET verdeeld</a:t>
              </a:r>
            </a:p>
          </p:txBody>
        </p:sp>
        <p:cxnSp>
          <p:nvCxnSpPr>
            <p:cNvPr id="41" name="Rechte verbindingslijn met pijl 40">
              <a:extLst>
                <a:ext uri="{FF2B5EF4-FFF2-40B4-BE49-F238E27FC236}">
                  <a16:creationId xmlns:a16="http://schemas.microsoft.com/office/drawing/2014/main" id="{E2191BF4-682F-4472-A0F8-46E773B0ECEF}"/>
                </a:ext>
              </a:extLst>
            </p:cNvPr>
            <p:cNvCxnSpPr/>
            <p:nvPr/>
          </p:nvCxnSpPr>
          <p:spPr>
            <a:xfrm flipH="1" flipV="1">
              <a:off x="5457315" y="4562547"/>
              <a:ext cx="1" cy="6545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59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" grpId="0" animBg="1"/>
      <p:bldP spid="33" grpId="0" animBg="1"/>
      <p:bldP spid="33" grpId="1" animBg="1"/>
    </p:bldLst>
  </p:timing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D65B88-480F-42E7-A821-CF69D4D5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Stroomkringen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6F56B5-7843-47E0-AE98-894E509AB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412" y="3619462"/>
            <a:ext cx="9171700" cy="29639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F92017-7E34-48EE-B4CB-2F0874184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3478" y="5932519"/>
            <a:ext cx="1265764" cy="7337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11787B1-A195-41C8-88D6-6C665D57D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4886" y="5944480"/>
            <a:ext cx="1265764" cy="7337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AEF3E3-A6E9-4BBF-B0FF-93307A81F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5246" y="5950750"/>
            <a:ext cx="1265764" cy="73371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B988EA-1292-4FB9-BF71-6785F1DEE7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1565" y="5932519"/>
            <a:ext cx="685168" cy="54868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C6D02BA-4830-4481-B5DE-6043037A7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532" y="5931609"/>
            <a:ext cx="685168" cy="54868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0CFE8B6-5C20-4575-8C83-7CBA4C67C5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3752" y="6003955"/>
            <a:ext cx="685168" cy="548680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BC0A8CC5-4068-436C-A1C6-03799C8D8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98165"/>
            <a:ext cx="8915398" cy="892696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Elektrische stroom:</a:t>
            </a: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400" dirty="0"/>
              <a:t>Deeltjes die energie met zich meenemen van een bron naar een verbruiker.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BF44E52-DEAA-4FC9-ACA6-AAF78D582F8B}"/>
              </a:ext>
            </a:extLst>
          </p:cNvPr>
          <p:cNvSpPr txBox="1"/>
          <p:nvPr/>
        </p:nvSpPr>
        <p:spPr>
          <a:xfrm>
            <a:off x="1522414" y="2513561"/>
            <a:ext cx="10134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/>
              <a:t>De deeltjes moeten rond kunnen gaan in een 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Stroomkring</a:t>
            </a:r>
            <a:r>
              <a:rPr lang="nl-NL" sz="2400" dirty="0"/>
              <a:t>; een stroomkring moet </a:t>
            </a:r>
            <a:r>
              <a:rPr lang="nl-NL" sz="2400" u="sng" dirty="0"/>
              <a:t>gesloten</a:t>
            </a:r>
            <a:r>
              <a:rPr lang="nl-NL" sz="2400" dirty="0"/>
              <a:t> zijn voordat de deeltjes kunnen stromen.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Serie- en parallelschakelingen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AAD6DE-D6BB-4873-A0C0-F5E73016E2BC}"/>
              </a:ext>
            </a:extLst>
          </p:cNvPr>
          <p:cNvSpPr txBox="1"/>
          <p:nvPr/>
        </p:nvSpPr>
        <p:spPr>
          <a:xfrm>
            <a:off x="1903412" y="190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Je hebt drie identieke lampjes. Over welk lampje is de spanning het grootste?</a:t>
            </a:r>
          </a:p>
        </p:txBody>
      </p:sp>
      <p:sp>
        <p:nvSpPr>
          <p:cNvPr id="5" name="Stroomdiagram: Samenvoeging 4">
            <a:extLst>
              <a:ext uri="{FF2B5EF4-FFF2-40B4-BE49-F238E27FC236}">
                <a16:creationId xmlns:a16="http://schemas.microsoft.com/office/drawing/2014/main" id="{A24CA73E-608E-48AE-A30A-E94164893265}"/>
              </a:ext>
            </a:extLst>
          </p:cNvPr>
          <p:cNvSpPr/>
          <p:nvPr/>
        </p:nvSpPr>
        <p:spPr>
          <a:xfrm>
            <a:off x="6151324" y="5333641"/>
            <a:ext cx="576064" cy="576064"/>
          </a:xfrm>
          <a:prstGeom prst="flowChartSummingJunc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978F8D1-D9C3-428A-9DE1-CEAC78844729}"/>
              </a:ext>
            </a:extLst>
          </p:cNvPr>
          <p:cNvGrpSpPr/>
          <p:nvPr/>
        </p:nvGrpSpPr>
        <p:grpSpPr>
          <a:xfrm>
            <a:off x="4240688" y="2922158"/>
            <a:ext cx="4320480" cy="2736675"/>
            <a:chOff x="2195736" y="2420517"/>
            <a:chExt cx="4320480" cy="2736675"/>
          </a:xfrm>
        </p:grpSpPr>
        <p:sp>
          <p:nvSpPr>
            <p:cNvPr id="7" name="Stroomdiagram: Samenvoeging 6">
              <a:extLst>
                <a:ext uri="{FF2B5EF4-FFF2-40B4-BE49-F238E27FC236}">
                  <a16:creationId xmlns:a16="http://schemas.microsoft.com/office/drawing/2014/main" id="{F40AE30D-8C2F-497F-9D2B-5600C679417E}"/>
                </a:ext>
              </a:extLst>
            </p:cNvPr>
            <p:cNvSpPr/>
            <p:nvPr/>
          </p:nvSpPr>
          <p:spPr>
            <a:xfrm>
              <a:off x="3635896" y="3941977"/>
              <a:ext cx="576064" cy="57606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C41FA6BF-758E-4990-8B50-BDDE02593004}"/>
                </a:ext>
              </a:extLst>
            </p:cNvPr>
            <p:cNvGrpSpPr/>
            <p:nvPr/>
          </p:nvGrpSpPr>
          <p:grpSpPr>
            <a:xfrm>
              <a:off x="4788076" y="2420517"/>
              <a:ext cx="504056" cy="873388"/>
              <a:chOff x="3923928" y="2771636"/>
              <a:chExt cx="504056" cy="873388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7BFBB126-79FB-438C-AF62-03C2ACFBA2DF}"/>
                  </a:ext>
                </a:extLst>
              </p:cNvPr>
              <p:cNvCxnSpPr/>
              <p:nvPr/>
            </p:nvCxnSpPr>
            <p:spPr>
              <a:xfrm>
                <a:off x="4283968" y="3068960"/>
                <a:ext cx="0" cy="57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26209C-9807-4953-A3AC-5E58E2C15BF9}"/>
                  </a:ext>
                </a:extLst>
              </p:cNvPr>
              <p:cNvCxnSpPr/>
              <p:nvPr/>
            </p:nvCxnSpPr>
            <p:spPr>
              <a:xfrm>
                <a:off x="4139952" y="3212976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B9869608-276D-414E-A134-A8F8A5422325}"/>
                  </a:ext>
                </a:extLst>
              </p:cNvPr>
              <p:cNvSpPr txBox="1"/>
              <p:nvPr/>
            </p:nvSpPr>
            <p:spPr>
              <a:xfrm>
                <a:off x="4139952" y="277163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/>
                  <a:t>+</a:t>
                </a:r>
              </a:p>
            </p:txBody>
          </p: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A343121-2286-4DE3-9F7E-11E5DA14CFDA}"/>
                  </a:ext>
                </a:extLst>
              </p:cNvPr>
              <p:cNvSpPr txBox="1"/>
              <p:nvPr/>
            </p:nvSpPr>
            <p:spPr>
              <a:xfrm>
                <a:off x="3923928" y="29333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/>
                  <a:t>-</a:t>
                </a:r>
              </a:p>
            </p:txBody>
          </p:sp>
        </p:grpSp>
        <p:sp>
          <p:nvSpPr>
            <p:cNvPr id="9" name="Stroomdiagram: Samenvoeging 8">
              <a:extLst>
                <a:ext uri="{FF2B5EF4-FFF2-40B4-BE49-F238E27FC236}">
                  <a16:creationId xmlns:a16="http://schemas.microsoft.com/office/drawing/2014/main" id="{E8926FF0-0785-434C-9AF5-59F046EA97D3}"/>
                </a:ext>
              </a:extLst>
            </p:cNvPr>
            <p:cNvSpPr/>
            <p:nvPr/>
          </p:nvSpPr>
          <p:spPr>
            <a:xfrm>
              <a:off x="4788024" y="3941977"/>
              <a:ext cx="576064" cy="57606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2A25F6F0-CBFF-4FA0-8AD4-FABA1A73DD35}"/>
                </a:ext>
              </a:extLst>
            </p:cNvPr>
            <p:cNvCxnSpPr/>
            <p:nvPr/>
          </p:nvCxnSpPr>
          <p:spPr>
            <a:xfrm>
              <a:off x="5148116" y="3005873"/>
              <a:ext cx="1368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3D02D103-614F-43F3-9718-3B9641D59F41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>
              <a:off x="5364088" y="4230009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CF025073-38F7-400D-A458-8DC6502FAD6E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4682436" y="5120032"/>
              <a:ext cx="1257716" cy="104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6C53BA66-70AF-471F-A1D0-638C8877FA44}"/>
                </a:ext>
              </a:extLst>
            </p:cNvPr>
            <p:cNvCxnSpPr/>
            <p:nvPr/>
          </p:nvCxnSpPr>
          <p:spPr>
            <a:xfrm>
              <a:off x="6516216" y="3005873"/>
              <a:ext cx="0" cy="16877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477E37B3-E878-4469-A7B4-DCA3567691F3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3059832" y="5120032"/>
              <a:ext cx="104654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32CDEE77-E6BC-486F-A43F-F2A3CD726118}"/>
                </a:ext>
              </a:extLst>
            </p:cNvPr>
            <p:cNvCxnSpPr/>
            <p:nvPr/>
          </p:nvCxnSpPr>
          <p:spPr>
            <a:xfrm flipV="1">
              <a:off x="2195736" y="2994840"/>
              <a:ext cx="0" cy="16877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DFB325CC-A7AD-4392-8ED9-6BDBA410A5B6}"/>
                </a:ext>
              </a:extLst>
            </p:cNvPr>
            <p:cNvCxnSpPr/>
            <p:nvPr/>
          </p:nvCxnSpPr>
          <p:spPr>
            <a:xfrm flipH="1">
              <a:off x="2195736" y="3005873"/>
              <a:ext cx="28083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8A62D216-4EB1-4F08-A4D0-596C2E4A9DBB}"/>
                </a:ext>
              </a:extLst>
            </p:cNvPr>
            <p:cNvCxnSpPr/>
            <p:nvPr/>
          </p:nvCxnSpPr>
          <p:spPr>
            <a:xfrm>
              <a:off x="5940152" y="4230009"/>
              <a:ext cx="0" cy="927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38836432-1045-4ABF-8AA8-D5671B300F1B}"/>
                </a:ext>
              </a:extLst>
            </p:cNvPr>
            <p:cNvCxnSpPr/>
            <p:nvPr/>
          </p:nvCxnSpPr>
          <p:spPr>
            <a:xfrm>
              <a:off x="5940152" y="4693600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5F592B43-AA6A-4851-95C0-E6398AFF719E}"/>
                </a:ext>
              </a:extLst>
            </p:cNvPr>
            <p:cNvCxnSpPr/>
            <p:nvPr/>
          </p:nvCxnSpPr>
          <p:spPr>
            <a:xfrm>
              <a:off x="4211960" y="4230009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93259407-7C70-474E-937D-0AC41BD46C0B}"/>
                </a:ext>
              </a:extLst>
            </p:cNvPr>
            <p:cNvCxnSpPr/>
            <p:nvPr/>
          </p:nvCxnSpPr>
          <p:spPr>
            <a:xfrm>
              <a:off x="3060062" y="4221088"/>
              <a:ext cx="0" cy="927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4BF5C344-2325-4C08-9EF1-F790B88319CD}"/>
                </a:ext>
              </a:extLst>
            </p:cNvPr>
            <p:cNvCxnSpPr/>
            <p:nvPr/>
          </p:nvCxnSpPr>
          <p:spPr>
            <a:xfrm>
              <a:off x="3059832" y="4230009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237A58E4-5CEC-4763-995C-A253EC0A27E0}"/>
                </a:ext>
              </a:extLst>
            </p:cNvPr>
            <p:cNvCxnSpPr/>
            <p:nvPr/>
          </p:nvCxnSpPr>
          <p:spPr>
            <a:xfrm>
              <a:off x="2195736" y="4682567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ECF460AF-A7D2-48B3-B843-A1BD859B1CA5}"/>
              </a:ext>
            </a:extLst>
          </p:cNvPr>
          <p:cNvSpPr txBox="1"/>
          <p:nvPr/>
        </p:nvSpPr>
        <p:spPr>
          <a:xfrm>
            <a:off x="4279168" y="6197737"/>
            <a:ext cx="4392488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Klik hier voor het antwoord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D09ECB3E-F57A-4221-9B69-EDB654388EB0}"/>
              </a:ext>
            </a:extLst>
          </p:cNvPr>
          <p:cNvGrpSpPr/>
          <p:nvPr/>
        </p:nvGrpSpPr>
        <p:grpSpPr>
          <a:xfrm>
            <a:off x="4207107" y="3677457"/>
            <a:ext cx="3384378" cy="1017033"/>
            <a:chOff x="2267743" y="3212976"/>
            <a:chExt cx="3384378" cy="1017033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D7DD587D-9149-4CFB-8D62-8FBA0CA645F0}"/>
                </a:ext>
              </a:extLst>
            </p:cNvPr>
            <p:cNvGrpSpPr/>
            <p:nvPr/>
          </p:nvGrpSpPr>
          <p:grpSpPr>
            <a:xfrm>
              <a:off x="2267743" y="3212976"/>
              <a:ext cx="3384378" cy="1017033"/>
              <a:chOff x="2555776" y="3281718"/>
              <a:chExt cx="3384378" cy="1017033"/>
            </a:xfrm>
          </p:grpSpPr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8B033EE9-F6E3-4CBB-8506-C969C093AE14}"/>
                  </a:ext>
                </a:extLst>
              </p:cNvPr>
              <p:cNvGrpSpPr/>
              <p:nvPr/>
            </p:nvGrpSpPr>
            <p:grpSpPr>
              <a:xfrm>
                <a:off x="2555776" y="3281718"/>
                <a:ext cx="3384378" cy="1017033"/>
                <a:chOff x="-735372" y="1740079"/>
                <a:chExt cx="3384378" cy="1017033"/>
              </a:xfrm>
            </p:grpSpPr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A863CE0B-B17F-4FFB-AB75-CFBC65318B24}"/>
                    </a:ext>
                  </a:extLst>
                </p:cNvPr>
                <p:cNvSpPr txBox="1"/>
                <p:nvPr/>
              </p:nvSpPr>
              <p:spPr>
                <a:xfrm>
                  <a:off x="-735372" y="1740079"/>
                  <a:ext cx="2808312" cy="64633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dirty="0"/>
                    <a:t>Hier wordt de spanning verdeeld</a:t>
                  </a:r>
                </a:p>
              </p:txBody>
            </p:sp>
            <p:cxnSp>
              <p:nvCxnSpPr>
                <p:cNvPr id="34" name="Rechte verbindingslijn met pijl 33">
                  <a:extLst>
                    <a:ext uri="{FF2B5EF4-FFF2-40B4-BE49-F238E27FC236}">
                      <a16:creationId xmlns:a16="http://schemas.microsoft.com/office/drawing/2014/main" id="{A98CD793-AC40-4888-A2F8-B236E3D91154}"/>
                    </a:ext>
                  </a:extLst>
                </p:cNvPr>
                <p:cNvCxnSpPr/>
                <p:nvPr/>
              </p:nvCxnSpPr>
              <p:spPr>
                <a:xfrm>
                  <a:off x="2649006" y="2063245"/>
                  <a:ext cx="0" cy="69386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echte verbindingslijn met pijl 31">
                <a:extLst>
                  <a:ext uri="{FF2B5EF4-FFF2-40B4-BE49-F238E27FC236}">
                    <a16:creationId xmlns:a16="http://schemas.microsoft.com/office/drawing/2014/main" id="{BE850B5B-0DEB-44AF-989D-A8FAAA14BC44}"/>
                  </a:ext>
                </a:extLst>
              </p:cNvPr>
              <p:cNvCxnSpPr/>
              <p:nvPr/>
            </p:nvCxnSpPr>
            <p:spPr>
              <a:xfrm>
                <a:off x="3635897" y="3928049"/>
                <a:ext cx="0" cy="3617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6F5C3DE4-B632-413B-9FC5-25E416590270}"/>
                </a:ext>
              </a:extLst>
            </p:cNvPr>
            <p:cNvCxnSpPr>
              <a:stCxn id="33" idx="3"/>
            </p:cNvCxnSpPr>
            <p:nvPr/>
          </p:nvCxnSpPr>
          <p:spPr>
            <a:xfrm flipV="1">
              <a:off x="5076055" y="3536141"/>
              <a:ext cx="576066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02DAB97A-2289-481E-BFBB-5CB053B49119}"/>
              </a:ext>
            </a:extLst>
          </p:cNvPr>
          <p:cNvGrpSpPr/>
          <p:nvPr/>
        </p:nvGrpSpPr>
        <p:grpSpPr>
          <a:xfrm>
            <a:off x="4855180" y="5621673"/>
            <a:ext cx="3168352" cy="1083210"/>
            <a:chOff x="2663789" y="2844839"/>
            <a:chExt cx="3168352" cy="1083210"/>
          </a:xfrm>
        </p:grpSpPr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8043F7FB-9770-49A2-8A58-A1B98C7E28BE}"/>
                </a:ext>
              </a:extLst>
            </p:cNvPr>
            <p:cNvGrpSpPr/>
            <p:nvPr/>
          </p:nvGrpSpPr>
          <p:grpSpPr>
            <a:xfrm>
              <a:off x="2663789" y="2844840"/>
              <a:ext cx="3168352" cy="1083209"/>
              <a:chOff x="-627359" y="1303201"/>
              <a:chExt cx="3168352" cy="1083209"/>
            </a:xfrm>
          </p:grpSpPr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ED5C5FB4-33B3-48CD-874F-FC6350EFC767}"/>
                  </a:ext>
                </a:extLst>
              </p:cNvPr>
              <p:cNvSpPr txBox="1"/>
              <p:nvPr/>
            </p:nvSpPr>
            <p:spPr>
              <a:xfrm>
                <a:off x="-627359" y="1740079"/>
                <a:ext cx="3168352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/>
                  <a:t>Hier wordt de spanning NIET verdeeld</a:t>
                </a:r>
              </a:p>
            </p:txBody>
          </p:sp>
          <p:cxnSp>
            <p:nvCxnSpPr>
              <p:cNvPr id="39" name="Rechte verbindingslijn met pijl 38">
                <a:extLst>
                  <a:ext uri="{FF2B5EF4-FFF2-40B4-BE49-F238E27FC236}">
                    <a16:creationId xmlns:a16="http://schemas.microsoft.com/office/drawing/2014/main" id="{7D9088AC-A657-49E1-8B70-7BDC4E9995F0}"/>
                  </a:ext>
                </a:extLst>
              </p:cNvPr>
              <p:cNvCxnSpPr/>
              <p:nvPr/>
            </p:nvCxnSpPr>
            <p:spPr>
              <a:xfrm flipV="1">
                <a:off x="1820913" y="1303201"/>
                <a:ext cx="1" cy="43687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7D6F2B4C-2CE8-4CBF-92E4-5AADAB2371A6}"/>
                </a:ext>
              </a:extLst>
            </p:cNvPr>
            <p:cNvCxnSpPr/>
            <p:nvPr/>
          </p:nvCxnSpPr>
          <p:spPr>
            <a:xfrm flipV="1">
              <a:off x="3347891" y="2844839"/>
              <a:ext cx="1" cy="4368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92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7" grpId="1" animBg="1"/>
    </p:bldLst>
  </p:timing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Stroomsterkte, spanning en vermogen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72D335E-4C7C-455F-9E6A-DCD1F61B0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100" y="205739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Stroomsterkte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zegt iets over </a:t>
            </a:r>
            <a:r>
              <a:rPr lang="nl-NL" dirty="0"/>
              <a:t>het aantal deeltjes dat per seconde langskomt.</a:t>
            </a:r>
          </a:p>
          <a:p>
            <a:pPr marL="0" indent="0">
              <a:buNone/>
            </a:pP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Spanning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zegt iets over </a:t>
            </a:r>
            <a:r>
              <a:rPr lang="nl-NL" dirty="0"/>
              <a:t>de energie die de deeltjes meenemen (bij de spanningsbron) of afgeven (aan een apparaat).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Vermogen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is</a:t>
            </a:r>
            <a:r>
              <a:rPr lang="nl-NL" dirty="0"/>
              <a:t> hoeveel energie per seconde omgezet wordt.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Vermogen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7AFDE68-C08C-4FE2-878C-BE76799FB9B7}"/>
              </a:ext>
            </a:extLst>
          </p:cNvPr>
          <p:cNvCxnSpPr/>
          <p:nvPr/>
        </p:nvCxnSpPr>
        <p:spPr>
          <a:xfrm flipH="1">
            <a:off x="7354552" y="2933328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E64E13EA-CAD2-47A1-BBF4-15AA403369E4}"/>
              </a:ext>
            </a:extLst>
          </p:cNvPr>
          <p:cNvCxnSpPr/>
          <p:nvPr/>
        </p:nvCxnSpPr>
        <p:spPr>
          <a:xfrm flipH="1" flipV="1">
            <a:off x="7354552" y="4661520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B7C721A-5765-40DB-BCE0-83A5BF67372D}"/>
              </a:ext>
            </a:extLst>
          </p:cNvPr>
          <p:cNvCxnSpPr/>
          <p:nvPr/>
        </p:nvCxnSpPr>
        <p:spPr>
          <a:xfrm>
            <a:off x="3394112" y="2933328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1385703-5C54-4BB0-B869-93D16A10FD2E}"/>
              </a:ext>
            </a:extLst>
          </p:cNvPr>
          <p:cNvCxnSpPr/>
          <p:nvPr/>
        </p:nvCxnSpPr>
        <p:spPr>
          <a:xfrm flipV="1">
            <a:off x="3394112" y="4661520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7A22B1FB-52C7-4CA8-9132-0C2CBC5FD4B4}"/>
              </a:ext>
            </a:extLst>
          </p:cNvPr>
          <p:cNvSpPr txBox="1"/>
          <p:nvPr/>
        </p:nvSpPr>
        <p:spPr>
          <a:xfrm>
            <a:off x="2141600" y="225453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Symbool: </a:t>
            </a:r>
            <a:r>
              <a:rPr lang="nl-NL" sz="2400" i="1" dirty="0"/>
              <a:t>P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513C940-C103-4FE8-B7CA-AAB37A01E8CB}"/>
              </a:ext>
            </a:extLst>
          </p:cNvPr>
          <p:cNvSpPr txBox="1"/>
          <p:nvPr/>
        </p:nvSpPr>
        <p:spPr>
          <a:xfrm>
            <a:off x="7714592" y="2057035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Eenheid: Watt (W)</a:t>
            </a:r>
          </a:p>
          <a:p>
            <a:r>
              <a:rPr lang="nl-NL" sz="2400" dirty="0">
                <a:solidFill>
                  <a:srgbClr val="FF0000"/>
                </a:solidFill>
              </a:rPr>
              <a:t>(1 W = 1 J/s)</a:t>
            </a:r>
          </a:p>
          <a:p>
            <a:endParaRPr lang="nl-NL" sz="24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C2008E4-7764-4882-96CF-81EE9A229FF1}"/>
              </a:ext>
            </a:extLst>
          </p:cNvPr>
          <p:cNvSpPr txBox="1"/>
          <p:nvPr/>
        </p:nvSpPr>
        <p:spPr>
          <a:xfrm>
            <a:off x="6608023" y="5414535"/>
            <a:ext cx="4085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hoeveelheid energie die per seconde </a:t>
            </a:r>
            <a:r>
              <a:rPr lang="nl-NL" sz="2400"/>
              <a:t>wordt omgezet</a:t>
            </a:r>
            <a:r>
              <a:rPr lang="nl-NL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FDDFC13D-300F-43D1-9B53-E6A56374AF70}"/>
                  </a:ext>
                </a:extLst>
              </p:cNvPr>
              <p:cNvSpPr txBox="1"/>
              <p:nvPr/>
            </p:nvSpPr>
            <p:spPr>
              <a:xfrm>
                <a:off x="2129600" y="5453608"/>
                <a:ext cx="1487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FDDFC13D-300F-43D1-9B53-E6A56374A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00" y="5453608"/>
                <a:ext cx="148713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fbeelding 1">
            <a:extLst>
              <a:ext uri="{FF2B5EF4-FFF2-40B4-BE49-F238E27FC236}">
                <a16:creationId xmlns:a16="http://schemas.microsoft.com/office/drawing/2014/main" id="{92F86EB5-21EB-4B8E-A3FC-0EABAD91C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728" y="3581400"/>
            <a:ext cx="3243353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6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Vermogen in parallelschakeling</a:t>
            </a:r>
          </a:p>
        </p:txBody>
      </p:sp>
      <p:grpSp>
        <p:nvGrpSpPr>
          <p:cNvPr id="8" name="Groeperen 5">
            <a:extLst>
              <a:ext uri="{FF2B5EF4-FFF2-40B4-BE49-F238E27FC236}">
                <a16:creationId xmlns:a16="http://schemas.microsoft.com/office/drawing/2014/main" id="{8CC9B01E-0103-402E-9F8B-B682AF79D967}"/>
              </a:ext>
            </a:extLst>
          </p:cNvPr>
          <p:cNvGrpSpPr/>
          <p:nvPr/>
        </p:nvGrpSpPr>
        <p:grpSpPr>
          <a:xfrm>
            <a:off x="1751012" y="2057400"/>
            <a:ext cx="5257800" cy="3948316"/>
            <a:chOff x="1043608" y="1700808"/>
            <a:chExt cx="4104456" cy="3948316"/>
          </a:xfrm>
        </p:grpSpPr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77A491AF-D6D6-42ED-A540-197517E4BFE7}"/>
                </a:ext>
              </a:extLst>
            </p:cNvPr>
            <p:cNvSpPr/>
            <p:nvPr/>
          </p:nvSpPr>
          <p:spPr>
            <a:xfrm>
              <a:off x="3023802" y="4929044"/>
              <a:ext cx="720080" cy="7200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chemeClr val="tx1"/>
                  </a:solidFill>
                </a:rPr>
                <a:t>V</a:t>
              </a:r>
              <a:endParaRPr lang="nl-NL" b="1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6E761D3F-0D95-4605-B019-DF30477FF6A5}"/>
                </a:ext>
              </a:extLst>
            </p:cNvPr>
            <p:cNvGrpSpPr/>
            <p:nvPr/>
          </p:nvGrpSpPr>
          <p:grpSpPr>
            <a:xfrm>
              <a:off x="1043608" y="1700808"/>
              <a:ext cx="3744416" cy="3024707"/>
              <a:chOff x="3707852" y="2636541"/>
              <a:chExt cx="3744416" cy="3024707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95D24708-FD73-4DE7-9578-687A1120A1E5}"/>
                  </a:ext>
                </a:extLst>
              </p:cNvPr>
              <p:cNvGrpSpPr/>
              <p:nvPr/>
            </p:nvGrpSpPr>
            <p:grpSpPr>
              <a:xfrm>
                <a:off x="5724128" y="2636541"/>
                <a:ext cx="504056" cy="873388"/>
                <a:chOff x="3923928" y="2771636"/>
                <a:chExt cx="504056" cy="873388"/>
              </a:xfrm>
            </p:grpSpPr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741D5C5F-F9B0-4895-8EC3-2DB137630196}"/>
                    </a:ext>
                  </a:extLst>
                </p:cNvPr>
                <p:cNvCxnSpPr/>
                <p:nvPr/>
              </p:nvCxnSpPr>
              <p:spPr>
                <a:xfrm>
                  <a:off x="4283968" y="3068960"/>
                  <a:ext cx="0" cy="5760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>
                  <a:extLst>
                    <a:ext uri="{FF2B5EF4-FFF2-40B4-BE49-F238E27FC236}">
                      <a16:creationId xmlns:a16="http://schemas.microsoft.com/office/drawing/2014/main" id="{0CF4B258-0FF5-46BE-B0FE-1457CA36F428}"/>
                    </a:ext>
                  </a:extLst>
                </p:cNvPr>
                <p:cNvCxnSpPr/>
                <p:nvPr/>
              </p:nvCxnSpPr>
              <p:spPr>
                <a:xfrm>
                  <a:off x="4139952" y="3212976"/>
                  <a:ext cx="0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4F91B5A7-67F1-4F38-9DA5-4FDF153D9751}"/>
                    </a:ext>
                  </a:extLst>
                </p:cNvPr>
                <p:cNvSpPr txBox="1"/>
                <p:nvPr/>
              </p:nvSpPr>
              <p:spPr>
                <a:xfrm>
                  <a:off x="4139952" y="277163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+</a:t>
                  </a:r>
                </a:p>
              </p:txBody>
            </p:sp>
            <p:sp>
              <p:nvSpPr>
                <p:cNvPr id="32" name="Tekstvak 31">
                  <a:extLst>
                    <a:ext uri="{FF2B5EF4-FFF2-40B4-BE49-F238E27FC236}">
                      <a16:creationId xmlns:a16="http://schemas.microsoft.com/office/drawing/2014/main" id="{4F9FC805-F094-4B37-970F-B8B352145ECE}"/>
                    </a:ext>
                  </a:extLst>
                </p:cNvPr>
                <p:cNvSpPr txBox="1"/>
                <p:nvPr/>
              </p:nvSpPr>
              <p:spPr>
                <a:xfrm>
                  <a:off x="3923928" y="2933328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/>
                    <a:t>-</a:t>
                  </a:r>
                </a:p>
              </p:txBody>
            </p:sp>
          </p:grpSp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AA4009AC-FCF0-4279-B434-3C2585C8AB47}"/>
                  </a:ext>
                </a:extLst>
              </p:cNvPr>
              <p:cNvGrpSpPr/>
              <p:nvPr/>
            </p:nvGrpSpPr>
            <p:grpSpPr>
              <a:xfrm>
                <a:off x="3707852" y="3221897"/>
                <a:ext cx="3744416" cy="2439351"/>
                <a:chOff x="2483768" y="3356992"/>
                <a:chExt cx="3744416" cy="2439351"/>
              </a:xfrm>
            </p:grpSpPr>
            <p:sp>
              <p:nvSpPr>
                <p:cNvPr id="20" name="Stroomdiagram: Samenvoeging 19">
                  <a:extLst>
                    <a:ext uri="{FF2B5EF4-FFF2-40B4-BE49-F238E27FC236}">
                      <a16:creationId xmlns:a16="http://schemas.microsoft.com/office/drawing/2014/main" id="{579BD863-6419-44F2-8192-A01BD5406300}"/>
                    </a:ext>
                  </a:extLst>
                </p:cNvPr>
                <p:cNvSpPr/>
                <p:nvPr/>
              </p:nvSpPr>
              <p:spPr>
                <a:xfrm>
                  <a:off x="4500044" y="5220279"/>
                  <a:ext cx="576064" cy="57606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" name="Stroomdiagram: Samenvoeging 20">
                  <a:extLst>
                    <a:ext uri="{FF2B5EF4-FFF2-40B4-BE49-F238E27FC236}">
                      <a16:creationId xmlns:a16="http://schemas.microsoft.com/office/drawing/2014/main" id="{6251B227-9054-466F-85B6-F4DBD17AED09}"/>
                    </a:ext>
                  </a:extLst>
                </p:cNvPr>
                <p:cNvSpPr/>
                <p:nvPr/>
              </p:nvSpPr>
              <p:spPr>
                <a:xfrm>
                  <a:off x="4499992" y="4293096"/>
                  <a:ext cx="576064" cy="57606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22" name="Rechte verbindingslijn 21">
                  <a:extLst>
                    <a:ext uri="{FF2B5EF4-FFF2-40B4-BE49-F238E27FC236}">
                      <a16:creationId xmlns:a16="http://schemas.microsoft.com/office/drawing/2014/main" id="{3041FED8-667E-445F-9C44-8337FB89A0D7}"/>
                    </a:ext>
                  </a:extLst>
                </p:cNvPr>
                <p:cNvCxnSpPr/>
                <p:nvPr/>
              </p:nvCxnSpPr>
              <p:spPr>
                <a:xfrm>
                  <a:off x="4860084" y="3356992"/>
                  <a:ext cx="1368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echte verbindingslijn 22">
                  <a:extLst>
                    <a:ext uri="{FF2B5EF4-FFF2-40B4-BE49-F238E27FC236}">
                      <a16:creationId xmlns:a16="http://schemas.microsoft.com/office/drawing/2014/main" id="{18F4AF5F-4B5D-4BBD-A087-A42D2670351C}"/>
                    </a:ext>
                  </a:extLst>
                </p:cNvPr>
                <p:cNvCxnSpPr>
                  <a:stCxn id="21" idx="6"/>
                </p:cNvCxnSpPr>
                <p:nvPr/>
              </p:nvCxnSpPr>
              <p:spPr>
                <a:xfrm>
                  <a:off x="5076056" y="4581128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echte verbindingslijn 23">
                  <a:extLst>
                    <a:ext uri="{FF2B5EF4-FFF2-40B4-BE49-F238E27FC236}">
                      <a16:creationId xmlns:a16="http://schemas.microsoft.com/office/drawing/2014/main" id="{5FC13C71-FB36-466E-830F-3EA6010BA2F5}"/>
                    </a:ext>
                  </a:extLst>
                </p:cNvPr>
                <p:cNvCxnSpPr>
                  <a:stCxn id="20" idx="6"/>
                </p:cNvCxnSpPr>
                <p:nvPr/>
              </p:nvCxnSpPr>
              <p:spPr>
                <a:xfrm>
                  <a:off x="5076108" y="5508311"/>
                  <a:ext cx="57601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CC68CAF1-C467-4180-96E8-AC21796E32DA}"/>
                    </a:ext>
                  </a:extLst>
                </p:cNvPr>
                <p:cNvCxnSpPr/>
                <p:nvPr/>
              </p:nvCxnSpPr>
              <p:spPr>
                <a:xfrm>
                  <a:off x="3059832" y="5506849"/>
                  <a:ext cx="1440160" cy="146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377EDD47-4DF0-4F55-8DB1-C6B8B3E057E0}"/>
                    </a:ext>
                  </a:extLst>
                </p:cNvPr>
                <p:cNvCxnSpPr/>
                <p:nvPr/>
              </p:nvCxnSpPr>
              <p:spPr>
                <a:xfrm flipV="1">
                  <a:off x="2483768" y="3356992"/>
                  <a:ext cx="0" cy="16877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EC312E17-B6BD-475E-B8B7-311C76375859}"/>
                    </a:ext>
                  </a:extLst>
                </p:cNvPr>
                <p:cNvCxnSpPr/>
                <p:nvPr/>
              </p:nvCxnSpPr>
              <p:spPr>
                <a:xfrm flipH="1">
                  <a:off x="2483768" y="3356992"/>
                  <a:ext cx="22323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412BDFAF-2359-4F5A-A898-AB50C4EBB604}"/>
                  </a:ext>
                </a:extLst>
              </p:cNvPr>
              <p:cNvCxnSpPr/>
              <p:nvPr/>
            </p:nvCxnSpPr>
            <p:spPr>
              <a:xfrm>
                <a:off x="6876204" y="4446033"/>
                <a:ext cx="0" cy="927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36D10B5E-2645-4436-9842-213DAC164186}"/>
                  </a:ext>
                </a:extLst>
              </p:cNvPr>
              <p:cNvCxnSpPr/>
              <p:nvPr/>
            </p:nvCxnSpPr>
            <p:spPr>
              <a:xfrm>
                <a:off x="6876204" y="490962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FBF7E0D6-AE60-45A3-B1EE-A45072D7B4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2598" y="4446033"/>
                <a:ext cx="45147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D916696C-6E3E-4547-BDC5-F1FAC996A919}"/>
                  </a:ext>
                </a:extLst>
              </p:cNvPr>
              <p:cNvCxnSpPr/>
              <p:nvPr/>
            </p:nvCxnSpPr>
            <p:spPr>
              <a:xfrm>
                <a:off x="4283916" y="4446033"/>
                <a:ext cx="0" cy="927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8A1E2C1-BC2E-4C93-8E01-3CFE5CF5608F}"/>
                  </a:ext>
                </a:extLst>
              </p:cNvPr>
              <p:cNvCxnSpPr/>
              <p:nvPr/>
            </p:nvCxnSpPr>
            <p:spPr>
              <a:xfrm>
                <a:off x="3707852" y="490962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CE10F2D6-76B4-4725-91F7-F6F89FD293F8}"/>
                </a:ext>
              </a:extLst>
            </p:cNvPr>
            <p:cNvSpPr/>
            <p:nvPr/>
          </p:nvSpPr>
          <p:spPr>
            <a:xfrm>
              <a:off x="4427984" y="2682288"/>
              <a:ext cx="720080" cy="7200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chemeClr val="tx1"/>
                  </a:solidFill>
                </a:rPr>
                <a:t>A</a:t>
              </a:r>
              <a:endParaRPr lang="nl-NL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019F7D7-D438-4D23-A1C5-1344D24D2025}"/>
                </a:ext>
              </a:extLst>
            </p:cNvPr>
            <p:cNvSpPr/>
            <p:nvPr/>
          </p:nvSpPr>
          <p:spPr>
            <a:xfrm>
              <a:off x="1888273" y="3130027"/>
              <a:ext cx="720080" cy="7200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chemeClr val="tx1"/>
                  </a:solidFill>
                </a:rPr>
                <a:t>A</a:t>
              </a:r>
              <a:endParaRPr lang="nl-NL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Wolk 34">
            <a:extLst>
              <a:ext uri="{FF2B5EF4-FFF2-40B4-BE49-F238E27FC236}">
                <a16:creationId xmlns:a16="http://schemas.microsoft.com/office/drawing/2014/main" id="{4B7BB757-E137-476F-B74D-AC86DA056212}"/>
              </a:ext>
            </a:extLst>
          </p:cNvPr>
          <p:cNvSpPr/>
          <p:nvPr/>
        </p:nvSpPr>
        <p:spPr>
          <a:xfrm>
            <a:off x="4887310" y="2474177"/>
            <a:ext cx="335891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" name="Wolk 35">
            <a:extLst>
              <a:ext uri="{FF2B5EF4-FFF2-40B4-BE49-F238E27FC236}">
                <a16:creationId xmlns:a16="http://schemas.microsoft.com/office/drawing/2014/main" id="{BCA9638E-448D-4537-95B9-A971391EC7A1}"/>
              </a:ext>
            </a:extLst>
          </p:cNvPr>
          <p:cNvSpPr/>
          <p:nvPr/>
        </p:nvSpPr>
        <p:spPr>
          <a:xfrm>
            <a:off x="4857728" y="2474178"/>
            <a:ext cx="335891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Wolk 36">
            <a:extLst>
              <a:ext uri="{FF2B5EF4-FFF2-40B4-BE49-F238E27FC236}">
                <a16:creationId xmlns:a16="http://schemas.microsoft.com/office/drawing/2014/main" id="{E1F9588C-0662-4235-A530-C2848FE5294E}"/>
              </a:ext>
            </a:extLst>
          </p:cNvPr>
          <p:cNvSpPr/>
          <p:nvPr/>
        </p:nvSpPr>
        <p:spPr>
          <a:xfrm>
            <a:off x="4857728" y="2474178"/>
            <a:ext cx="335891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Wolk 37">
            <a:extLst>
              <a:ext uri="{FF2B5EF4-FFF2-40B4-BE49-F238E27FC236}">
                <a16:creationId xmlns:a16="http://schemas.microsoft.com/office/drawing/2014/main" id="{B3B1885B-8D22-45F0-BFA4-F5E7908C8BB4}"/>
              </a:ext>
            </a:extLst>
          </p:cNvPr>
          <p:cNvSpPr/>
          <p:nvPr/>
        </p:nvSpPr>
        <p:spPr>
          <a:xfrm>
            <a:off x="4857728" y="2489051"/>
            <a:ext cx="335891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Wolk 38">
            <a:extLst>
              <a:ext uri="{FF2B5EF4-FFF2-40B4-BE49-F238E27FC236}">
                <a16:creationId xmlns:a16="http://schemas.microsoft.com/office/drawing/2014/main" id="{9E2CD2E9-AA1F-4A34-A092-34FA82D01FE6}"/>
              </a:ext>
            </a:extLst>
          </p:cNvPr>
          <p:cNvSpPr/>
          <p:nvPr/>
        </p:nvSpPr>
        <p:spPr>
          <a:xfrm>
            <a:off x="4872737" y="2479486"/>
            <a:ext cx="335891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Wolk 39">
            <a:extLst>
              <a:ext uri="{FF2B5EF4-FFF2-40B4-BE49-F238E27FC236}">
                <a16:creationId xmlns:a16="http://schemas.microsoft.com/office/drawing/2014/main" id="{8DF42FAF-1289-4D0C-9E39-C98F1143396C}"/>
              </a:ext>
            </a:extLst>
          </p:cNvPr>
          <p:cNvSpPr/>
          <p:nvPr/>
        </p:nvSpPr>
        <p:spPr>
          <a:xfrm>
            <a:off x="4863196" y="2485919"/>
            <a:ext cx="335891" cy="303301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1EB2DD06-A04C-440C-9F04-6E12FADA956C}"/>
              </a:ext>
            </a:extLst>
          </p:cNvPr>
          <p:cNvCxnSpPr>
            <a:endCxn id="11" idx="0"/>
          </p:cNvCxnSpPr>
          <p:nvPr/>
        </p:nvCxnSpPr>
        <p:spPr>
          <a:xfrm>
            <a:off x="6547601" y="2637569"/>
            <a:ext cx="1" cy="401311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284EF742-882B-42C2-94E8-4EC18FA44241}"/>
              </a:ext>
            </a:extLst>
          </p:cNvPr>
          <p:cNvCxnSpPr>
            <a:cxnSpLocks/>
          </p:cNvCxnSpPr>
          <p:nvPr/>
        </p:nvCxnSpPr>
        <p:spPr>
          <a:xfrm>
            <a:off x="6547533" y="3789457"/>
            <a:ext cx="1" cy="541026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72F98182-A611-4A23-B08D-F00D88D73DF7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488881" y="3838922"/>
            <a:ext cx="344145" cy="7737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9A9E380B-B602-46EA-9101-53A7281FFB55}"/>
              </a:ext>
            </a:extLst>
          </p:cNvPr>
          <p:cNvCxnSpPr/>
          <p:nvPr/>
        </p:nvCxnSpPr>
        <p:spPr>
          <a:xfrm>
            <a:off x="5440695" y="4792613"/>
            <a:ext cx="0" cy="853063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C3D81D1E-6113-4AF1-8DE2-0810EE703229}"/>
              </a:ext>
            </a:extLst>
          </p:cNvPr>
          <p:cNvCxnSpPr/>
          <p:nvPr/>
        </p:nvCxnSpPr>
        <p:spPr>
          <a:xfrm>
            <a:off x="4044619" y="4792612"/>
            <a:ext cx="0" cy="853063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2150C54F-FA29-4F84-A679-A8AFE2C35881}"/>
              </a:ext>
            </a:extLst>
          </p:cNvPr>
          <p:cNvCxnSpPr>
            <a:endCxn id="34" idx="2"/>
          </p:cNvCxnSpPr>
          <p:nvPr/>
        </p:nvCxnSpPr>
        <p:spPr>
          <a:xfrm>
            <a:off x="4044619" y="5645676"/>
            <a:ext cx="243018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A74D8638-3E3B-4C50-9283-52288C7C6ED5}"/>
              </a:ext>
            </a:extLst>
          </p:cNvPr>
          <p:cNvCxnSpPr>
            <a:cxnSpLocks/>
            <a:endCxn id="34" idx="6"/>
          </p:cNvCxnSpPr>
          <p:nvPr/>
        </p:nvCxnSpPr>
        <p:spPr>
          <a:xfrm flipH="1">
            <a:off x="5210058" y="5645675"/>
            <a:ext cx="230638" cy="1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658E3C73-A1A0-41E1-8B92-F859CA8EEB1B}"/>
                  </a:ext>
                </a:extLst>
              </p:cNvPr>
              <p:cNvSpPr txBox="1"/>
              <p:nvPr/>
            </p:nvSpPr>
            <p:spPr>
              <a:xfrm>
                <a:off x="7402672" y="2045677"/>
                <a:ext cx="6091310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400" dirty="0">
                    <a:solidFill>
                      <a:srgbClr val="FF0000"/>
                    </a:solidFill>
                  </a:rPr>
                  <a:t>Vermogen bovenste lampje:</a:t>
                </a:r>
              </a:p>
              <a:p>
                <a:pPr marL="457200" indent="-457200">
                  <a:buFontTx/>
                  <a:buChar char="-"/>
                </a:pPr>
                <a:r>
                  <a:rPr lang="nl-NL" sz="2400" i="1" dirty="0"/>
                  <a:t>I </a:t>
                </a:r>
                <a:r>
                  <a:rPr lang="nl-NL" sz="2400" dirty="0"/>
                  <a:t>= 1,0 A</a:t>
                </a:r>
              </a:p>
              <a:p>
                <a:pPr marL="457200" indent="-457200">
                  <a:buFontTx/>
                  <a:buChar char="-"/>
                </a:pPr>
                <a:r>
                  <a:rPr lang="nl-NL" sz="2400" i="1" dirty="0"/>
                  <a:t>U</a:t>
                </a:r>
                <a:r>
                  <a:rPr lang="nl-NL" sz="2400" dirty="0"/>
                  <a:t> = 4,0 V</a:t>
                </a:r>
              </a:p>
              <a:p>
                <a:endParaRPr lang="nl-NL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𝑈𝐼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=4,0∙1,0≈4,0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nl-NL" sz="2400" dirty="0"/>
              </a:p>
              <a:p>
                <a:endParaRPr lang="nl-NL" sz="2400" dirty="0">
                  <a:solidFill>
                    <a:srgbClr val="FF0000"/>
                  </a:solidFill>
                </a:endParaRPr>
              </a:p>
              <a:p>
                <a:r>
                  <a:rPr lang="nl-NL" sz="2400" dirty="0">
                    <a:solidFill>
                      <a:srgbClr val="FF0000"/>
                    </a:solidFill>
                  </a:rPr>
                  <a:t>Vermogen onderste lampje:</a:t>
                </a:r>
              </a:p>
              <a:p>
                <a:pPr marL="457200" indent="-457200">
                  <a:buFontTx/>
                  <a:buChar char="-"/>
                </a:pPr>
                <a:r>
                  <a:rPr lang="nl-NL" sz="2400" dirty="0"/>
                  <a:t>I = 2,0 A</a:t>
                </a:r>
              </a:p>
              <a:p>
                <a:pPr marL="457200" indent="-457200">
                  <a:buFontTx/>
                  <a:buChar char="-"/>
                </a:pPr>
                <a:r>
                  <a:rPr lang="nl-NL" sz="2400" dirty="0"/>
                  <a:t>U = 4,0 V</a:t>
                </a:r>
              </a:p>
              <a:p>
                <a:pPr marL="457200" indent="-457200">
                  <a:buFontTx/>
                  <a:buChar char="-"/>
                </a:pPr>
                <a:endParaRPr lang="nl-NL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𝑈𝐼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=4,0∙2,0≈8,0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658E3C73-A1A0-41E1-8B92-F859CA8E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672" y="2045677"/>
                <a:ext cx="6091310" cy="4154984"/>
              </a:xfrm>
              <a:prstGeom prst="rect">
                <a:avLst/>
              </a:prstGeom>
              <a:blipFill>
                <a:blip r:embed="rId4"/>
                <a:stretch>
                  <a:fillRect l="-1600" t="-1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14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464E-6 -3.7037E-7 L 0.13089 0.00394 L 0.13089 0.24653 L 0.06968 0.24838 C 0.06968 0.2706 0.06929 0.29329 0.06916 0.31551 L -0.21516 0.31829 C -0.21477 0.29444 -0.21464 0.2713 -0.21464 0.24745 C -0.23431 0.24745 -0.25606 0.24676 -0.27625 0.24676 C -0.2769 0.16528 -0.27547 0.08565 -0.27586 0.00463 L -0.04676 -0.00046 L 3.03464E-6 -3.7037E-7 Z " pathEditMode="relative" rAng="0" ptsTypes="AAAAAAAAAAA">
                                      <p:cBhvr>
                                        <p:cTn id="6" dur="7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5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2587E-6 -3.7037E-7 L 0.13089 0.00394 L 0.13089 0.24653 L 0.06968 0.24838 C 0.06968 0.2706 0.06929 0.29329 0.06916 0.31551 L -0.21516 0.31829 C -0.21477 0.29444 -0.21464 0.2713 -0.21464 0.24745 C -0.2343 0.24745 -0.25605 0.24676 -0.27624 0.24676 C -0.27689 0.16528 -0.27546 0.08565 -0.27585 0.00463 L -0.04676 -0.00046 L -1.32587E-6 -3.7037E-7 Z " pathEditMode="relative" rAng="0" ptsTypes="AAAAAAAAAAA">
                                      <p:cBhvr>
                                        <p:cTn id="8" dur="7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3464E-6 -3.7037E-6 L 0.13089 0.00394 L 0.13089 0.24653 L 0.06968 0.24838 C 0.06968 0.27061 0.06929 0.29329 0.06916 0.31551 L -0.21516 0.31829 C -0.21477 0.29445 -0.21464 0.2713 -0.21464 0.24746 C -0.23431 0.24746 -0.25606 0.24676 -0.27625 0.24676 C -0.2769 0.16528 -0.27547 0.08565 -0.27586 0.00463 L -0.04676 -0.00046 L 3.03464E-6 -3.7037E-6 Z " pathEditMode="relative" rAng="0" ptsTypes="AAAAAAAAAAA">
                                      <p:cBhvr>
                                        <p:cTn id="10" dur="7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58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3464E-6 -3.7037E-7 L 0.13089 0.00394 L 0.13089 0.24653 L 0.06968 0.24838 C 0.06968 0.2706 0.06929 0.29329 0.06916 0.31551 L -0.21516 0.31829 C -0.21477 0.29444 -0.21464 0.2713 -0.21464 0.24745 C -0.23431 0.24745 -0.25606 0.24676 -0.27625 0.24676 C -0.2769 0.16528 -0.27547 0.08565 -0.27586 0.00463 L -0.04676 -0.00046 L 3.03464E-6 -3.7037E-7 Z " pathEditMode="relative" rAng="0" ptsTypes="AAAAAAAAAAA">
                                      <p:cBhvr>
                                        <p:cTn id="12" dur="7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58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30789E-6 -7.40741E-7 L 0.13089 0.00394 L 0.13089 0.24653 L 0.06968 0.24838 C 0.06968 0.2706 0.06837 0.15833 0.06837 0.18056 L -0.21334 0.18171 C -0.21308 0.15787 -0.21464 0.2713 -0.21464 0.24745 C -0.23431 0.24745 -0.25606 0.24676 -0.27625 0.24676 C -0.2769 0.16528 -0.27546 0.08565 -0.27586 0.00463 L -0.04676 -0.00046 L 2.30789E-6 -7.40741E-7 Z " pathEditMode="relative" rAng="0" ptsTypes="AAAAAAAAAAA">
                                      <p:cBhvr>
                                        <p:cTn id="14" dur="7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2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54389E-7 -4.81481E-6 L 0.13089 0.00394 L 0.13089 0.24653 L 0.06968 0.24838 C 0.06968 0.27061 0.06838 0.15834 0.06838 0.18056 L -0.21334 0.18172 C -0.21308 0.15788 -0.21464 0.2713 -0.21464 0.24746 C -0.23431 0.24746 -0.25606 0.24676 -0.27624 0.24676 C -0.2769 0.16528 -0.27546 0.08565 -0.27585 0.00463 L -0.04676 -0.00046 L 8.54389E-7 -4.81481E-6 Z " pathEditMode="relative" rAng="0" ptsTypes="AAAAAAAAAAA">
                                      <p:cBhvr>
                                        <p:cTn id="16" dur="7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1" y="125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7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7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7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  <p:bldP spid="38" grpId="2" animBg="1"/>
      <p:bldP spid="39" grpId="0" animBg="1"/>
      <p:bldP spid="39" grpId="1" animBg="1"/>
      <p:bldP spid="40" grpId="0" animBg="1"/>
      <p:bldP spid="40" grpId="1" animBg="1"/>
      <p:bldP spid="40" grpId="2" animBg="1"/>
    </p:bldLst>
  </p:timing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Vermogen bepalen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C0A74F50-5FE1-40AE-8257-E9B905AF83A5}"/>
              </a:ext>
            </a:extLst>
          </p:cNvPr>
          <p:cNvGrpSpPr/>
          <p:nvPr/>
        </p:nvGrpSpPr>
        <p:grpSpPr>
          <a:xfrm>
            <a:off x="7404094" y="3052744"/>
            <a:ext cx="504056" cy="873388"/>
            <a:chOff x="3923928" y="2771636"/>
            <a:chExt cx="504056" cy="873388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9ABEF736-A9B3-4C26-868C-2AF4739E5851}"/>
                </a:ext>
              </a:extLst>
            </p:cNvPr>
            <p:cNvCxnSpPr/>
            <p:nvPr/>
          </p:nvCxnSpPr>
          <p:spPr>
            <a:xfrm>
              <a:off x="4283968" y="3068960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6698E973-CA94-4D9E-85F5-B5E00620A918}"/>
                </a:ext>
              </a:extLst>
            </p:cNvPr>
            <p:cNvCxnSpPr/>
            <p:nvPr/>
          </p:nvCxnSpPr>
          <p:spPr>
            <a:xfrm>
              <a:off x="4139952" y="3212976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0358952F-B20D-4295-A4A4-91C5DC100600}"/>
                </a:ext>
              </a:extLst>
            </p:cNvPr>
            <p:cNvSpPr txBox="1"/>
            <p:nvPr/>
          </p:nvSpPr>
          <p:spPr>
            <a:xfrm>
              <a:off x="4139952" y="277163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+</a:t>
              </a: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2C10E47E-96CF-43BC-9805-EBED72FC1434}"/>
                </a:ext>
              </a:extLst>
            </p:cNvPr>
            <p:cNvSpPr txBox="1"/>
            <p:nvPr/>
          </p:nvSpPr>
          <p:spPr>
            <a:xfrm>
              <a:off x="3923928" y="293332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-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94323204-6546-4368-A548-B6A1355FA0A6}"/>
              </a:ext>
            </a:extLst>
          </p:cNvPr>
          <p:cNvGrpSpPr/>
          <p:nvPr/>
        </p:nvGrpSpPr>
        <p:grpSpPr>
          <a:xfrm>
            <a:off x="5675902" y="3638100"/>
            <a:ext cx="4032448" cy="1512168"/>
            <a:chOff x="2195736" y="3356992"/>
            <a:chExt cx="4032448" cy="1512168"/>
          </a:xfrm>
        </p:grpSpPr>
        <p:sp>
          <p:nvSpPr>
            <p:cNvPr id="10" name="Stroomdiagram: Samenvoeging 9">
              <a:extLst>
                <a:ext uri="{FF2B5EF4-FFF2-40B4-BE49-F238E27FC236}">
                  <a16:creationId xmlns:a16="http://schemas.microsoft.com/office/drawing/2014/main" id="{92F1BA33-FECC-4566-AEAD-C3B0CF76E764}"/>
                </a:ext>
              </a:extLst>
            </p:cNvPr>
            <p:cNvSpPr/>
            <p:nvPr/>
          </p:nvSpPr>
          <p:spPr>
            <a:xfrm>
              <a:off x="3923928" y="4293096"/>
              <a:ext cx="576064" cy="57606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Stroomdiagram: Samenvoeging 10">
              <a:extLst>
                <a:ext uri="{FF2B5EF4-FFF2-40B4-BE49-F238E27FC236}">
                  <a16:creationId xmlns:a16="http://schemas.microsoft.com/office/drawing/2014/main" id="{6E15C3ED-8752-41C7-A6AF-DA26A6A8C5BF}"/>
                </a:ext>
              </a:extLst>
            </p:cNvPr>
            <p:cNvSpPr/>
            <p:nvPr/>
          </p:nvSpPr>
          <p:spPr>
            <a:xfrm>
              <a:off x="5076056" y="4293096"/>
              <a:ext cx="576064" cy="57606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Stroomdiagram: Samenvoeging 11">
              <a:extLst>
                <a:ext uri="{FF2B5EF4-FFF2-40B4-BE49-F238E27FC236}">
                  <a16:creationId xmlns:a16="http://schemas.microsoft.com/office/drawing/2014/main" id="{7AC336EE-96F9-4A53-8132-DC4A45B4760C}"/>
                </a:ext>
              </a:extLst>
            </p:cNvPr>
            <p:cNvSpPr/>
            <p:nvPr/>
          </p:nvSpPr>
          <p:spPr>
            <a:xfrm>
              <a:off x="2771800" y="4293096"/>
              <a:ext cx="576064" cy="57606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06B0FF0F-BF96-4BF6-B429-B7B4D8063628}"/>
                </a:ext>
              </a:extLst>
            </p:cNvPr>
            <p:cNvCxnSpPr/>
            <p:nvPr/>
          </p:nvCxnSpPr>
          <p:spPr>
            <a:xfrm>
              <a:off x="4283968" y="3356992"/>
              <a:ext cx="1944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C41670D8-32DB-4DF6-95B4-BE896D37F963}"/>
                </a:ext>
              </a:extLst>
            </p:cNvPr>
            <p:cNvCxnSpPr>
              <a:stCxn id="11" idx="6"/>
            </p:cNvCxnSpPr>
            <p:nvPr/>
          </p:nvCxnSpPr>
          <p:spPr>
            <a:xfrm>
              <a:off x="5652120" y="4581128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0D0CC5AE-23D5-4B2B-A78D-BA5AA0CD3C5D}"/>
                </a:ext>
              </a:extLst>
            </p:cNvPr>
            <p:cNvCxnSpPr>
              <a:stCxn id="10" idx="6"/>
              <a:endCxn id="11" idx="2"/>
            </p:cNvCxnSpPr>
            <p:nvPr/>
          </p:nvCxnSpPr>
          <p:spPr>
            <a:xfrm>
              <a:off x="4499992" y="4581128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73F9929C-FC86-419B-B425-2A26091956BE}"/>
                </a:ext>
              </a:extLst>
            </p:cNvPr>
            <p:cNvCxnSpPr/>
            <p:nvPr/>
          </p:nvCxnSpPr>
          <p:spPr>
            <a:xfrm>
              <a:off x="6228184" y="3356992"/>
              <a:ext cx="0" cy="12241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4417FD24-2BB7-4C77-BE7E-A2907CD37CF1}"/>
                </a:ext>
              </a:extLst>
            </p:cNvPr>
            <p:cNvCxnSpPr>
              <a:endCxn id="12" idx="2"/>
            </p:cNvCxnSpPr>
            <p:nvPr/>
          </p:nvCxnSpPr>
          <p:spPr>
            <a:xfrm>
              <a:off x="2195736" y="4581128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25E7D3FE-683B-4534-9541-FFD55BD43E75}"/>
                </a:ext>
              </a:extLst>
            </p:cNvPr>
            <p:cNvCxnSpPr>
              <a:stCxn id="12" idx="6"/>
              <a:endCxn id="10" idx="2"/>
            </p:cNvCxnSpPr>
            <p:nvPr/>
          </p:nvCxnSpPr>
          <p:spPr>
            <a:xfrm>
              <a:off x="3347864" y="4581128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5FBABDE6-625D-48F1-B176-BECFC3F57EA5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2195736" y="3356992"/>
              <a:ext cx="0" cy="2861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8C169FFC-937C-413D-8543-E98BF67E1D8B}"/>
                </a:ext>
              </a:extLst>
            </p:cNvPr>
            <p:cNvCxnSpPr/>
            <p:nvPr/>
          </p:nvCxnSpPr>
          <p:spPr>
            <a:xfrm flipH="1">
              <a:off x="2195736" y="3356992"/>
              <a:ext cx="19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al 24">
            <a:extLst>
              <a:ext uri="{FF2B5EF4-FFF2-40B4-BE49-F238E27FC236}">
                <a16:creationId xmlns:a16="http://schemas.microsoft.com/office/drawing/2014/main" id="{9F5AB1A8-573C-4837-AD7C-E59C0F8F8E7B}"/>
              </a:ext>
            </a:extLst>
          </p:cNvPr>
          <p:cNvSpPr/>
          <p:nvPr/>
        </p:nvSpPr>
        <p:spPr>
          <a:xfrm>
            <a:off x="6179958" y="5305372"/>
            <a:ext cx="720080" cy="72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V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275D36C2-E6BC-4B52-B9ED-4F09010993F8}"/>
              </a:ext>
            </a:extLst>
          </p:cNvPr>
          <p:cNvSpPr/>
          <p:nvPr/>
        </p:nvSpPr>
        <p:spPr>
          <a:xfrm>
            <a:off x="5315862" y="3924296"/>
            <a:ext cx="720080" cy="72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A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D159DDA-DA95-44BB-84A3-7CD16DF003E4}"/>
              </a:ext>
            </a:extLst>
          </p:cNvPr>
          <p:cNvSpPr txBox="1"/>
          <p:nvPr/>
        </p:nvSpPr>
        <p:spPr>
          <a:xfrm>
            <a:off x="1522414" y="2269232"/>
            <a:ext cx="789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Stel dat je wilt weten hoeveel energie het linker lampje omzet per seconde, hoe doe je dat?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90387A1-F665-4424-803E-3B8660CA9D9D}"/>
              </a:ext>
            </a:extLst>
          </p:cNvPr>
          <p:cNvSpPr txBox="1"/>
          <p:nvPr/>
        </p:nvSpPr>
        <p:spPr>
          <a:xfrm>
            <a:off x="1522414" y="2269232"/>
            <a:ext cx="789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Dan moet je het vermogen weten, dus ook de spanning en de stroomsterkte.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A92C634-DE87-4805-AC00-7DDA9A1347C4}"/>
              </a:ext>
            </a:extLst>
          </p:cNvPr>
          <p:cNvSpPr txBox="1"/>
          <p:nvPr/>
        </p:nvSpPr>
        <p:spPr>
          <a:xfrm>
            <a:off x="1502068" y="1970590"/>
            <a:ext cx="7897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Geg</a:t>
            </a:r>
            <a:r>
              <a:rPr lang="nl-NL" sz="2400" dirty="0"/>
              <a:t>: 	I = 100 mA = 0,100 A</a:t>
            </a:r>
          </a:p>
          <a:p>
            <a:r>
              <a:rPr lang="nl-NL" sz="2400" dirty="0"/>
              <a:t>	U = 1,0 V</a:t>
            </a:r>
          </a:p>
          <a:p>
            <a:endParaRPr lang="nl-NL" sz="2400" dirty="0"/>
          </a:p>
          <a:p>
            <a:r>
              <a:rPr lang="nl-NL" sz="2400" dirty="0" err="1"/>
              <a:t>Gevr</a:t>
            </a:r>
            <a:r>
              <a:rPr lang="nl-NL" sz="2400" dirty="0"/>
              <a:t>:	P = ?</a:t>
            </a:r>
          </a:p>
          <a:p>
            <a:endParaRPr lang="nl-NL" sz="2400" dirty="0"/>
          </a:p>
          <a:p>
            <a:r>
              <a:rPr lang="nl-NL" sz="2400" dirty="0" err="1"/>
              <a:t>Opl</a:t>
            </a:r>
            <a:r>
              <a:rPr lang="nl-NL" sz="2400" dirty="0"/>
              <a:t>: 	P = U ∙ I = </a:t>
            </a:r>
          </a:p>
          <a:p>
            <a:r>
              <a:rPr lang="nl-NL" sz="2400" dirty="0"/>
              <a:t>	0,100 ∙ 1,0 = </a:t>
            </a:r>
          </a:p>
          <a:p>
            <a:r>
              <a:rPr lang="nl-NL" sz="2400" dirty="0"/>
              <a:t>	0,10 W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3A128CB-6750-4806-91AA-3AECB9E04C70}"/>
              </a:ext>
            </a:extLst>
          </p:cNvPr>
          <p:cNvSpPr txBox="1"/>
          <p:nvPr/>
        </p:nvSpPr>
        <p:spPr>
          <a:xfrm>
            <a:off x="6138650" y="4019335"/>
            <a:ext cx="328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VB: I = 100 mA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F21EA9F-7CAC-402F-AEF4-318197797D4B}"/>
              </a:ext>
            </a:extLst>
          </p:cNvPr>
          <p:cNvSpPr txBox="1"/>
          <p:nvPr/>
        </p:nvSpPr>
        <p:spPr>
          <a:xfrm>
            <a:off x="7254334" y="5540451"/>
            <a:ext cx="260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VB: U = 1,0 V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7F7A585-2526-445D-A42D-5DCF1A6DFF6B}"/>
              </a:ext>
            </a:extLst>
          </p:cNvPr>
          <p:cNvSpPr txBox="1"/>
          <p:nvPr/>
        </p:nvSpPr>
        <p:spPr>
          <a:xfrm>
            <a:off x="1522414" y="1981200"/>
            <a:ext cx="394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Stel dat alle lampjes hetzelfde zijn, dan krijgen ze in deze situatie evenveel energie per seconde.</a:t>
            </a:r>
          </a:p>
          <a:p>
            <a:r>
              <a:rPr lang="nl-NL" sz="2400" dirty="0"/>
              <a:t> </a:t>
            </a:r>
          </a:p>
          <a:p>
            <a:r>
              <a:rPr lang="nl-NL" sz="2400" dirty="0"/>
              <a:t>In totaal krijgen de lampjes dan: </a:t>
            </a:r>
          </a:p>
          <a:p>
            <a:r>
              <a:rPr lang="nl-NL" sz="2400" dirty="0"/>
              <a:t>3 x 0,10 = 0,30 W</a:t>
            </a:r>
          </a:p>
          <a:p>
            <a:endParaRPr lang="nl-NL" sz="2400" dirty="0"/>
          </a:p>
          <a:p>
            <a:r>
              <a:rPr lang="nl-NL" sz="2400" dirty="0"/>
              <a:t>Het vermogen van de spanningsbron is dus 0,30 W.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0B2506A8-4F2E-421F-B876-32258411BBFE}"/>
              </a:ext>
            </a:extLst>
          </p:cNvPr>
          <p:cNvCxnSpPr>
            <a:cxnSpLocks/>
          </p:cNvCxnSpPr>
          <p:nvPr/>
        </p:nvCxnSpPr>
        <p:spPr>
          <a:xfrm flipV="1">
            <a:off x="5675902" y="4644376"/>
            <a:ext cx="0" cy="2178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37C3EC85-0AFD-43B3-A86B-FB7F9CFDBE82}"/>
              </a:ext>
            </a:extLst>
          </p:cNvPr>
          <p:cNvCxnSpPr/>
          <p:nvPr/>
        </p:nvCxnSpPr>
        <p:spPr>
          <a:xfrm>
            <a:off x="5963934" y="4862236"/>
            <a:ext cx="0" cy="803176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E252211B-DA96-4B83-8D27-B527A1FA4936}"/>
              </a:ext>
            </a:extLst>
          </p:cNvPr>
          <p:cNvCxnSpPr/>
          <p:nvPr/>
        </p:nvCxnSpPr>
        <p:spPr>
          <a:xfrm>
            <a:off x="7116062" y="4862236"/>
            <a:ext cx="0" cy="803176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EF92D92-3FCC-4AD8-912C-5B4B51C8696E}"/>
              </a:ext>
            </a:extLst>
          </p:cNvPr>
          <p:cNvCxnSpPr>
            <a:endCxn id="25" idx="2"/>
          </p:cNvCxnSpPr>
          <p:nvPr/>
        </p:nvCxnSpPr>
        <p:spPr>
          <a:xfrm>
            <a:off x="5955034" y="5665412"/>
            <a:ext cx="224924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6FCA9FD6-3AC1-45C4-960B-3F2C7E1E38F2}"/>
              </a:ext>
            </a:extLst>
          </p:cNvPr>
          <p:cNvCxnSpPr/>
          <p:nvPr/>
        </p:nvCxnSpPr>
        <p:spPr>
          <a:xfrm>
            <a:off x="6900038" y="5665412"/>
            <a:ext cx="224924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C17DFE49-9247-4EB0-8253-BF2CC6512CF3}"/>
              </a:ext>
            </a:extLst>
          </p:cNvPr>
          <p:cNvCxnSpPr>
            <a:cxnSpLocks/>
          </p:cNvCxnSpPr>
          <p:nvPr/>
        </p:nvCxnSpPr>
        <p:spPr>
          <a:xfrm>
            <a:off x="5675902" y="3924296"/>
            <a:ext cx="0" cy="72008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07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7" grpId="1"/>
      <p:bldP spid="28" grpId="0"/>
      <p:bldP spid="28" grpId="1"/>
      <p:bldP spid="29" grpId="0" build="allAtOnce"/>
      <p:bldP spid="30" grpId="0"/>
      <p:bldP spid="30" grpId="1"/>
      <p:bldP spid="31" grpId="0"/>
      <p:bldP spid="31" grpId="1"/>
      <p:bldP spid="32" grpId="0"/>
    </p:bldLst>
  </p:timing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Oefenen met vermogen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26E60300-09B2-4817-8AD1-17FC5B935AFB}"/>
              </a:ext>
            </a:extLst>
          </p:cNvPr>
          <p:cNvSpPr txBox="1">
            <a:spLocks/>
          </p:cNvSpPr>
          <p:nvPr/>
        </p:nvSpPr>
        <p:spPr>
          <a:xfrm>
            <a:off x="1542758" y="1992923"/>
            <a:ext cx="8229600" cy="2509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800" dirty="0"/>
              <a:t>Stel dat een kacheltje op elektriciteit aangesloten wordt op het stopcontact. Er blijkt een stroom te lopen van 13 A.</a:t>
            </a:r>
          </a:p>
          <a:p>
            <a:pPr marL="0" indent="0">
              <a:buFont typeface="Arial" pitchFamily="34" charset="0"/>
              <a:buNone/>
            </a:pPr>
            <a:endParaRPr lang="nl-NL" sz="2800" dirty="0"/>
          </a:p>
          <a:p>
            <a:pPr marL="0" indent="0">
              <a:buFont typeface="Arial" pitchFamily="34" charset="0"/>
              <a:buNone/>
            </a:pPr>
            <a:r>
              <a:rPr lang="nl-NL" sz="2800" dirty="0"/>
              <a:t>Bereken het vermogen van het kacheltje.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793E43DB-9238-4C69-9B42-4BBFC40B1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758" y="1992923"/>
            <a:ext cx="8229600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 err="1">
                <a:solidFill>
                  <a:srgbClr val="FF0000"/>
                </a:solidFill>
              </a:rPr>
              <a:t>Geg</a:t>
            </a:r>
            <a:r>
              <a:rPr lang="nl-NL" sz="2800" u="sng" dirty="0">
                <a:solidFill>
                  <a:srgbClr val="FF0000"/>
                </a:solidFill>
              </a:rPr>
              <a:t>:</a:t>
            </a:r>
            <a:r>
              <a:rPr lang="nl-NL" sz="2800" dirty="0"/>
              <a:t>		I = 13 A</a:t>
            </a:r>
          </a:p>
          <a:p>
            <a:pPr marL="0" indent="0">
              <a:buNone/>
            </a:pPr>
            <a:r>
              <a:rPr lang="nl-NL" sz="2800" dirty="0"/>
              <a:t>		U = 230 V   (stopcontact)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u="sng" dirty="0" err="1">
                <a:solidFill>
                  <a:srgbClr val="FF0000"/>
                </a:solidFill>
              </a:rPr>
              <a:t>Gevr</a:t>
            </a:r>
            <a:r>
              <a:rPr lang="nl-NL" sz="2800" u="sng" dirty="0">
                <a:solidFill>
                  <a:srgbClr val="FF0000"/>
                </a:solidFill>
              </a:rPr>
              <a:t>:</a:t>
            </a:r>
            <a:r>
              <a:rPr lang="nl-NL" sz="2800" dirty="0"/>
              <a:t>	P = 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u="sng" dirty="0" err="1">
                <a:solidFill>
                  <a:srgbClr val="FF0000"/>
                </a:solidFill>
              </a:rPr>
              <a:t>Opl</a:t>
            </a:r>
            <a:r>
              <a:rPr lang="nl-NL" sz="2800" u="sng" dirty="0">
                <a:solidFill>
                  <a:srgbClr val="FF0000"/>
                </a:solidFill>
              </a:rPr>
              <a:t>:</a:t>
            </a:r>
            <a:r>
              <a:rPr lang="nl-NL" sz="2800" dirty="0"/>
              <a:t>		P = U ∙ I = 230 ∙ 13 = 2990 W 		</a:t>
            </a:r>
          </a:p>
          <a:p>
            <a:pPr marL="0" indent="0">
              <a:buNone/>
            </a:pPr>
            <a:r>
              <a:rPr lang="nl-NL" sz="2800" dirty="0"/>
              <a:t>		= 3,0 ∙10</a:t>
            </a:r>
            <a:r>
              <a:rPr lang="nl-NL" sz="2800" baseline="30000" dirty="0"/>
              <a:t>3</a:t>
            </a:r>
            <a:r>
              <a:rPr lang="nl-NL" sz="2800" dirty="0"/>
              <a:t> W = 3,0 kW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D349A7B-299E-452B-9957-CE49F3D83DE2}"/>
              </a:ext>
            </a:extLst>
          </p:cNvPr>
          <p:cNvSpPr txBox="1"/>
          <p:nvPr/>
        </p:nvSpPr>
        <p:spPr>
          <a:xfrm>
            <a:off x="3898168" y="5334000"/>
            <a:ext cx="4392488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Klik hier voor het antwoord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9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animBg="1"/>
      <p:bldP spid="9" grpId="1" animBg="1"/>
    </p:bldLst>
  </p:timing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Energie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A41BAA4-2CAD-4F95-ABB8-CA43EAAAF521}"/>
              </a:ext>
            </a:extLst>
          </p:cNvPr>
          <p:cNvCxnSpPr/>
          <p:nvPr/>
        </p:nvCxnSpPr>
        <p:spPr>
          <a:xfrm flipH="1">
            <a:off x="7450732" y="2857128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934B4D5-A7E5-4B93-AA71-8F251EC03A18}"/>
              </a:ext>
            </a:extLst>
          </p:cNvPr>
          <p:cNvCxnSpPr/>
          <p:nvPr/>
        </p:nvCxnSpPr>
        <p:spPr>
          <a:xfrm flipH="1" flipV="1">
            <a:off x="7450732" y="4585320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835A64B-6523-4752-B1A5-9AF0567D966F}"/>
              </a:ext>
            </a:extLst>
          </p:cNvPr>
          <p:cNvCxnSpPr/>
          <p:nvPr/>
        </p:nvCxnSpPr>
        <p:spPr>
          <a:xfrm>
            <a:off x="3490292" y="2857128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3A79D99-6019-4866-B047-02C8F4A74C77}"/>
              </a:ext>
            </a:extLst>
          </p:cNvPr>
          <p:cNvCxnSpPr/>
          <p:nvPr/>
        </p:nvCxnSpPr>
        <p:spPr>
          <a:xfrm flipV="1">
            <a:off x="3490292" y="4585320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C12D5ABE-4E74-4A74-AEA3-6F2F7B21FF7F}"/>
              </a:ext>
            </a:extLst>
          </p:cNvPr>
          <p:cNvSpPr txBox="1"/>
          <p:nvPr/>
        </p:nvSpPr>
        <p:spPr>
          <a:xfrm>
            <a:off x="2237780" y="217833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Symbool: </a:t>
            </a:r>
            <a:r>
              <a:rPr lang="nl-NL" sz="2400" i="1" dirty="0"/>
              <a:t>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80FC312-9E79-4CD9-AB67-6D964D77FB58}"/>
              </a:ext>
            </a:extLst>
          </p:cNvPr>
          <p:cNvSpPr txBox="1"/>
          <p:nvPr/>
        </p:nvSpPr>
        <p:spPr>
          <a:xfrm>
            <a:off x="7918276" y="217561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Eenheid: Joule (J)</a:t>
            </a:r>
          </a:p>
          <a:p>
            <a:endParaRPr lang="nl-NL" sz="2400" dirty="0"/>
          </a:p>
          <a:p>
            <a:endParaRPr lang="nl-N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EECC37B7-E872-4312-B375-48D8DD6E1E63}"/>
                  </a:ext>
                </a:extLst>
              </p:cNvPr>
              <p:cNvSpPr txBox="1"/>
              <p:nvPr/>
            </p:nvSpPr>
            <p:spPr>
              <a:xfrm>
                <a:off x="2225780" y="5377408"/>
                <a:ext cx="14091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EECC37B7-E872-4312-B375-48D8DD6E1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780" y="5377408"/>
                <a:ext cx="140916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12">
            <a:extLst>
              <a:ext uri="{FF2B5EF4-FFF2-40B4-BE49-F238E27FC236}">
                <a16:creationId xmlns:a16="http://schemas.microsoft.com/office/drawing/2014/main" id="{2BA1D274-D380-4182-8EA0-C9C71C4AB3ED}"/>
              </a:ext>
            </a:extLst>
          </p:cNvPr>
          <p:cNvSpPr txBox="1"/>
          <p:nvPr/>
        </p:nvSpPr>
        <p:spPr>
          <a:xfrm>
            <a:off x="7234708" y="537740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mogelijkheid om ‘iets’ te veranderen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BCF9633-6231-4708-9F93-64F402742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735" y="3505200"/>
            <a:ext cx="3243353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45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Eenheden van energie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7DC1F9B-1CDE-4729-AA03-4008802128B7}"/>
              </a:ext>
            </a:extLst>
          </p:cNvPr>
          <p:cNvSpPr txBox="1"/>
          <p:nvPr/>
        </p:nvSpPr>
        <p:spPr>
          <a:xfrm>
            <a:off x="1522414" y="1981200"/>
            <a:ext cx="6714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eenheden, die gebruikt kunnen worden voor energie, zijn:</a:t>
            </a:r>
          </a:p>
          <a:p>
            <a:endParaRPr lang="nl-NL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/>
              <a:t>joule		 		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/>
              <a:t>kilowattuur 			kWh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Let op: </a:t>
            </a:r>
            <a:r>
              <a:rPr lang="nl-NL" sz="2400" dirty="0"/>
              <a:t>niet de kilowatt (kW)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2DB1249-93E9-4758-9DEA-C3589A9867AC}"/>
              </a:ext>
            </a:extLst>
          </p:cNvPr>
          <p:cNvGrpSpPr/>
          <p:nvPr/>
        </p:nvGrpSpPr>
        <p:grpSpPr>
          <a:xfrm rot="10800000">
            <a:off x="6094412" y="3673734"/>
            <a:ext cx="5436604" cy="2880320"/>
            <a:chOff x="2231740" y="2685692"/>
            <a:chExt cx="5436604" cy="2880320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D1D0C3B4-8D53-4299-924B-9881D8729737}"/>
                </a:ext>
              </a:extLst>
            </p:cNvPr>
            <p:cNvSpPr txBox="1"/>
            <p:nvPr/>
          </p:nvSpPr>
          <p:spPr>
            <a:xfrm>
              <a:off x="2231740" y="3861048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joule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5E7A113D-8C49-4BAD-AE6A-91F9F9AC413F}"/>
                </a:ext>
              </a:extLst>
            </p:cNvPr>
            <p:cNvSpPr txBox="1"/>
            <p:nvPr/>
          </p:nvSpPr>
          <p:spPr>
            <a:xfrm>
              <a:off x="5220072" y="3861048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kilowattuur</a:t>
              </a:r>
            </a:p>
          </p:txBody>
        </p:sp>
        <p:sp>
          <p:nvSpPr>
            <p:cNvPr id="11" name="Gekromde PIJL-OMLAAG 6">
              <a:extLst>
                <a:ext uri="{FF2B5EF4-FFF2-40B4-BE49-F238E27FC236}">
                  <a16:creationId xmlns:a16="http://schemas.microsoft.com/office/drawing/2014/main" id="{A84E0FA7-4056-401E-B9D5-AE9EA5A09A57}"/>
                </a:ext>
              </a:extLst>
            </p:cNvPr>
            <p:cNvSpPr/>
            <p:nvPr/>
          </p:nvSpPr>
          <p:spPr>
            <a:xfrm>
              <a:off x="2879812" y="3147357"/>
              <a:ext cx="3672408" cy="576000"/>
            </a:xfrm>
            <a:prstGeom prst="curvedDownArrow">
              <a:avLst>
                <a:gd name="adj1" fmla="val 50000"/>
                <a:gd name="adj2" fmla="val 137274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2" name="Gekromde PIJL-OMLAAG 7">
              <a:extLst>
                <a:ext uri="{FF2B5EF4-FFF2-40B4-BE49-F238E27FC236}">
                  <a16:creationId xmlns:a16="http://schemas.microsoft.com/office/drawing/2014/main" id="{0408F2B3-96FE-49A0-A5DB-B3ADC05A7B5E}"/>
                </a:ext>
              </a:extLst>
            </p:cNvPr>
            <p:cNvSpPr/>
            <p:nvPr/>
          </p:nvSpPr>
          <p:spPr>
            <a:xfrm flipH="1" flipV="1">
              <a:off x="2591780" y="4485892"/>
              <a:ext cx="3672408" cy="576000"/>
            </a:xfrm>
            <a:prstGeom prst="curvedDownArrow">
              <a:avLst>
                <a:gd name="adj1" fmla="val 50000"/>
                <a:gd name="adj2" fmla="val 137274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10816207-5C15-4980-A75C-F775D8BB4AF5}"/>
                </a:ext>
              </a:extLst>
            </p:cNvPr>
            <p:cNvSpPr txBox="1"/>
            <p:nvPr/>
          </p:nvSpPr>
          <p:spPr>
            <a:xfrm>
              <a:off x="3766410" y="5104347"/>
              <a:ext cx="162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x 3,6∙10</a:t>
              </a:r>
              <a:r>
                <a:rPr lang="nl-NL" sz="2400" baseline="30000" dirty="0"/>
                <a:t>6</a:t>
              </a:r>
              <a:endParaRPr lang="nl-NL" sz="2400" dirty="0"/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2819E2BD-1CC0-4743-81F4-66BEB9D09803}"/>
                </a:ext>
              </a:extLst>
            </p:cNvPr>
            <p:cNvSpPr txBox="1"/>
            <p:nvPr/>
          </p:nvSpPr>
          <p:spPr>
            <a:xfrm>
              <a:off x="3762000" y="2685692"/>
              <a:ext cx="162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: 3,6∙10</a:t>
              </a:r>
              <a:r>
                <a:rPr lang="nl-NL" sz="2400" baseline="30000" dirty="0"/>
                <a:t>6</a:t>
              </a:r>
              <a:endParaRPr lang="nl-NL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0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Geleiders &amp; isolatoren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FC589CD-8D3E-49C5-9816-958F02017C8C}"/>
              </a:ext>
            </a:extLst>
          </p:cNvPr>
          <p:cNvSpPr txBox="1"/>
          <p:nvPr/>
        </p:nvSpPr>
        <p:spPr>
          <a:xfrm>
            <a:off x="1518146" y="1992737"/>
            <a:ext cx="967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Isolator:</a:t>
            </a: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400" dirty="0"/>
              <a:t>Stof waar elektrische stroom (deeltjes) moeilijk doorheen gaat.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22EF8E8-66E6-489B-BFE5-92513372C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48" b="8995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8885" y="3611971"/>
            <a:ext cx="3744416" cy="372569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CE371AF-07C7-4B2D-AD3E-7465982F1BFD}"/>
              </a:ext>
            </a:extLst>
          </p:cNvPr>
          <p:cNvSpPr txBox="1"/>
          <p:nvPr/>
        </p:nvSpPr>
        <p:spPr>
          <a:xfrm>
            <a:off x="1518146" y="2784365"/>
            <a:ext cx="983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Geleider:</a:t>
            </a: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400" dirty="0"/>
              <a:t>Stof waar elektrische stroom (deeltjes) makkelijk doorheen gaat.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40F64D0-9E69-4A61-AF75-4C596B67BD8E}"/>
              </a:ext>
            </a:extLst>
          </p:cNvPr>
          <p:cNvSpPr txBox="1"/>
          <p:nvPr/>
        </p:nvSpPr>
        <p:spPr>
          <a:xfrm>
            <a:off x="2415043" y="4477581"/>
            <a:ext cx="2133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Koperen stroomdraad (geleider)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09A8608C-BDEB-4693-9177-7759AC7937C0}"/>
              </a:ext>
            </a:extLst>
          </p:cNvPr>
          <p:cNvCxnSpPr/>
          <p:nvPr/>
        </p:nvCxnSpPr>
        <p:spPr>
          <a:xfrm>
            <a:off x="4188805" y="5077745"/>
            <a:ext cx="720080" cy="191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3C6A1D35-0B6C-4C65-94CD-C226C9290975}"/>
              </a:ext>
            </a:extLst>
          </p:cNvPr>
          <p:cNvSpPr txBox="1"/>
          <p:nvPr/>
        </p:nvSpPr>
        <p:spPr>
          <a:xfrm>
            <a:off x="7037461" y="403463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Kunststof bescherming (isolator)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A6339544-BA02-47CF-BCBD-81CF30C1C088}"/>
              </a:ext>
            </a:extLst>
          </p:cNvPr>
          <p:cNvCxnSpPr/>
          <p:nvPr/>
        </p:nvCxnSpPr>
        <p:spPr>
          <a:xfrm flipH="1">
            <a:off x="7536669" y="4865633"/>
            <a:ext cx="180528" cy="308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2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3431">
        <p:fade/>
      </p:transition>
    </mc:Choice>
    <mc:Fallback xmlns="">
      <p:transition spd="med" advTm="13343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D65B88-480F-42E7-A821-CF69D4D5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Weerstand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45B60D5-A5C5-439A-9C2A-1AA5C3CD6038}"/>
              </a:ext>
            </a:extLst>
          </p:cNvPr>
          <p:cNvSpPr txBox="1"/>
          <p:nvPr/>
        </p:nvSpPr>
        <p:spPr>
          <a:xfrm>
            <a:off x="1522414" y="1784387"/>
            <a:ext cx="793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Hoe groter de 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Weerstand</a:t>
            </a:r>
            <a:r>
              <a:rPr lang="nl-NL" sz="2400" dirty="0"/>
              <a:t> van een materiaal, hoe moeilijker de stroom er doorheen kan.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D50FEA-AE9A-4CE2-A3F8-F716BA1CF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48" b="8995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4399" y="2633266"/>
            <a:ext cx="3744416" cy="372569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0AE55D8-7BD7-4E9C-8974-9B165DE849F7}"/>
              </a:ext>
            </a:extLst>
          </p:cNvPr>
          <p:cNvSpPr txBox="1"/>
          <p:nvPr/>
        </p:nvSpPr>
        <p:spPr>
          <a:xfrm>
            <a:off x="2132012" y="3528504"/>
            <a:ext cx="2133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Koperen stroomdraad (kleine weerstand)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2F56295-871D-4D30-A204-46671EEE5C64}"/>
              </a:ext>
            </a:extLst>
          </p:cNvPr>
          <p:cNvCxnSpPr/>
          <p:nvPr/>
        </p:nvCxnSpPr>
        <p:spPr>
          <a:xfrm>
            <a:off x="3934319" y="4078995"/>
            <a:ext cx="720080" cy="191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7C108144-40AD-4AEE-98DB-8DEB11A22C2B}"/>
              </a:ext>
            </a:extLst>
          </p:cNvPr>
          <p:cNvSpPr txBox="1"/>
          <p:nvPr/>
        </p:nvSpPr>
        <p:spPr>
          <a:xfrm>
            <a:off x="7491807" y="307059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Kunststof bescherming (grote weerstand)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08A6A44-C199-402E-A724-49E77D460F6E}"/>
              </a:ext>
            </a:extLst>
          </p:cNvPr>
          <p:cNvCxnSpPr/>
          <p:nvPr/>
        </p:nvCxnSpPr>
        <p:spPr>
          <a:xfrm flipH="1">
            <a:off x="7311279" y="3901677"/>
            <a:ext cx="180528" cy="308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084813C5-773D-4E23-A2E6-8D01261CB43F}"/>
              </a:ext>
            </a:extLst>
          </p:cNvPr>
          <p:cNvSpPr txBox="1"/>
          <p:nvPr/>
        </p:nvSpPr>
        <p:spPr>
          <a:xfrm>
            <a:off x="1522414" y="5872069"/>
            <a:ext cx="793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* weerstand is een stofeigenschap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5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D65B88-480F-42E7-A821-CF69D4D5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Componenten stroomkring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32A1A25-8971-4DBF-8E3B-CFD10E026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2033953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dirty="0"/>
              <a:t>spanningsbron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/>
              <a:t>schakelaar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/>
              <a:t>lampje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/>
              <a:t>stroommeter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/>
              <a:t>draadjes</a:t>
            </a:r>
          </a:p>
        </p:txBody>
      </p:sp>
      <p:grpSp>
        <p:nvGrpSpPr>
          <p:cNvPr id="10" name="Groeperen 68">
            <a:extLst>
              <a:ext uri="{FF2B5EF4-FFF2-40B4-BE49-F238E27FC236}">
                <a16:creationId xmlns:a16="http://schemas.microsoft.com/office/drawing/2014/main" id="{DFABAFC5-C3C6-4408-B47E-6137726E996A}"/>
              </a:ext>
            </a:extLst>
          </p:cNvPr>
          <p:cNvGrpSpPr/>
          <p:nvPr/>
        </p:nvGrpSpPr>
        <p:grpSpPr>
          <a:xfrm>
            <a:off x="6131510" y="2344234"/>
            <a:ext cx="2873832" cy="2169532"/>
            <a:chOff x="5364088" y="2276872"/>
            <a:chExt cx="2873832" cy="2169532"/>
          </a:xfrm>
        </p:grpSpPr>
        <p:grpSp>
          <p:nvGrpSpPr>
            <p:cNvPr id="11" name="Groep 22">
              <a:extLst>
                <a:ext uri="{FF2B5EF4-FFF2-40B4-BE49-F238E27FC236}">
                  <a16:creationId xmlns:a16="http://schemas.microsoft.com/office/drawing/2014/main" id="{34350C78-28BD-4F71-BD63-EFDC149E0B06}"/>
                </a:ext>
              </a:extLst>
            </p:cNvPr>
            <p:cNvGrpSpPr/>
            <p:nvPr/>
          </p:nvGrpSpPr>
          <p:grpSpPr>
            <a:xfrm>
              <a:off x="5364088" y="2276872"/>
              <a:ext cx="2873832" cy="2169532"/>
              <a:chOff x="2742232" y="2350621"/>
              <a:chExt cx="2873832" cy="2169532"/>
            </a:xfrm>
          </p:grpSpPr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881C12F8-BB23-4FB3-B4AF-9BC65EDD65FE}"/>
                  </a:ext>
                </a:extLst>
              </p:cNvPr>
              <p:cNvSpPr/>
              <p:nvPr/>
            </p:nvSpPr>
            <p:spPr>
              <a:xfrm>
                <a:off x="4470424" y="3800073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800" b="1" dirty="0">
                    <a:solidFill>
                      <a:schemeClr val="tx1"/>
                    </a:solidFill>
                  </a:rPr>
                  <a:t>A</a:t>
                </a:r>
                <a:endParaRPr lang="nl-NL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5BC2291E-81C4-41C6-A253-091A829E3B23}"/>
                  </a:ext>
                </a:extLst>
              </p:cNvPr>
              <p:cNvCxnSpPr>
                <a:endCxn id="14" idx="6"/>
              </p:cNvCxnSpPr>
              <p:nvPr/>
            </p:nvCxnSpPr>
            <p:spPr>
              <a:xfrm flipH="1">
                <a:off x="5190504" y="4149080"/>
                <a:ext cx="4255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ep 54">
                <a:extLst>
                  <a:ext uri="{FF2B5EF4-FFF2-40B4-BE49-F238E27FC236}">
                    <a16:creationId xmlns:a16="http://schemas.microsoft.com/office/drawing/2014/main" id="{81DA5EB0-4075-44F4-BC27-66FC2A9D9411}"/>
                  </a:ext>
                </a:extLst>
              </p:cNvPr>
              <p:cNvGrpSpPr/>
              <p:nvPr/>
            </p:nvGrpSpPr>
            <p:grpSpPr>
              <a:xfrm>
                <a:off x="2742232" y="2350621"/>
                <a:ext cx="2873832" cy="2086491"/>
                <a:chOff x="726008" y="2636541"/>
                <a:chExt cx="2873832" cy="2086491"/>
              </a:xfrm>
            </p:grpSpPr>
            <p:grpSp>
              <p:nvGrpSpPr>
                <p:cNvPr id="17" name="Groep 2">
                  <a:extLst>
                    <a:ext uri="{FF2B5EF4-FFF2-40B4-BE49-F238E27FC236}">
                      <a16:creationId xmlns:a16="http://schemas.microsoft.com/office/drawing/2014/main" id="{5ECC65D3-688F-4AB6-B278-78295A14A012}"/>
                    </a:ext>
                  </a:extLst>
                </p:cNvPr>
                <p:cNvGrpSpPr/>
                <p:nvPr/>
              </p:nvGrpSpPr>
              <p:grpSpPr>
                <a:xfrm>
                  <a:off x="1871700" y="2636541"/>
                  <a:ext cx="504056" cy="873388"/>
                  <a:chOff x="3923928" y="2771636"/>
                  <a:chExt cx="504056" cy="873388"/>
                </a:xfrm>
              </p:grpSpPr>
              <p:cxnSp>
                <p:nvCxnSpPr>
                  <p:cNvPr id="26" name="Rechte verbindingslijn 25">
                    <a:extLst>
                      <a:ext uri="{FF2B5EF4-FFF2-40B4-BE49-F238E27FC236}">
                        <a16:creationId xmlns:a16="http://schemas.microsoft.com/office/drawing/2014/main" id="{8B479331-34F6-40AE-917F-BDDF8B0980BD}"/>
                      </a:ext>
                    </a:extLst>
                  </p:cNvPr>
                  <p:cNvCxnSpPr/>
                  <p:nvPr/>
                </p:nvCxnSpPr>
                <p:spPr>
                  <a:xfrm>
                    <a:off x="4283968" y="3068960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Rechte verbindingslijn 26">
                    <a:extLst>
                      <a:ext uri="{FF2B5EF4-FFF2-40B4-BE49-F238E27FC236}">
                        <a16:creationId xmlns:a16="http://schemas.microsoft.com/office/drawing/2014/main" id="{201C2545-AE7D-4ABB-B1C5-329EB43F94D8}"/>
                      </a:ext>
                    </a:extLst>
                  </p:cNvPr>
                  <p:cNvCxnSpPr/>
                  <p:nvPr/>
                </p:nvCxnSpPr>
                <p:spPr>
                  <a:xfrm>
                    <a:off x="4139952" y="3212976"/>
                    <a:ext cx="0" cy="28803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Tekstvak 27">
                    <a:extLst>
                      <a:ext uri="{FF2B5EF4-FFF2-40B4-BE49-F238E27FC236}">
                        <a16:creationId xmlns:a16="http://schemas.microsoft.com/office/drawing/2014/main" id="{ABB0901A-925B-4391-9C8D-454D60094C8A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2771636"/>
                    <a:ext cx="2880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b="1" dirty="0"/>
                      <a:t>+</a:t>
                    </a:r>
                  </a:p>
                </p:txBody>
              </p:sp>
              <p:sp>
                <p:nvSpPr>
                  <p:cNvPr id="29" name="Tekstvak 28">
                    <a:extLst>
                      <a:ext uri="{FF2B5EF4-FFF2-40B4-BE49-F238E27FC236}">
                        <a16:creationId xmlns:a16="http://schemas.microsoft.com/office/drawing/2014/main" id="{C46E474E-8685-455C-8AD4-45BE53B8F5B6}"/>
                      </a:ext>
                    </a:extLst>
                  </p:cNvPr>
                  <p:cNvSpPr txBox="1"/>
                  <p:nvPr/>
                </p:nvSpPr>
                <p:spPr>
                  <a:xfrm>
                    <a:off x="3923928" y="2933328"/>
                    <a:ext cx="2880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b="1" dirty="0"/>
                      <a:t>-</a:t>
                    </a:r>
                  </a:p>
                </p:txBody>
              </p:sp>
            </p:grpSp>
            <p:grpSp>
              <p:nvGrpSpPr>
                <p:cNvPr id="18" name="Groep 7">
                  <a:extLst>
                    <a:ext uri="{FF2B5EF4-FFF2-40B4-BE49-F238E27FC236}">
                      <a16:creationId xmlns:a16="http://schemas.microsoft.com/office/drawing/2014/main" id="{87264C85-BD48-4CDB-8921-BAEF6874F804}"/>
                    </a:ext>
                  </a:extLst>
                </p:cNvPr>
                <p:cNvGrpSpPr/>
                <p:nvPr/>
              </p:nvGrpSpPr>
              <p:grpSpPr>
                <a:xfrm>
                  <a:off x="726008" y="3221897"/>
                  <a:ext cx="2873832" cy="1501135"/>
                  <a:chOff x="3354352" y="3356992"/>
                  <a:chExt cx="2873832" cy="1501135"/>
                </a:xfrm>
              </p:grpSpPr>
              <p:sp>
                <p:nvSpPr>
                  <p:cNvPr id="19" name="Stroomdiagram: Samenvoeging 9">
                    <a:extLst>
                      <a:ext uri="{FF2B5EF4-FFF2-40B4-BE49-F238E27FC236}">
                        <a16:creationId xmlns:a16="http://schemas.microsoft.com/office/drawing/2014/main" id="{7EF6CB36-9BF5-4B34-9713-019347113619}"/>
                      </a:ext>
                    </a:extLst>
                  </p:cNvPr>
                  <p:cNvSpPr/>
                  <p:nvPr/>
                </p:nvSpPr>
                <p:spPr>
                  <a:xfrm>
                    <a:off x="3819186" y="4282063"/>
                    <a:ext cx="576064" cy="576064"/>
                  </a:xfrm>
                  <a:prstGeom prst="flowChartSummingJunction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cxnSp>
                <p:nvCxnSpPr>
                  <p:cNvPr id="20" name="Rechte verbindingslijn 19">
                    <a:extLst>
                      <a:ext uri="{FF2B5EF4-FFF2-40B4-BE49-F238E27FC236}">
                        <a16:creationId xmlns:a16="http://schemas.microsoft.com/office/drawing/2014/main" id="{0FB58754-8B54-4237-80FD-FE0C45269CF5}"/>
                      </a:ext>
                    </a:extLst>
                  </p:cNvPr>
                  <p:cNvCxnSpPr/>
                  <p:nvPr/>
                </p:nvCxnSpPr>
                <p:spPr>
                  <a:xfrm>
                    <a:off x="4860084" y="3356992"/>
                    <a:ext cx="13681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Rechte verbindingslijn 20">
                    <a:extLst>
                      <a:ext uri="{FF2B5EF4-FFF2-40B4-BE49-F238E27FC236}">
                        <a16:creationId xmlns:a16="http://schemas.microsoft.com/office/drawing/2014/main" id="{823F71B3-4F71-4E2A-B0A4-C25DFD242E05}"/>
                      </a:ext>
                    </a:extLst>
                  </p:cNvPr>
                  <p:cNvCxnSpPr>
                    <a:stCxn id="19" idx="6"/>
                  </p:cNvCxnSpPr>
                  <p:nvPr/>
                </p:nvCxnSpPr>
                <p:spPr>
                  <a:xfrm>
                    <a:off x="4395250" y="4570095"/>
                    <a:ext cx="68729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Rechte verbindingslijn 21">
                    <a:extLst>
                      <a:ext uri="{FF2B5EF4-FFF2-40B4-BE49-F238E27FC236}">
                        <a16:creationId xmlns:a16="http://schemas.microsoft.com/office/drawing/2014/main" id="{C30D8F03-F0F7-437A-A4D2-E05DA182CF67}"/>
                      </a:ext>
                    </a:extLst>
                  </p:cNvPr>
                  <p:cNvCxnSpPr/>
                  <p:nvPr/>
                </p:nvCxnSpPr>
                <p:spPr>
                  <a:xfrm>
                    <a:off x="6228184" y="3356992"/>
                    <a:ext cx="0" cy="12241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Rechte verbindingslijn 22">
                    <a:extLst>
                      <a:ext uri="{FF2B5EF4-FFF2-40B4-BE49-F238E27FC236}">
                        <a16:creationId xmlns:a16="http://schemas.microsoft.com/office/drawing/2014/main" id="{E7ED98F9-8F2F-45E3-902D-6C54B0448E0C}"/>
                      </a:ext>
                    </a:extLst>
                  </p:cNvPr>
                  <p:cNvCxnSpPr>
                    <a:endCxn id="19" idx="2"/>
                  </p:cNvCxnSpPr>
                  <p:nvPr/>
                </p:nvCxnSpPr>
                <p:spPr>
                  <a:xfrm flipV="1">
                    <a:off x="3354352" y="4570095"/>
                    <a:ext cx="46483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Rechte verbindingslijn 23">
                    <a:extLst>
                      <a:ext uri="{FF2B5EF4-FFF2-40B4-BE49-F238E27FC236}">
                        <a16:creationId xmlns:a16="http://schemas.microsoft.com/office/drawing/2014/main" id="{AB60D702-5CB5-439F-B3C3-4BC8E3EE7EF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354352" y="3356992"/>
                    <a:ext cx="0" cy="12241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Rechte verbindingslijn 24">
                    <a:extLst>
                      <a:ext uri="{FF2B5EF4-FFF2-40B4-BE49-F238E27FC236}">
                        <a16:creationId xmlns:a16="http://schemas.microsoft.com/office/drawing/2014/main" id="{BAC194B2-6399-4177-8806-D45EED3407C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354352" y="3356992"/>
                    <a:ext cx="46483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C5217FD7-BA48-487A-AEC2-CCFE8CC22DCE}"/>
                </a:ext>
              </a:extLst>
            </p:cNvPr>
            <p:cNvCxnSpPr/>
            <p:nvPr/>
          </p:nvCxnSpPr>
          <p:spPr>
            <a:xfrm flipH="1">
              <a:off x="6252194" y="2862228"/>
              <a:ext cx="4648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43CFCCBD-C0F9-4A2F-8D8B-70C55A76F2E2}"/>
                </a:ext>
              </a:extLst>
            </p:cNvPr>
            <p:cNvCxnSpPr/>
            <p:nvPr/>
          </p:nvCxnSpPr>
          <p:spPr>
            <a:xfrm flipH="1">
              <a:off x="5787360" y="2623230"/>
              <a:ext cx="449611" cy="2389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48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Coulomb en Ampère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6F78C7-8B7F-701F-AAA7-02B94797D7CA}"/>
              </a:ext>
            </a:extLst>
          </p:cNvPr>
          <p:cNvSpPr txBox="1"/>
          <p:nvPr/>
        </p:nvSpPr>
        <p:spPr>
          <a:xfrm>
            <a:off x="4398205" y="1941559"/>
            <a:ext cx="483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Charles-</a:t>
            </a:r>
            <a:r>
              <a:rPr lang="nl-NL" sz="2400" i="1" dirty="0" err="1"/>
              <a:t>Augustin</a:t>
            </a:r>
            <a:r>
              <a:rPr lang="nl-NL" sz="2400" i="1" dirty="0"/>
              <a:t> de Coulomb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Eén Coulomb</a:t>
            </a:r>
            <a:r>
              <a:rPr lang="nl-NL" sz="2400" dirty="0">
                <a:solidFill>
                  <a:srgbClr val="FF0000"/>
                </a:solidFill>
                <a:sym typeface="Wingdings" panose="05000000000000000000" pitchFamily="2" charset="2"/>
              </a:rPr>
              <a:t> (1 C) ≈ </a:t>
            </a:r>
          </a:p>
          <a:p>
            <a:r>
              <a:rPr lang="nl-NL" sz="2400" dirty="0">
                <a:sym typeface="Wingdings" panose="05000000000000000000" pitchFamily="2" charset="2"/>
              </a:rPr>
              <a:t>6,24 · 10</a:t>
            </a:r>
            <a:r>
              <a:rPr lang="nl-NL" sz="2400" baseline="30000" dirty="0">
                <a:sym typeface="Wingdings" panose="05000000000000000000" pitchFamily="2" charset="2"/>
              </a:rPr>
              <a:t>18</a:t>
            </a:r>
            <a:r>
              <a:rPr lang="nl-NL" sz="2400" dirty="0">
                <a:sym typeface="Wingdings" panose="05000000000000000000" pitchFamily="2" charset="2"/>
              </a:rPr>
              <a:t> elektronen.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501946-E0A5-761A-37AA-B4D30F53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4" y="1828800"/>
            <a:ext cx="1995536" cy="23522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4FAA43-50D6-E185-28D5-AFECE95E8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4" y="4509991"/>
            <a:ext cx="1976021" cy="185547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5EDEA75-DFA4-3674-150D-F1BD264A8529}"/>
              </a:ext>
            </a:extLst>
          </p:cNvPr>
          <p:cNvSpPr txBox="1"/>
          <p:nvPr/>
        </p:nvSpPr>
        <p:spPr>
          <a:xfrm>
            <a:off x="4398205" y="4795807"/>
            <a:ext cx="5214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André-Marie Ampère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Eén Ampère (1 A) = 1 C/s, </a:t>
            </a:r>
            <a:r>
              <a:rPr lang="nl-NL" sz="2400" dirty="0"/>
              <a:t>ofwel </a:t>
            </a:r>
            <a:r>
              <a:rPr lang="nl-NL" sz="2400" dirty="0">
                <a:sym typeface="Wingdings" panose="05000000000000000000" pitchFamily="2" charset="2"/>
              </a:rPr>
              <a:t>6,24 · 10</a:t>
            </a:r>
            <a:r>
              <a:rPr lang="nl-NL" sz="2400" baseline="30000" dirty="0">
                <a:sym typeface="Wingdings" panose="05000000000000000000" pitchFamily="2" charset="2"/>
              </a:rPr>
              <a:t>18</a:t>
            </a:r>
            <a:r>
              <a:rPr lang="nl-NL" sz="2400" dirty="0">
                <a:sym typeface="Wingdings" panose="05000000000000000000" pitchFamily="2" charset="2"/>
              </a:rPr>
              <a:t> elektronen per seconde</a:t>
            </a:r>
            <a:endParaRPr lang="nl-N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10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9322">
        <p:fade/>
      </p:transition>
    </mc:Choice>
    <mc:Fallback>
      <p:transition spd="med" advTm="12932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Stroomsterkte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0ED62E7-EF89-41E5-8B31-43BF4D8B44FD}"/>
              </a:ext>
            </a:extLst>
          </p:cNvPr>
          <p:cNvCxnSpPr/>
          <p:nvPr/>
        </p:nvCxnSpPr>
        <p:spPr>
          <a:xfrm flipH="1">
            <a:off x="7603132" y="2833789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FE49996-FB5A-4D69-8C8F-D58626C67CE6}"/>
              </a:ext>
            </a:extLst>
          </p:cNvPr>
          <p:cNvCxnSpPr/>
          <p:nvPr/>
        </p:nvCxnSpPr>
        <p:spPr>
          <a:xfrm flipH="1" flipV="1">
            <a:off x="7603132" y="4561981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1BC00D2-AAD0-42E9-9FD8-E138B6863BF8}"/>
              </a:ext>
            </a:extLst>
          </p:cNvPr>
          <p:cNvCxnSpPr/>
          <p:nvPr/>
        </p:nvCxnSpPr>
        <p:spPr>
          <a:xfrm>
            <a:off x="3642692" y="2833789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8012308-C460-411F-81A2-8530C39D9ABD}"/>
              </a:ext>
            </a:extLst>
          </p:cNvPr>
          <p:cNvCxnSpPr/>
          <p:nvPr/>
        </p:nvCxnSpPr>
        <p:spPr>
          <a:xfrm flipV="1">
            <a:off x="3642692" y="4561981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1C2E6970-5A77-4048-B5D1-A758E2B65982}"/>
              </a:ext>
            </a:extLst>
          </p:cNvPr>
          <p:cNvSpPr txBox="1"/>
          <p:nvPr/>
        </p:nvSpPr>
        <p:spPr>
          <a:xfrm>
            <a:off x="2390180" y="215499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Symbool: </a:t>
            </a:r>
            <a:r>
              <a:rPr lang="nl-NL" sz="2400" i="1" dirty="0"/>
              <a:t>I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BF9DCB6-7FFE-4C24-BE5C-0B91619CE67A}"/>
              </a:ext>
            </a:extLst>
          </p:cNvPr>
          <p:cNvSpPr txBox="1"/>
          <p:nvPr/>
        </p:nvSpPr>
        <p:spPr>
          <a:xfrm>
            <a:off x="7685005" y="1965129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Eenheid: ampère (A)</a:t>
            </a:r>
          </a:p>
          <a:p>
            <a:r>
              <a:rPr lang="nl-NL" sz="2400" dirty="0">
                <a:solidFill>
                  <a:srgbClr val="FF0000"/>
                </a:solidFill>
              </a:rPr>
              <a:t>(1 A = 1 C/s)</a:t>
            </a:r>
          </a:p>
          <a:p>
            <a:endParaRPr lang="nl-NL" sz="2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27F3C77-C5DA-45DB-ACF9-3FE625B72558}"/>
              </a:ext>
            </a:extLst>
          </p:cNvPr>
          <p:cNvSpPr txBox="1"/>
          <p:nvPr/>
        </p:nvSpPr>
        <p:spPr>
          <a:xfrm>
            <a:off x="7313612" y="5271486"/>
            <a:ext cx="408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hoeveelheid lading (elektronen) die per seconde een punt passeert.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C5D79A52-549A-4E08-91AA-F01F3891E0B9}"/>
                  </a:ext>
                </a:extLst>
              </p:cNvPr>
              <p:cNvSpPr txBox="1"/>
              <p:nvPr/>
            </p:nvSpPr>
            <p:spPr>
              <a:xfrm>
                <a:off x="2378180" y="5354069"/>
                <a:ext cx="1146019" cy="1525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ea typeface="Cambria Math"/>
                </a:endParaRPr>
              </a:p>
              <a:p>
                <a:r>
                  <a:rPr lang="nl-NL" sz="2400" dirty="0"/>
                  <a:t> </a:t>
                </a:r>
              </a:p>
              <a:p>
                <a:r>
                  <a:rPr lang="en-US" sz="2400" b="0" i="0" dirty="0">
                    <a:latin typeface="+mj-lt"/>
                  </a:rPr>
                  <a:t> </a:t>
                </a:r>
                <a:endParaRPr lang="nl-NL" sz="2400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C5D79A52-549A-4E08-91AA-F01F3891E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180" y="5354069"/>
                <a:ext cx="1146019" cy="1525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>
            <a:extLst>
              <a:ext uri="{FF2B5EF4-FFF2-40B4-BE49-F238E27FC236}">
                <a16:creationId xmlns:a16="http://schemas.microsoft.com/office/drawing/2014/main" id="{048E070E-2D50-4869-B745-6BDCFC02F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582" y="3481861"/>
            <a:ext cx="3243353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8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322">
        <p:fade/>
      </p:transition>
    </mc:Choice>
    <mc:Fallback xmlns="">
      <p:transition spd="med" advTm="12932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74F7A7-8153-41B8-BFBA-F6258CC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Ampèremeter 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AC193F6-7BC4-4359-90E7-BEBF1945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8823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600" dirty="0"/>
              <a:t>= stroommeter/ampèremeter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600" dirty="0"/>
              <a:t>Een stroommeter wordt in serie gezet met de component waarvan je de stroomsterkte wilt meten.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600" dirty="0"/>
              <a:t>De ampèremeter “telt” het aantal deeltjes dat per seconde langskomt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0E14112-580B-464C-92A3-BF3637E5FC1A}"/>
              </a:ext>
            </a:extLst>
          </p:cNvPr>
          <p:cNvSpPr/>
          <p:nvPr/>
        </p:nvSpPr>
        <p:spPr>
          <a:xfrm>
            <a:off x="1676774" y="2388263"/>
            <a:ext cx="720080" cy="72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A</a:t>
            </a:r>
            <a:endParaRPr lang="nl-NL" b="1" dirty="0">
              <a:solidFill>
                <a:schemeClr val="tx1"/>
              </a:solidFill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B5525AA-9B21-45E4-8C1A-D3BD01F99AB0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1676774" y="5084440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10">
            <a:extLst>
              <a:ext uri="{FF2B5EF4-FFF2-40B4-BE49-F238E27FC236}">
                <a16:creationId xmlns:a16="http://schemas.microsoft.com/office/drawing/2014/main" id="{9FDAF26E-BF73-4A7A-8AC3-9446E8F26520}"/>
              </a:ext>
            </a:extLst>
          </p:cNvPr>
          <p:cNvSpPr/>
          <p:nvPr/>
        </p:nvSpPr>
        <p:spPr>
          <a:xfrm>
            <a:off x="2036814" y="4724400"/>
            <a:ext cx="720080" cy="72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A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2" name="Stroomdiagram: Samenvoeging 11">
            <a:extLst>
              <a:ext uri="{FF2B5EF4-FFF2-40B4-BE49-F238E27FC236}">
                <a16:creationId xmlns:a16="http://schemas.microsoft.com/office/drawing/2014/main" id="{3315D604-4BCC-42A3-A693-87571F02F3B1}"/>
              </a:ext>
            </a:extLst>
          </p:cNvPr>
          <p:cNvSpPr/>
          <p:nvPr/>
        </p:nvSpPr>
        <p:spPr>
          <a:xfrm>
            <a:off x="3116934" y="4796408"/>
            <a:ext cx="576064" cy="576064"/>
          </a:xfrm>
          <a:prstGeom prst="flowChartSummingJunc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BD81EF9-628F-494E-91C1-FF1E5D8B77A3}"/>
              </a:ext>
            </a:extLst>
          </p:cNvPr>
          <p:cNvCxnSpPr>
            <a:cxnSpLocks/>
          </p:cNvCxnSpPr>
          <p:nvPr/>
        </p:nvCxnSpPr>
        <p:spPr>
          <a:xfrm>
            <a:off x="3692998" y="5076253"/>
            <a:ext cx="144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69895DA-876F-4E7C-8AE1-CB57ADFAFF54}"/>
              </a:ext>
            </a:extLst>
          </p:cNvPr>
          <p:cNvCxnSpPr>
            <a:cxnSpLocks/>
          </p:cNvCxnSpPr>
          <p:nvPr/>
        </p:nvCxnSpPr>
        <p:spPr>
          <a:xfrm>
            <a:off x="2756894" y="5086789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376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D65B88-480F-42E7-A821-CF69D4D5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dirty="0"/>
              <a:t>Test je inzicht (1)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687667-616F-44C6-8AC1-D7A1FE8AD1CE}"/>
              </a:ext>
            </a:extLst>
          </p:cNvPr>
          <p:cNvSpPr txBox="1"/>
          <p:nvPr/>
        </p:nvSpPr>
        <p:spPr>
          <a:xfrm>
            <a:off x="1522414" y="1805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Vraag: </a:t>
            </a:r>
            <a:r>
              <a:rPr lang="nl-NL" sz="2400" dirty="0"/>
              <a:t>De stroomsterkte die gemeten wordt, is de stroomsterkte van welk lampje? </a:t>
            </a:r>
          </a:p>
        </p:txBody>
      </p:sp>
      <p:grpSp>
        <p:nvGrpSpPr>
          <p:cNvPr id="5" name="Groeperen 3">
            <a:extLst>
              <a:ext uri="{FF2B5EF4-FFF2-40B4-BE49-F238E27FC236}">
                <a16:creationId xmlns:a16="http://schemas.microsoft.com/office/drawing/2014/main" id="{13A77D71-87FB-46FB-8DE0-4F5C35CB3B97}"/>
              </a:ext>
            </a:extLst>
          </p:cNvPr>
          <p:cNvGrpSpPr/>
          <p:nvPr/>
        </p:nvGrpSpPr>
        <p:grpSpPr>
          <a:xfrm>
            <a:off x="4657496" y="2956517"/>
            <a:ext cx="2873832" cy="2529572"/>
            <a:chOff x="3135084" y="2996952"/>
            <a:chExt cx="2873832" cy="2529572"/>
          </a:xfrm>
        </p:grpSpPr>
        <p:grpSp>
          <p:nvGrpSpPr>
            <p:cNvPr id="6" name="Groep 22">
              <a:extLst>
                <a:ext uri="{FF2B5EF4-FFF2-40B4-BE49-F238E27FC236}">
                  <a16:creationId xmlns:a16="http://schemas.microsoft.com/office/drawing/2014/main" id="{85479901-ECF6-4FED-964D-E3D5E9477970}"/>
                </a:ext>
              </a:extLst>
            </p:cNvPr>
            <p:cNvGrpSpPr/>
            <p:nvPr/>
          </p:nvGrpSpPr>
          <p:grpSpPr>
            <a:xfrm>
              <a:off x="3135084" y="2996952"/>
              <a:ext cx="2873832" cy="2158499"/>
              <a:chOff x="2742232" y="2350621"/>
              <a:chExt cx="2873832" cy="2158499"/>
            </a:xfrm>
          </p:grpSpPr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E6EF56B8-664D-4E4C-BD7D-05FFDE9BDDEB}"/>
                  </a:ext>
                </a:extLst>
              </p:cNvPr>
              <p:cNvSpPr/>
              <p:nvPr/>
            </p:nvSpPr>
            <p:spPr>
              <a:xfrm>
                <a:off x="4571974" y="3789040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800" b="1" dirty="0">
                    <a:solidFill>
                      <a:schemeClr val="tx1"/>
                    </a:solidFill>
                  </a:rPr>
                  <a:t>A</a:t>
                </a:r>
                <a:endParaRPr lang="nl-NL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Rechte verbindingslijn 9">
                <a:extLst>
                  <a:ext uri="{FF2B5EF4-FFF2-40B4-BE49-F238E27FC236}">
                    <a16:creationId xmlns:a16="http://schemas.microsoft.com/office/drawing/2014/main" id="{86F8E3C5-5DAF-4BA1-AE4E-8C6412F6A1B0}"/>
                  </a:ext>
                </a:extLst>
              </p:cNvPr>
              <p:cNvCxnSpPr/>
              <p:nvPr/>
            </p:nvCxnSpPr>
            <p:spPr>
              <a:xfrm flipH="1">
                <a:off x="5292054" y="4149080"/>
                <a:ext cx="32401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ep 54">
                <a:extLst>
                  <a:ext uri="{FF2B5EF4-FFF2-40B4-BE49-F238E27FC236}">
                    <a16:creationId xmlns:a16="http://schemas.microsoft.com/office/drawing/2014/main" id="{0C4A84DB-94B3-407A-9A1C-6F21CE7710FD}"/>
                  </a:ext>
                </a:extLst>
              </p:cNvPr>
              <p:cNvGrpSpPr/>
              <p:nvPr/>
            </p:nvGrpSpPr>
            <p:grpSpPr>
              <a:xfrm>
                <a:off x="2742232" y="2350621"/>
                <a:ext cx="2873832" cy="2097524"/>
                <a:chOff x="726008" y="2636541"/>
                <a:chExt cx="2873832" cy="2097524"/>
              </a:xfrm>
            </p:grpSpPr>
            <p:grpSp>
              <p:nvGrpSpPr>
                <p:cNvPr id="12" name="Groep 2">
                  <a:extLst>
                    <a:ext uri="{FF2B5EF4-FFF2-40B4-BE49-F238E27FC236}">
                      <a16:creationId xmlns:a16="http://schemas.microsoft.com/office/drawing/2014/main" id="{4440DCDB-6718-4A70-935B-6C14F52CF63C}"/>
                    </a:ext>
                  </a:extLst>
                </p:cNvPr>
                <p:cNvGrpSpPr/>
                <p:nvPr/>
              </p:nvGrpSpPr>
              <p:grpSpPr>
                <a:xfrm>
                  <a:off x="1871700" y="2636541"/>
                  <a:ext cx="504056" cy="873388"/>
                  <a:chOff x="3923928" y="2771636"/>
                  <a:chExt cx="504056" cy="873388"/>
                </a:xfrm>
              </p:grpSpPr>
              <p:cxnSp>
                <p:nvCxnSpPr>
                  <p:cNvPr id="23" name="Rechte verbindingslijn 22">
                    <a:extLst>
                      <a:ext uri="{FF2B5EF4-FFF2-40B4-BE49-F238E27FC236}">
                        <a16:creationId xmlns:a16="http://schemas.microsoft.com/office/drawing/2014/main" id="{E9016506-20B6-42C3-89F5-602CA374223A}"/>
                      </a:ext>
                    </a:extLst>
                  </p:cNvPr>
                  <p:cNvCxnSpPr/>
                  <p:nvPr/>
                </p:nvCxnSpPr>
                <p:spPr>
                  <a:xfrm>
                    <a:off x="4283968" y="3068960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Rechte verbindingslijn 23">
                    <a:extLst>
                      <a:ext uri="{FF2B5EF4-FFF2-40B4-BE49-F238E27FC236}">
                        <a16:creationId xmlns:a16="http://schemas.microsoft.com/office/drawing/2014/main" id="{A6D833E5-5C67-4CEE-8BFA-E51A7BB29862}"/>
                      </a:ext>
                    </a:extLst>
                  </p:cNvPr>
                  <p:cNvCxnSpPr/>
                  <p:nvPr/>
                </p:nvCxnSpPr>
                <p:spPr>
                  <a:xfrm>
                    <a:off x="4139952" y="3212976"/>
                    <a:ext cx="0" cy="28803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kstvak 24">
                    <a:extLst>
                      <a:ext uri="{FF2B5EF4-FFF2-40B4-BE49-F238E27FC236}">
                        <a16:creationId xmlns:a16="http://schemas.microsoft.com/office/drawing/2014/main" id="{C8CD510D-2342-4462-84D1-37A39A9B8099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2771636"/>
                    <a:ext cx="2880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b="1" dirty="0"/>
                      <a:t>+</a:t>
                    </a:r>
                  </a:p>
                </p:txBody>
              </p:sp>
              <p:sp>
                <p:nvSpPr>
                  <p:cNvPr id="26" name="Tekstvak 25">
                    <a:extLst>
                      <a:ext uri="{FF2B5EF4-FFF2-40B4-BE49-F238E27FC236}">
                        <a16:creationId xmlns:a16="http://schemas.microsoft.com/office/drawing/2014/main" id="{A9268BEF-8415-4F3A-A43B-715C7204C093}"/>
                      </a:ext>
                    </a:extLst>
                  </p:cNvPr>
                  <p:cNvSpPr txBox="1"/>
                  <p:nvPr/>
                </p:nvSpPr>
                <p:spPr>
                  <a:xfrm>
                    <a:off x="3923928" y="2933328"/>
                    <a:ext cx="2880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b="1" dirty="0"/>
                      <a:t>-</a:t>
                    </a:r>
                  </a:p>
                </p:txBody>
              </p:sp>
            </p:grpSp>
            <p:grpSp>
              <p:nvGrpSpPr>
                <p:cNvPr id="13" name="Groep 7">
                  <a:extLst>
                    <a:ext uri="{FF2B5EF4-FFF2-40B4-BE49-F238E27FC236}">
                      <a16:creationId xmlns:a16="http://schemas.microsoft.com/office/drawing/2014/main" id="{4601A8B7-97F3-4DE2-ACAD-DEF8E2528406}"/>
                    </a:ext>
                  </a:extLst>
                </p:cNvPr>
                <p:cNvGrpSpPr/>
                <p:nvPr/>
              </p:nvGrpSpPr>
              <p:grpSpPr>
                <a:xfrm>
                  <a:off x="726008" y="3221897"/>
                  <a:ext cx="2873832" cy="1512168"/>
                  <a:chOff x="3354352" y="3356992"/>
                  <a:chExt cx="2873832" cy="1512168"/>
                </a:xfrm>
              </p:grpSpPr>
              <p:sp>
                <p:nvSpPr>
                  <p:cNvPr id="14" name="Stroomdiagram: Samenvoeging 8">
                    <a:extLst>
                      <a:ext uri="{FF2B5EF4-FFF2-40B4-BE49-F238E27FC236}">
                        <a16:creationId xmlns:a16="http://schemas.microsoft.com/office/drawing/2014/main" id="{CB0691FD-7375-48B9-BB2D-0E001CA1C0D5}"/>
                      </a:ext>
                    </a:extLst>
                  </p:cNvPr>
                  <p:cNvSpPr/>
                  <p:nvPr/>
                </p:nvSpPr>
                <p:spPr>
                  <a:xfrm>
                    <a:off x="3527936" y="4293096"/>
                    <a:ext cx="576064" cy="576064"/>
                  </a:xfrm>
                  <a:prstGeom prst="flowChartSummingJunction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5" name="Stroomdiagram: Samenvoeging 9">
                    <a:extLst>
                      <a:ext uri="{FF2B5EF4-FFF2-40B4-BE49-F238E27FC236}">
                        <a16:creationId xmlns:a16="http://schemas.microsoft.com/office/drawing/2014/main" id="{53809242-8905-462D-9776-B4A6ADC6A5CE}"/>
                      </a:ext>
                    </a:extLst>
                  </p:cNvPr>
                  <p:cNvSpPr/>
                  <p:nvPr/>
                </p:nvSpPr>
                <p:spPr>
                  <a:xfrm>
                    <a:off x="4392032" y="4293096"/>
                    <a:ext cx="576064" cy="576064"/>
                  </a:xfrm>
                  <a:prstGeom prst="flowChartSummingJunction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cxnSp>
                <p:nvCxnSpPr>
                  <p:cNvPr id="16" name="Rechte verbindingslijn 15">
                    <a:extLst>
                      <a:ext uri="{FF2B5EF4-FFF2-40B4-BE49-F238E27FC236}">
                        <a16:creationId xmlns:a16="http://schemas.microsoft.com/office/drawing/2014/main" id="{43D43250-8AB1-423B-A1EF-0102431913D8}"/>
                      </a:ext>
                    </a:extLst>
                  </p:cNvPr>
                  <p:cNvCxnSpPr/>
                  <p:nvPr/>
                </p:nvCxnSpPr>
                <p:spPr>
                  <a:xfrm>
                    <a:off x="4860084" y="3356992"/>
                    <a:ext cx="13681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Rechte verbindingslijn 16">
                    <a:extLst>
                      <a:ext uri="{FF2B5EF4-FFF2-40B4-BE49-F238E27FC236}">
                        <a16:creationId xmlns:a16="http://schemas.microsoft.com/office/drawing/2014/main" id="{FB457ACD-8F7C-453C-8BB7-E05B4CCE0275}"/>
                      </a:ext>
                    </a:extLst>
                  </p:cNvPr>
                  <p:cNvCxnSpPr>
                    <a:stCxn id="18" idx="6"/>
                  </p:cNvCxnSpPr>
                  <p:nvPr/>
                </p:nvCxnSpPr>
                <p:spPr>
                  <a:xfrm>
                    <a:off x="4968096" y="4581128"/>
                    <a:ext cx="2160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Rechte verbindingslijn 17">
                    <a:extLst>
                      <a:ext uri="{FF2B5EF4-FFF2-40B4-BE49-F238E27FC236}">
                        <a16:creationId xmlns:a16="http://schemas.microsoft.com/office/drawing/2014/main" id="{A2EF19E7-221B-4787-87DF-0F8DBD53E321}"/>
                      </a:ext>
                    </a:extLst>
                  </p:cNvPr>
                  <p:cNvCxnSpPr>
                    <a:stCxn id="17" idx="6"/>
                    <a:endCxn id="18" idx="2"/>
                  </p:cNvCxnSpPr>
                  <p:nvPr/>
                </p:nvCxnSpPr>
                <p:spPr>
                  <a:xfrm>
                    <a:off x="4104000" y="4581128"/>
                    <a:ext cx="288032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Rechte verbindingslijn 18">
                    <a:extLst>
                      <a:ext uri="{FF2B5EF4-FFF2-40B4-BE49-F238E27FC236}">
                        <a16:creationId xmlns:a16="http://schemas.microsoft.com/office/drawing/2014/main" id="{EC450C5F-9A09-45B9-8013-16E270179ECD}"/>
                      </a:ext>
                    </a:extLst>
                  </p:cNvPr>
                  <p:cNvCxnSpPr/>
                  <p:nvPr/>
                </p:nvCxnSpPr>
                <p:spPr>
                  <a:xfrm>
                    <a:off x="6228184" y="3356992"/>
                    <a:ext cx="0" cy="12241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Rechte verbindingslijn 19">
                    <a:extLst>
                      <a:ext uri="{FF2B5EF4-FFF2-40B4-BE49-F238E27FC236}">
                        <a16:creationId xmlns:a16="http://schemas.microsoft.com/office/drawing/2014/main" id="{3F0492C9-B0E2-47DA-BCF4-F648DEB6FDFE}"/>
                      </a:ext>
                    </a:extLst>
                  </p:cNvPr>
                  <p:cNvCxnSpPr>
                    <a:endCxn id="17" idx="2"/>
                  </p:cNvCxnSpPr>
                  <p:nvPr/>
                </p:nvCxnSpPr>
                <p:spPr>
                  <a:xfrm>
                    <a:off x="3354352" y="4581128"/>
                    <a:ext cx="17358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Rechte verbindingslijn 20">
                    <a:extLst>
                      <a:ext uri="{FF2B5EF4-FFF2-40B4-BE49-F238E27FC236}">
                        <a16:creationId xmlns:a16="http://schemas.microsoft.com/office/drawing/2014/main" id="{DA08AB92-0785-4CE7-8444-01D162AA887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354352" y="3356992"/>
                    <a:ext cx="0" cy="12241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Rechte verbindingslijn 21">
                    <a:extLst>
                      <a:ext uri="{FF2B5EF4-FFF2-40B4-BE49-F238E27FC236}">
                        <a16:creationId xmlns:a16="http://schemas.microsoft.com/office/drawing/2014/main" id="{A2375606-60EB-48E9-885B-B7471FF37C6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354352" y="3356992"/>
                    <a:ext cx="136171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020D11D8-607F-4B8F-938B-66746110E887}"/>
                </a:ext>
              </a:extLst>
            </p:cNvPr>
            <p:cNvSpPr txBox="1"/>
            <p:nvPr/>
          </p:nvSpPr>
          <p:spPr>
            <a:xfrm flipH="1">
              <a:off x="3436278" y="5157192"/>
              <a:ext cx="320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/>
                <a:t>A</a:t>
              </a: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8FD2ADE9-56BC-4149-A55B-A70969E82F94}"/>
                </a:ext>
              </a:extLst>
            </p:cNvPr>
            <p:cNvSpPr txBox="1"/>
            <p:nvPr/>
          </p:nvSpPr>
          <p:spPr>
            <a:xfrm flipH="1">
              <a:off x="4292494" y="5157192"/>
              <a:ext cx="320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B</a:t>
              </a:r>
            </a:p>
          </p:txBody>
        </p:sp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A99E80C7-5202-45B4-88AE-83506F65B37A}"/>
              </a:ext>
            </a:extLst>
          </p:cNvPr>
          <p:cNvSpPr txBox="1"/>
          <p:nvPr/>
        </p:nvSpPr>
        <p:spPr>
          <a:xfrm>
            <a:off x="1522414" y="5829135"/>
            <a:ext cx="9997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Antwoord: Door zowel A als B, want de deeltjes stromen overal langs. De stroomsterkte is overal in de schakeling gelijk.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9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541">
        <p:fade/>
      </p:transition>
    </mc:Choice>
    <mc:Fallback xmlns="">
      <p:transition spd="med" advTm="279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  <p:extLst>
    <p:ext uri="{E180D4A7-C9FB-4DFB-919C-405C955672EB}">
      <p14:showEvtLst xmlns:p14="http://schemas.microsoft.com/office/powerpoint/2010/main">
        <p14:playEvt time="1221" objId="4"/>
        <p14:stopEvt time="27848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9.3|1.4|8.5|19.1|31.8|51.5|1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1.2|2.4|4.3|8.7|38.3|18.3|11.7|2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20.9|46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0.4|9.7|29|1.5|13.1|9.9|0.9|7.2|1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0.4|9.7|29|1.5|13.1|9.9|0.9|7.2|1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4AF0CDB51B504381E5DE5D6F42B169" ma:contentTypeVersion="2" ma:contentTypeDescription="Een nieuw document maken." ma:contentTypeScope="" ma:versionID="60930f4e7bb0640d08b8249a776bf94f">
  <xsd:schema xmlns:xsd="http://www.w3.org/2001/XMLSchema" xmlns:xs="http://www.w3.org/2001/XMLSchema" xmlns:p="http://schemas.microsoft.com/office/2006/metadata/properties" xmlns:ns2="161fc8df-d95b-4649-8b01-56259265c6e9" targetNamespace="http://schemas.microsoft.com/office/2006/metadata/properties" ma:root="true" ma:fieldsID="c4ec1443e5136623ba99b5e07aa16abb" ns2:_="">
    <xsd:import namespace="161fc8df-d95b-4649-8b01-56259265c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fc8df-d95b-4649-8b01-56259265c6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27FB3A-DD5B-4CAB-8A24-25A9718A80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21F8B8-639A-4E35-AA65-6EF8A37F196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506bdfe-a911-40f9-8965-f728809fb150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4FECEC-D50C-410B-8BF0-0C34495617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5893</TotalTime>
  <Words>1105</Words>
  <Application>Microsoft Office PowerPoint</Application>
  <PresentationFormat>Aangepast</PresentationFormat>
  <Paragraphs>268</Paragraphs>
  <Slides>27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Cambria Math</vt:lpstr>
      <vt:lpstr>Consolas</vt:lpstr>
      <vt:lpstr>Corbel</vt:lpstr>
      <vt:lpstr>Chalkboard 16x9</vt:lpstr>
      <vt:lpstr>Elektriciteit</vt:lpstr>
      <vt:lpstr>Stroomkringen</vt:lpstr>
      <vt:lpstr>Geleiders &amp; isolatoren</vt:lpstr>
      <vt:lpstr>Weerstand</vt:lpstr>
      <vt:lpstr>Componenten stroomkring</vt:lpstr>
      <vt:lpstr>Coulomb en Ampère</vt:lpstr>
      <vt:lpstr>Stroomsterkte</vt:lpstr>
      <vt:lpstr>Ampèremeter </vt:lpstr>
      <vt:lpstr>Test je inzicht (1)</vt:lpstr>
      <vt:lpstr>Test je inzicht (2)</vt:lpstr>
      <vt:lpstr>Spanningsbronnen</vt:lpstr>
      <vt:lpstr>Spanning</vt:lpstr>
      <vt:lpstr>Spanning</vt:lpstr>
      <vt:lpstr>Spanningsbronnen in serie</vt:lpstr>
      <vt:lpstr>Voltmeter</vt:lpstr>
      <vt:lpstr>Serie- en parallelschakelingen</vt:lpstr>
      <vt:lpstr>Serieschakelingen</vt:lpstr>
      <vt:lpstr>parallelschakeling</vt:lpstr>
      <vt:lpstr>Test je inzicht</vt:lpstr>
      <vt:lpstr>Serie- en parallelschakelingen</vt:lpstr>
      <vt:lpstr>Stroomsterkte, spanning en vermogen</vt:lpstr>
      <vt:lpstr>Vermogen</vt:lpstr>
      <vt:lpstr>Vermogen in parallelschakeling</vt:lpstr>
      <vt:lpstr>Vermogen bepalen</vt:lpstr>
      <vt:lpstr>Oefenen met vermogen</vt:lpstr>
      <vt:lpstr>Energie</vt:lpstr>
      <vt:lpstr>Eenheden van energie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Roog, W.J.</dc:creator>
  <cp:lastModifiedBy>Marijn Sandbrink</cp:lastModifiedBy>
  <cp:revision>182</cp:revision>
  <dcterms:created xsi:type="dcterms:W3CDTF">2014-04-17T22:18:44Z</dcterms:created>
  <dcterms:modified xsi:type="dcterms:W3CDTF">2023-01-14T11:38:58Z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0x010100DC4AF0CDB51B504381E5DE5D6F42B169</vt:lpwstr>
  </property>
</Properties>
</file>