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69" r:id="rId3"/>
    <p:sldId id="270" r:id="rId4"/>
    <p:sldId id="271" r:id="rId5"/>
    <p:sldId id="272" r:id="rId6"/>
    <p:sldId id="273" r:id="rId7"/>
    <p:sldId id="274"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42"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BB782-6AA9-4048-9948-1285A6F62671}" type="datetimeFigureOut">
              <a:rPr lang="nl-NL" smtClean="0"/>
              <a:t>26-11-2018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B723E-A005-4866-8682-E30FB8CAA0C5}" type="slidenum">
              <a:rPr lang="nl-NL" smtClean="0"/>
              <a:t>‹nr.›</a:t>
            </a:fld>
            <a:endParaRPr lang="nl-NL"/>
          </a:p>
        </p:txBody>
      </p:sp>
    </p:spTree>
    <p:extLst>
      <p:ext uri="{BB962C8B-B14F-4D97-AF65-F5344CB8AC3E}">
        <p14:creationId xmlns:p14="http://schemas.microsoft.com/office/powerpoint/2010/main" val="38306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76784A1-B072-43B1-A757-A0F7E5F02B26}" type="datetime1">
              <a:rPr lang="nl-NL" smtClean="0"/>
              <a:t>26-11-2018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223549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4E9E95E-3108-4098-902B-671AD87CE39E}" type="datetime1">
              <a:rPr lang="nl-NL" smtClean="0"/>
              <a:t>26-11-2018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299780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1813AD7-9F2B-4D6F-B9BF-D1C3E855FE15}" type="datetime1">
              <a:rPr lang="nl-NL" smtClean="0"/>
              <a:t>26-11-2018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171301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BB64F8A-BD5E-490E-8861-EE78167202CE}" type="datetime1">
              <a:rPr lang="nl-NL" smtClean="0"/>
              <a:t>26-11-2018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247009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2D86BD0-24A8-4BD5-946B-8581ACD9C5EB}" type="datetime1">
              <a:rPr lang="nl-NL" smtClean="0"/>
              <a:t>26-11-2018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263468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6770E9E-DA14-465E-AB83-F356262F32EE}" type="datetime1">
              <a:rPr lang="nl-NL" smtClean="0"/>
              <a:t>26-11-2018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390837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3FF719A-52CD-4347-9919-3597727F3DE2}" type="datetime1">
              <a:rPr lang="nl-NL" smtClean="0"/>
              <a:t>26-11-2018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101899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F0E18E2-96AC-43A9-B204-CAF59694BD70}" type="datetime1">
              <a:rPr lang="nl-NL" smtClean="0"/>
              <a:t>26-11-2018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101184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5C572AC-69C4-42C2-B2B7-83F574F093BD}" type="datetime1">
              <a:rPr lang="nl-NL" smtClean="0"/>
              <a:t>26-11-2018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261237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DF42165-FD3E-450B-B43A-98B6C2C19DAA}" type="datetime1">
              <a:rPr lang="nl-NL" smtClean="0"/>
              <a:t>26-11-2018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266421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6D60F00-2C17-4E56-8AB4-E499DBB776E5}" type="datetime1">
              <a:rPr lang="nl-NL" smtClean="0"/>
              <a:t>26-11-2018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DB70BFC-1634-4E52-840F-09C606B1170A}" type="slidenum">
              <a:rPr lang="nl-NL" smtClean="0"/>
              <a:t>‹nr.›</a:t>
            </a:fld>
            <a:endParaRPr lang="nl-NL"/>
          </a:p>
        </p:txBody>
      </p:sp>
    </p:spTree>
    <p:extLst>
      <p:ext uri="{BB962C8B-B14F-4D97-AF65-F5344CB8AC3E}">
        <p14:creationId xmlns:p14="http://schemas.microsoft.com/office/powerpoint/2010/main" val="12930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E0F96-B476-486C-B892-6264CB2CC25D}" type="datetime1">
              <a:rPr lang="nl-NL" smtClean="0"/>
              <a:t>26-11-2018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70BFC-1634-4E52-840F-09C606B1170A}" type="slidenum">
              <a:rPr lang="nl-NL" smtClean="0"/>
              <a:t>‹nr.›</a:t>
            </a:fld>
            <a:endParaRPr lang="nl-NL"/>
          </a:p>
        </p:txBody>
      </p:sp>
    </p:spTree>
    <p:extLst>
      <p:ext uri="{BB962C8B-B14F-4D97-AF65-F5344CB8AC3E}">
        <p14:creationId xmlns:p14="http://schemas.microsoft.com/office/powerpoint/2010/main" val="60695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Konijnen rassen</a:t>
            </a:r>
          </a:p>
        </p:txBody>
      </p:sp>
      <p:pic>
        <p:nvPicPr>
          <p:cNvPr id="4" name="Afbeelding 3">
            <a:extLst>
              <a:ext uri="{FF2B5EF4-FFF2-40B4-BE49-F238E27FC236}">
                <a16:creationId xmlns:a16="http://schemas.microsoft.com/office/drawing/2014/main" id="{2D1DDE51-E035-483A-A27E-1197090325C4}"/>
              </a:ext>
            </a:extLst>
          </p:cNvPr>
          <p:cNvPicPr>
            <a:picLocks noChangeAspect="1"/>
          </p:cNvPicPr>
          <p:nvPr/>
        </p:nvPicPr>
        <p:blipFill>
          <a:blip r:embed="rId2"/>
          <a:stretch>
            <a:fillRect/>
          </a:stretch>
        </p:blipFill>
        <p:spPr>
          <a:xfrm>
            <a:off x="3471862" y="4150858"/>
            <a:ext cx="5248275" cy="1952625"/>
          </a:xfrm>
          <a:prstGeom prst="rect">
            <a:avLst/>
          </a:prstGeom>
        </p:spPr>
      </p:pic>
    </p:spTree>
    <p:extLst>
      <p:ext uri="{BB962C8B-B14F-4D97-AF65-F5344CB8AC3E}">
        <p14:creationId xmlns:p14="http://schemas.microsoft.com/office/powerpoint/2010/main" val="92437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p:cNvSpPr>
            <a:spLocks noGrp="1"/>
          </p:cNvSpPr>
          <p:nvPr>
            <p:ph type="body" sz="half" idx="2"/>
          </p:nvPr>
        </p:nvSpPr>
        <p:spPr/>
        <p:txBody>
          <a:bodyPr>
            <a:normAutofit lnSpcReduction="10000"/>
          </a:bodyPr>
          <a:lstStyle/>
          <a:p>
            <a:endParaRPr lang="nl-NL" dirty="0"/>
          </a:p>
          <a:p>
            <a:r>
              <a:rPr lang="nl-NL" dirty="0"/>
              <a:t>Kenmerken:</a:t>
            </a:r>
          </a:p>
          <a:p>
            <a:r>
              <a:rPr lang="nl-NL" dirty="0"/>
              <a:t>Meerdere kleuren.</a:t>
            </a:r>
          </a:p>
          <a:p>
            <a:r>
              <a:rPr lang="nl-NL" dirty="0"/>
              <a:t>Rustig en meegaand karakter. Tekeningdier. Gedrongen en fors ogend konijn. Korte, bolvormige kop. Gewicht rond de 2,5 kg. Sterk glanzende vacht. Twee gekleurde kopplaten over de ogen, wangen en oren. Vanaf het midden van het lichaam tot de staart gekleurd. </a:t>
            </a:r>
          </a:p>
          <a:p>
            <a:endParaRPr lang="nl-NL" dirty="0"/>
          </a:p>
          <a:p>
            <a:pPr marL="285750" indent="-285750">
              <a:buFont typeface="Arial" panose="020B0604020202020204" pitchFamily="34" charset="0"/>
              <a:buChar char="•"/>
            </a:pPr>
            <a:r>
              <a:rPr lang="nl-NL" dirty="0"/>
              <a:t>Goede aftekening die strak naar beneden loopt</a:t>
            </a:r>
          </a:p>
          <a:p>
            <a:pPr marL="285750" indent="-285750">
              <a:buFont typeface="Arial" panose="020B0604020202020204" pitchFamily="34" charset="0"/>
              <a:buChar char="•"/>
            </a:pPr>
            <a:r>
              <a:rPr lang="nl-NL" dirty="0"/>
              <a:t>Manchet ( witte </a:t>
            </a:r>
            <a:r>
              <a:rPr lang="nl-NL" dirty="0" err="1"/>
              <a:t>achtervoetejes</a:t>
            </a:r>
            <a:r>
              <a:rPr lang="nl-NL" dirty="0"/>
              <a: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
        <p:nvSpPr>
          <p:cNvPr id="5" name="Tekstvak 4"/>
          <p:cNvSpPr txBox="1"/>
          <p:nvPr/>
        </p:nvSpPr>
        <p:spPr>
          <a:xfrm>
            <a:off x="8007178" y="1688068"/>
            <a:ext cx="1293341" cy="369332"/>
          </a:xfrm>
          <a:prstGeom prst="rect">
            <a:avLst/>
          </a:prstGeom>
          <a:noFill/>
        </p:spPr>
        <p:txBody>
          <a:bodyPr wrap="square" rtlCol="0">
            <a:spAutoFit/>
          </a:bodyPr>
          <a:lstStyle/>
          <a:p>
            <a:r>
              <a:rPr lang="nl-NL" dirty="0"/>
              <a:t>Hollander</a:t>
            </a:r>
          </a:p>
        </p:txBody>
      </p:sp>
      <p:pic>
        <p:nvPicPr>
          <p:cNvPr id="6" name="Afbeelding 5"/>
          <p:cNvPicPr>
            <a:picLocks noChangeAspect="1"/>
          </p:cNvPicPr>
          <p:nvPr/>
        </p:nvPicPr>
        <p:blipFill>
          <a:blip r:embed="rId2"/>
          <a:stretch>
            <a:fillRect/>
          </a:stretch>
        </p:blipFill>
        <p:spPr>
          <a:xfrm>
            <a:off x="8270789" y="2177621"/>
            <a:ext cx="3445604" cy="2188546"/>
          </a:xfrm>
          <a:prstGeom prst="rect">
            <a:avLst/>
          </a:prstGeom>
        </p:spPr>
      </p:pic>
      <p:sp>
        <p:nvSpPr>
          <p:cNvPr id="3" name="Tijdelijke aanduiding voor dianummer 2">
            <a:extLst>
              <a:ext uri="{FF2B5EF4-FFF2-40B4-BE49-F238E27FC236}">
                <a16:creationId xmlns:a16="http://schemas.microsoft.com/office/drawing/2014/main" id="{E9125BF5-6BC2-4A9B-B0F8-EDD8013099D7}"/>
              </a:ext>
            </a:extLst>
          </p:cNvPr>
          <p:cNvSpPr>
            <a:spLocks noGrp="1"/>
          </p:cNvSpPr>
          <p:nvPr>
            <p:ph type="sldNum" sz="quarter" idx="12"/>
          </p:nvPr>
        </p:nvSpPr>
        <p:spPr/>
        <p:txBody>
          <a:bodyPr/>
          <a:lstStyle/>
          <a:p>
            <a:fld id="{EDB70BFC-1634-4E52-840F-09C606B1170A}" type="slidenum">
              <a:rPr lang="nl-NL" smtClean="0"/>
              <a:t>10</a:t>
            </a:fld>
            <a:endParaRPr lang="nl-NL"/>
          </a:p>
        </p:txBody>
      </p:sp>
    </p:spTree>
    <p:extLst>
      <p:ext uri="{BB962C8B-B14F-4D97-AF65-F5344CB8AC3E}">
        <p14:creationId xmlns:p14="http://schemas.microsoft.com/office/powerpoint/2010/main" val="75316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p:cNvSpPr>
            <a:spLocks noGrp="1"/>
          </p:cNvSpPr>
          <p:nvPr>
            <p:ph type="body" sz="half" idx="2"/>
          </p:nvPr>
        </p:nvSpPr>
        <p:spPr/>
        <p:txBody>
          <a:bodyPr/>
          <a:lstStyle/>
          <a:p>
            <a:endParaRPr lang="nl-NL" dirty="0"/>
          </a:p>
          <a:p>
            <a:r>
              <a:rPr lang="nl-NL" dirty="0"/>
              <a:t>Kenmerken:</a:t>
            </a:r>
          </a:p>
          <a:p>
            <a:r>
              <a:rPr lang="nl-NL" dirty="0"/>
              <a:t>Vriendelijk en goedaardig konijn. Het hangen van de oren kan 4 tot 12 weken duren. Miniatuuruitgave van de Franse Hangoor. Weegt rond de 1,5 kg. Vacht is wat langer dan die van de keurdwerg. </a:t>
            </a:r>
          </a:p>
          <a:p>
            <a:endParaRPr lang="nl-NL" dirty="0"/>
          </a:p>
          <a:p>
            <a:pPr marL="285750" indent="-285750">
              <a:buFont typeface="Arial" panose="020B0604020202020204" pitchFamily="34" charset="0"/>
              <a:buChar char="•"/>
            </a:pPr>
            <a:r>
              <a:rPr lang="nl-NL" dirty="0"/>
              <a:t>Korte snuit met bocht</a:t>
            </a:r>
          </a:p>
        </p:txBody>
      </p:sp>
      <p:sp>
        <p:nvSpPr>
          <p:cNvPr id="5" name="Tekstvak 4"/>
          <p:cNvSpPr txBox="1"/>
          <p:nvPr/>
        </p:nvSpPr>
        <p:spPr>
          <a:xfrm>
            <a:off x="7133968" y="1688068"/>
            <a:ext cx="2899719" cy="369332"/>
          </a:xfrm>
          <a:prstGeom prst="rect">
            <a:avLst/>
          </a:prstGeom>
          <a:noFill/>
        </p:spPr>
        <p:txBody>
          <a:bodyPr wrap="square" rtlCol="0">
            <a:spAutoFit/>
          </a:bodyPr>
          <a:lstStyle/>
          <a:p>
            <a:r>
              <a:rPr lang="nl-NL" dirty="0"/>
              <a:t>Nederlandse Hangoordwerg</a:t>
            </a:r>
          </a:p>
        </p:txBody>
      </p:sp>
      <p:pic>
        <p:nvPicPr>
          <p:cNvPr id="6" name="Afbeelding 5"/>
          <p:cNvPicPr>
            <a:picLocks noChangeAspect="1"/>
          </p:cNvPicPr>
          <p:nvPr/>
        </p:nvPicPr>
        <p:blipFill>
          <a:blip r:embed="rId2"/>
          <a:stretch>
            <a:fillRect/>
          </a:stretch>
        </p:blipFill>
        <p:spPr>
          <a:xfrm>
            <a:off x="8583827" y="2267980"/>
            <a:ext cx="3048000" cy="1943100"/>
          </a:xfrm>
          <a:prstGeom prst="rect">
            <a:avLst/>
          </a:prstGeom>
        </p:spPr>
      </p:pic>
      <p:sp>
        <p:nvSpPr>
          <p:cNvPr id="3" name="Tijdelijke aanduiding voor dianummer 2">
            <a:extLst>
              <a:ext uri="{FF2B5EF4-FFF2-40B4-BE49-F238E27FC236}">
                <a16:creationId xmlns:a16="http://schemas.microsoft.com/office/drawing/2014/main" id="{983F46B6-7FFE-4073-B503-C76F900B3643}"/>
              </a:ext>
            </a:extLst>
          </p:cNvPr>
          <p:cNvSpPr>
            <a:spLocks noGrp="1"/>
          </p:cNvSpPr>
          <p:nvPr>
            <p:ph type="sldNum" sz="quarter" idx="12"/>
          </p:nvPr>
        </p:nvSpPr>
        <p:spPr/>
        <p:txBody>
          <a:bodyPr/>
          <a:lstStyle/>
          <a:p>
            <a:fld id="{EDB70BFC-1634-4E52-840F-09C606B1170A}" type="slidenum">
              <a:rPr lang="nl-NL" smtClean="0"/>
              <a:t>11</a:t>
            </a:fld>
            <a:endParaRPr lang="nl-NL"/>
          </a:p>
        </p:txBody>
      </p:sp>
    </p:spTree>
    <p:extLst>
      <p:ext uri="{BB962C8B-B14F-4D97-AF65-F5344CB8AC3E}">
        <p14:creationId xmlns:p14="http://schemas.microsoft.com/office/powerpoint/2010/main" val="20966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p:cNvSpPr>
            <a:spLocks noGrp="1"/>
          </p:cNvSpPr>
          <p:nvPr>
            <p:ph type="body" sz="half" idx="2"/>
          </p:nvPr>
        </p:nvSpPr>
        <p:spPr/>
        <p:txBody>
          <a:bodyPr/>
          <a:lstStyle/>
          <a:p>
            <a:endParaRPr lang="nl-NL" dirty="0"/>
          </a:p>
          <a:p>
            <a:r>
              <a:rPr lang="nl-NL" dirty="0"/>
              <a:t>Kenmerken:</a:t>
            </a:r>
          </a:p>
          <a:p>
            <a:r>
              <a:rPr lang="nl-NL" dirty="0"/>
              <a:t>Levendig karakter. Samen met het pooltje het populairste konijnenras. Alle kleuren en kleurpatronen komen voor. Sterk gedrongen en zeer korte nek. Licht gebogen neusbeen. Rond de 800 gram en 1 kg. </a:t>
            </a:r>
          </a:p>
          <a:p>
            <a:endParaRPr lang="nl-NL" dirty="0"/>
          </a:p>
          <a:p>
            <a:pPr marL="285750" indent="-285750">
              <a:buFont typeface="Arial" panose="020B0604020202020204" pitchFamily="34" charset="0"/>
              <a:buChar char="•"/>
            </a:pPr>
            <a:r>
              <a:rPr lang="nl-NL" dirty="0"/>
              <a:t>Alle kleuren behalve wit </a:t>
            </a:r>
          </a:p>
          <a:p>
            <a:pPr marL="285750" indent="-285750">
              <a:buFont typeface="Arial" panose="020B0604020202020204" pitchFamily="34" charset="0"/>
              <a:buChar char="•"/>
            </a:pPr>
            <a:r>
              <a:rPr lang="nl-NL" dirty="0"/>
              <a:t>Kleiner dan de pool</a:t>
            </a:r>
          </a:p>
          <a:p>
            <a:endParaRPr lang="nl-NL" dirty="0"/>
          </a:p>
        </p:txBody>
      </p:sp>
      <p:sp>
        <p:nvSpPr>
          <p:cNvPr id="5" name="Tekstvak 4"/>
          <p:cNvSpPr txBox="1"/>
          <p:nvPr/>
        </p:nvSpPr>
        <p:spPr>
          <a:xfrm>
            <a:off x="7727092" y="1688068"/>
            <a:ext cx="1400432" cy="369332"/>
          </a:xfrm>
          <a:prstGeom prst="rect">
            <a:avLst/>
          </a:prstGeom>
          <a:noFill/>
        </p:spPr>
        <p:txBody>
          <a:bodyPr wrap="square" rtlCol="0">
            <a:spAutoFit/>
          </a:bodyPr>
          <a:lstStyle/>
          <a:p>
            <a:r>
              <a:rPr lang="nl-NL" dirty="0"/>
              <a:t>Kleurdwerg</a:t>
            </a:r>
          </a:p>
        </p:txBody>
      </p:sp>
      <p:pic>
        <p:nvPicPr>
          <p:cNvPr id="6" name="Afbeelding 5"/>
          <p:cNvPicPr>
            <a:picLocks noChangeAspect="1"/>
          </p:cNvPicPr>
          <p:nvPr/>
        </p:nvPicPr>
        <p:blipFill>
          <a:blip r:embed="rId2"/>
          <a:stretch>
            <a:fillRect/>
          </a:stretch>
        </p:blipFill>
        <p:spPr>
          <a:xfrm>
            <a:off x="8528222" y="2314318"/>
            <a:ext cx="2895600" cy="1866900"/>
          </a:xfrm>
          <a:prstGeom prst="rect">
            <a:avLst/>
          </a:prstGeom>
        </p:spPr>
      </p:pic>
      <p:sp>
        <p:nvSpPr>
          <p:cNvPr id="3" name="Tijdelijke aanduiding voor dianummer 2">
            <a:extLst>
              <a:ext uri="{FF2B5EF4-FFF2-40B4-BE49-F238E27FC236}">
                <a16:creationId xmlns:a16="http://schemas.microsoft.com/office/drawing/2014/main" id="{1077ABC6-EE37-47FE-9289-1C684DFCD9EC}"/>
              </a:ext>
            </a:extLst>
          </p:cNvPr>
          <p:cNvSpPr>
            <a:spLocks noGrp="1"/>
          </p:cNvSpPr>
          <p:nvPr>
            <p:ph type="sldNum" sz="quarter" idx="12"/>
          </p:nvPr>
        </p:nvSpPr>
        <p:spPr/>
        <p:txBody>
          <a:bodyPr/>
          <a:lstStyle/>
          <a:p>
            <a:fld id="{EDB70BFC-1634-4E52-840F-09C606B1170A}" type="slidenum">
              <a:rPr lang="nl-NL" smtClean="0"/>
              <a:t>12</a:t>
            </a:fld>
            <a:endParaRPr lang="nl-NL"/>
          </a:p>
        </p:txBody>
      </p:sp>
    </p:spTree>
    <p:extLst>
      <p:ext uri="{BB962C8B-B14F-4D97-AF65-F5344CB8AC3E}">
        <p14:creationId xmlns:p14="http://schemas.microsoft.com/office/powerpoint/2010/main" val="361632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p:cNvSpPr>
            <a:spLocks noGrp="1"/>
          </p:cNvSpPr>
          <p:nvPr>
            <p:ph type="body" sz="half" idx="2"/>
          </p:nvPr>
        </p:nvSpPr>
        <p:spPr/>
        <p:txBody>
          <a:bodyPr/>
          <a:lstStyle/>
          <a:p>
            <a:endParaRPr lang="nl-NL" dirty="0"/>
          </a:p>
          <a:p>
            <a:r>
              <a:rPr lang="nl-NL" dirty="0"/>
              <a:t>Kenmerken:</a:t>
            </a:r>
          </a:p>
          <a:p>
            <a:r>
              <a:rPr lang="nl-NL" dirty="0"/>
              <a:t>Lijkt in bouw veel op de kleurdwerg maar is vaak iets groter en zwaarder en komt alleen in wit voor. </a:t>
            </a:r>
            <a:r>
              <a:rPr lang="nl-NL" dirty="0" err="1"/>
              <a:t>Roodoog</a:t>
            </a:r>
            <a:r>
              <a:rPr lang="nl-NL" dirty="0"/>
              <a:t> Pooltjes zijn favoriet. In uiterlijk verschilt alleen de oogkleur. Blauwogige Pooltjes zijn vaak levendiger dan de roodogen. Wegen beide maximaal 1 kg. </a:t>
            </a:r>
          </a:p>
          <a:p>
            <a:endParaRPr lang="nl-NL" dirty="0"/>
          </a:p>
          <a:p>
            <a:pPr marL="285750" indent="-285750">
              <a:buFont typeface="Arial" panose="020B0604020202020204" pitchFamily="34" charset="0"/>
              <a:buChar char="•"/>
            </a:pPr>
            <a:r>
              <a:rPr lang="nl-NL" dirty="0"/>
              <a:t>Klein en rond</a:t>
            </a:r>
          </a:p>
        </p:txBody>
      </p:sp>
      <p:sp>
        <p:nvSpPr>
          <p:cNvPr id="5" name="Tekstvak 4"/>
          <p:cNvSpPr txBox="1"/>
          <p:nvPr/>
        </p:nvSpPr>
        <p:spPr>
          <a:xfrm>
            <a:off x="7306963" y="1688068"/>
            <a:ext cx="3682313" cy="369332"/>
          </a:xfrm>
          <a:prstGeom prst="rect">
            <a:avLst/>
          </a:prstGeom>
          <a:noFill/>
        </p:spPr>
        <p:txBody>
          <a:bodyPr wrap="square" rtlCol="0">
            <a:spAutoFit/>
          </a:bodyPr>
          <a:lstStyle/>
          <a:p>
            <a:r>
              <a:rPr lang="nl-NL" dirty="0"/>
              <a:t>Pool </a:t>
            </a:r>
            <a:r>
              <a:rPr lang="nl-NL" dirty="0" err="1"/>
              <a:t>Roodoog</a:t>
            </a:r>
            <a:r>
              <a:rPr lang="nl-NL" dirty="0"/>
              <a:t> en Blauwoog</a:t>
            </a:r>
          </a:p>
        </p:txBody>
      </p:sp>
      <p:pic>
        <p:nvPicPr>
          <p:cNvPr id="6" name="Afbeelding 5"/>
          <p:cNvPicPr>
            <a:picLocks noChangeAspect="1"/>
          </p:cNvPicPr>
          <p:nvPr/>
        </p:nvPicPr>
        <p:blipFill>
          <a:blip r:embed="rId2"/>
          <a:stretch>
            <a:fillRect/>
          </a:stretch>
        </p:blipFill>
        <p:spPr>
          <a:xfrm>
            <a:off x="6496179" y="2398048"/>
            <a:ext cx="4431233" cy="3470940"/>
          </a:xfrm>
          <a:prstGeom prst="rect">
            <a:avLst/>
          </a:prstGeom>
        </p:spPr>
      </p:pic>
      <p:sp>
        <p:nvSpPr>
          <p:cNvPr id="3" name="Tijdelijke aanduiding voor dianummer 2">
            <a:extLst>
              <a:ext uri="{FF2B5EF4-FFF2-40B4-BE49-F238E27FC236}">
                <a16:creationId xmlns:a16="http://schemas.microsoft.com/office/drawing/2014/main" id="{55CA4B37-0BD9-42B0-B45C-0D702412F960}"/>
              </a:ext>
            </a:extLst>
          </p:cNvPr>
          <p:cNvSpPr>
            <a:spLocks noGrp="1"/>
          </p:cNvSpPr>
          <p:nvPr>
            <p:ph type="sldNum" sz="quarter" idx="12"/>
          </p:nvPr>
        </p:nvSpPr>
        <p:spPr/>
        <p:txBody>
          <a:bodyPr/>
          <a:lstStyle/>
          <a:p>
            <a:fld id="{EDB70BFC-1634-4E52-840F-09C606B1170A}" type="slidenum">
              <a:rPr lang="nl-NL" smtClean="0"/>
              <a:t>13</a:t>
            </a:fld>
            <a:endParaRPr lang="nl-NL"/>
          </a:p>
        </p:txBody>
      </p:sp>
    </p:spTree>
    <p:extLst>
      <p:ext uri="{BB962C8B-B14F-4D97-AF65-F5344CB8AC3E}">
        <p14:creationId xmlns:p14="http://schemas.microsoft.com/office/powerpoint/2010/main" val="2767296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p:cNvSpPr>
            <a:spLocks noGrp="1"/>
          </p:cNvSpPr>
          <p:nvPr>
            <p:ph type="body" sz="half" idx="2"/>
          </p:nvPr>
        </p:nvSpPr>
        <p:spPr/>
        <p:txBody>
          <a:bodyPr/>
          <a:lstStyle/>
          <a:p>
            <a:endParaRPr lang="nl-NL" dirty="0"/>
          </a:p>
          <a:p>
            <a:r>
              <a:rPr lang="nl-NL" dirty="0"/>
              <a:t>Kenmerken:</a:t>
            </a:r>
          </a:p>
          <a:p>
            <a:r>
              <a:rPr lang="nl-NL" b="1" dirty="0"/>
              <a:t>Bijzonder vachtstructuur </a:t>
            </a:r>
          </a:p>
          <a:p>
            <a:endParaRPr lang="nl-NL" b="1" dirty="0"/>
          </a:p>
          <a:p>
            <a:r>
              <a:rPr lang="nl-NL" dirty="0"/>
              <a:t>Gestrekte lichaamsvorm. Door de korte haren lijkten de poten langer dan bij andere rassen. Door de dicht ingeplante vacht met dikke </a:t>
            </a:r>
            <a:r>
              <a:rPr lang="nl-NL" dirty="0" err="1"/>
              <a:t>onderwol</a:t>
            </a:r>
            <a:r>
              <a:rPr lang="nl-NL" dirty="0"/>
              <a:t> krijgen ze de fluweelzachte pels. Gewicht is tussen de 3 en 4 kg.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Haren zitten heel dicht op elkaar</a:t>
            </a:r>
          </a:p>
        </p:txBody>
      </p:sp>
      <p:sp>
        <p:nvSpPr>
          <p:cNvPr id="5" name="Tekstvak 4"/>
          <p:cNvSpPr txBox="1"/>
          <p:nvPr/>
        </p:nvSpPr>
        <p:spPr>
          <a:xfrm>
            <a:off x="7760044" y="1688068"/>
            <a:ext cx="2042983" cy="369332"/>
          </a:xfrm>
          <a:prstGeom prst="rect">
            <a:avLst/>
          </a:prstGeom>
          <a:noFill/>
        </p:spPr>
        <p:txBody>
          <a:bodyPr wrap="square" rtlCol="0">
            <a:spAutoFit/>
          </a:bodyPr>
          <a:lstStyle/>
          <a:p>
            <a:r>
              <a:rPr lang="nl-NL" dirty="0"/>
              <a:t>Rex en Rex dwerg</a:t>
            </a:r>
          </a:p>
        </p:txBody>
      </p:sp>
      <p:pic>
        <p:nvPicPr>
          <p:cNvPr id="6" name="Afbeelding 5"/>
          <p:cNvPicPr>
            <a:picLocks noChangeAspect="1"/>
          </p:cNvPicPr>
          <p:nvPr/>
        </p:nvPicPr>
        <p:blipFill>
          <a:blip r:embed="rId2"/>
          <a:stretch>
            <a:fillRect/>
          </a:stretch>
        </p:blipFill>
        <p:spPr>
          <a:xfrm>
            <a:off x="5864568" y="2159085"/>
            <a:ext cx="3939547" cy="3187272"/>
          </a:xfrm>
          <a:prstGeom prst="rect">
            <a:avLst/>
          </a:prstGeom>
        </p:spPr>
      </p:pic>
      <p:sp>
        <p:nvSpPr>
          <p:cNvPr id="3" name="Tijdelijke aanduiding voor dianummer 2">
            <a:extLst>
              <a:ext uri="{FF2B5EF4-FFF2-40B4-BE49-F238E27FC236}">
                <a16:creationId xmlns:a16="http://schemas.microsoft.com/office/drawing/2014/main" id="{FE093488-34F1-4998-9703-E9F8B91E68B4}"/>
              </a:ext>
            </a:extLst>
          </p:cNvPr>
          <p:cNvSpPr>
            <a:spLocks noGrp="1"/>
          </p:cNvSpPr>
          <p:nvPr>
            <p:ph type="sldNum" sz="quarter" idx="12"/>
          </p:nvPr>
        </p:nvSpPr>
        <p:spPr/>
        <p:txBody>
          <a:bodyPr/>
          <a:lstStyle/>
          <a:p>
            <a:fld id="{EDB70BFC-1634-4E52-840F-09C606B1170A}" type="slidenum">
              <a:rPr lang="nl-NL" smtClean="0"/>
              <a:t>14</a:t>
            </a:fld>
            <a:endParaRPr lang="nl-NL"/>
          </a:p>
        </p:txBody>
      </p:sp>
    </p:spTree>
    <p:extLst>
      <p:ext uri="{BB962C8B-B14F-4D97-AF65-F5344CB8AC3E}">
        <p14:creationId xmlns:p14="http://schemas.microsoft.com/office/powerpoint/2010/main" val="302775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D2437-A639-4FD5-9575-9571784A395B}"/>
              </a:ext>
            </a:extLst>
          </p:cNvPr>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a:extLst>
              <a:ext uri="{FF2B5EF4-FFF2-40B4-BE49-F238E27FC236}">
                <a16:creationId xmlns:a16="http://schemas.microsoft.com/office/drawing/2014/main" id="{4241C51A-FDFC-4195-A195-0E77407D8806}"/>
              </a:ext>
            </a:extLst>
          </p:cNvPr>
          <p:cNvSpPr>
            <a:spLocks noGrp="1"/>
          </p:cNvSpPr>
          <p:nvPr>
            <p:ph type="body" sz="half" idx="2"/>
          </p:nvPr>
        </p:nvSpPr>
        <p:spPr/>
        <p:txBody>
          <a:bodyPr/>
          <a:lstStyle/>
          <a:p>
            <a:endParaRPr lang="nl-NL" dirty="0"/>
          </a:p>
          <a:p>
            <a:r>
              <a:rPr lang="nl-NL" dirty="0"/>
              <a:t>Kenmerken:</a:t>
            </a:r>
          </a:p>
          <a:p>
            <a:r>
              <a:rPr lang="nl-NL" b="1" dirty="0"/>
              <a:t>Bijzonder vachtstructuur </a:t>
            </a:r>
          </a:p>
          <a:p>
            <a:endParaRPr lang="nl-NL" dirty="0"/>
          </a:p>
          <a:p>
            <a:r>
              <a:rPr lang="nl-NL" dirty="0"/>
              <a:t>In volle vacht kunnen ze slecht tegen warmte en nattigheid. Eens in de drie maanden knippen of scheren. Wegen tussen de 3 en 4 kg. Gedrongen bouw waarbij de nek vrijwel niet te zien is. Oren zijn sterk en dik en staan rechtop</a:t>
            </a:r>
          </a:p>
          <a:p>
            <a:endParaRPr lang="nl-NL" dirty="0"/>
          </a:p>
          <a:p>
            <a:pPr marL="285750" indent="-285750">
              <a:buFont typeface="Arial" panose="020B0604020202020204" pitchFamily="34" charset="0"/>
              <a:buChar char="•"/>
            </a:pPr>
            <a:r>
              <a:rPr lang="nl-NL" dirty="0"/>
              <a:t>Rechtop staande oren</a:t>
            </a:r>
          </a:p>
          <a:p>
            <a:endParaRPr lang="nl-NL" dirty="0"/>
          </a:p>
        </p:txBody>
      </p:sp>
      <p:sp>
        <p:nvSpPr>
          <p:cNvPr id="5" name="Tekstvak 4">
            <a:extLst>
              <a:ext uri="{FF2B5EF4-FFF2-40B4-BE49-F238E27FC236}">
                <a16:creationId xmlns:a16="http://schemas.microsoft.com/office/drawing/2014/main" id="{943634F6-309C-4484-9B14-B158AFA81E21}"/>
              </a:ext>
            </a:extLst>
          </p:cNvPr>
          <p:cNvSpPr txBox="1"/>
          <p:nvPr/>
        </p:nvSpPr>
        <p:spPr>
          <a:xfrm>
            <a:off x="7345959" y="1688068"/>
            <a:ext cx="2603383" cy="369332"/>
          </a:xfrm>
          <a:prstGeom prst="rect">
            <a:avLst/>
          </a:prstGeom>
          <a:noFill/>
        </p:spPr>
        <p:txBody>
          <a:bodyPr wrap="square" rtlCol="0">
            <a:spAutoFit/>
          </a:bodyPr>
          <a:lstStyle/>
          <a:p>
            <a:r>
              <a:rPr lang="nl-NL" dirty="0"/>
              <a:t>Angora en Angora Dwerg</a:t>
            </a:r>
          </a:p>
        </p:txBody>
      </p:sp>
      <p:pic>
        <p:nvPicPr>
          <p:cNvPr id="6" name="Afbeelding 5">
            <a:extLst>
              <a:ext uri="{FF2B5EF4-FFF2-40B4-BE49-F238E27FC236}">
                <a16:creationId xmlns:a16="http://schemas.microsoft.com/office/drawing/2014/main" id="{26CF0E87-E629-4C1F-B61C-DA836F726796}"/>
              </a:ext>
            </a:extLst>
          </p:cNvPr>
          <p:cNvPicPr>
            <a:picLocks noChangeAspect="1"/>
          </p:cNvPicPr>
          <p:nvPr/>
        </p:nvPicPr>
        <p:blipFill>
          <a:blip r:embed="rId2"/>
          <a:stretch>
            <a:fillRect/>
          </a:stretch>
        </p:blipFill>
        <p:spPr>
          <a:xfrm>
            <a:off x="6621200" y="2405637"/>
            <a:ext cx="3847312" cy="3173041"/>
          </a:xfrm>
          <a:prstGeom prst="rect">
            <a:avLst/>
          </a:prstGeom>
        </p:spPr>
      </p:pic>
      <p:sp>
        <p:nvSpPr>
          <p:cNvPr id="7" name="Tijdelijke aanduiding voor dianummer 6">
            <a:extLst>
              <a:ext uri="{FF2B5EF4-FFF2-40B4-BE49-F238E27FC236}">
                <a16:creationId xmlns:a16="http://schemas.microsoft.com/office/drawing/2014/main" id="{0C764842-A87D-4222-9D60-DF9B34921B15}"/>
              </a:ext>
            </a:extLst>
          </p:cNvPr>
          <p:cNvSpPr>
            <a:spLocks noGrp="1"/>
          </p:cNvSpPr>
          <p:nvPr>
            <p:ph type="sldNum" sz="quarter" idx="12"/>
          </p:nvPr>
        </p:nvSpPr>
        <p:spPr/>
        <p:txBody>
          <a:bodyPr/>
          <a:lstStyle/>
          <a:p>
            <a:fld id="{EDB70BFC-1634-4E52-840F-09C606B1170A}" type="slidenum">
              <a:rPr lang="nl-NL" smtClean="0"/>
              <a:t>15</a:t>
            </a:fld>
            <a:endParaRPr lang="nl-NL"/>
          </a:p>
        </p:txBody>
      </p:sp>
    </p:spTree>
    <p:extLst>
      <p:ext uri="{BB962C8B-B14F-4D97-AF65-F5344CB8AC3E}">
        <p14:creationId xmlns:p14="http://schemas.microsoft.com/office/powerpoint/2010/main" val="84887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C74DEC-8D97-440B-ADB6-3F5E7C8CF03B}"/>
              </a:ext>
            </a:extLst>
          </p:cNvPr>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a:extLst>
              <a:ext uri="{FF2B5EF4-FFF2-40B4-BE49-F238E27FC236}">
                <a16:creationId xmlns:a16="http://schemas.microsoft.com/office/drawing/2014/main" id="{230167F5-E635-4229-9EE7-20237FF2F6A4}"/>
              </a:ext>
            </a:extLst>
          </p:cNvPr>
          <p:cNvSpPr>
            <a:spLocks noGrp="1"/>
          </p:cNvSpPr>
          <p:nvPr>
            <p:ph type="body" sz="half" idx="2"/>
          </p:nvPr>
        </p:nvSpPr>
        <p:spPr/>
        <p:txBody>
          <a:bodyPr/>
          <a:lstStyle/>
          <a:p>
            <a:endParaRPr lang="nl-NL" dirty="0"/>
          </a:p>
          <a:p>
            <a:r>
              <a:rPr lang="nl-NL" dirty="0"/>
              <a:t>Kenmerken:</a:t>
            </a:r>
          </a:p>
          <a:p>
            <a:r>
              <a:rPr lang="nl-NL" b="1" dirty="0"/>
              <a:t>Bijzonder vachtstructuur </a:t>
            </a:r>
          </a:p>
          <a:p>
            <a:endParaRPr lang="nl-NL" dirty="0"/>
          </a:p>
          <a:p>
            <a:r>
              <a:rPr lang="nl-NL" dirty="0"/>
              <a:t>Doel was om konijnen te fokken met een zelfde haarstructuur als een vos. Gespierd lichaam met een goed ontwikkelde kop met duidelijke wangen. Tussen de 2,5 en 4 kg</a:t>
            </a:r>
          </a:p>
          <a:p>
            <a:endParaRPr lang="nl-NL" dirty="0"/>
          </a:p>
          <a:p>
            <a:pPr marL="285750" indent="-285750">
              <a:buFont typeface="Arial" panose="020B0604020202020204" pitchFamily="34" charset="0"/>
              <a:buChar char="•"/>
            </a:pPr>
            <a:r>
              <a:rPr lang="nl-NL" dirty="0"/>
              <a:t>Zelfde haar als van een vos zowel kleur als structuur.</a:t>
            </a:r>
          </a:p>
          <a:p>
            <a:pPr marL="285750" indent="-285750">
              <a:buFont typeface="Arial" panose="020B0604020202020204" pitchFamily="34" charset="0"/>
              <a:buChar char="•"/>
            </a:pPr>
            <a:r>
              <a:rPr lang="nl-NL" dirty="0"/>
              <a:t>Haren op de kop zijn korter.</a:t>
            </a:r>
          </a:p>
        </p:txBody>
      </p:sp>
      <p:sp>
        <p:nvSpPr>
          <p:cNvPr id="5" name="Tekstvak 4">
            <a:extLst>
              <a:ext uri="{FF2B5EF4-FFF2-40B4-BE49-F238E27FC236}">
                <a16:creationId xmlns:a16="http://schemas.microsoft.com/office/drawing/2014/main" id="{A771843E-7374-4010-8B6C-51C46576410E}"/>
              </a:ext>
            </a:extLst>
          </p:cNvPr>
          <p:cNvSpPr txBox="1"/>
          <p:nvPr/>
        </p:nvSpPr>
        <p:spPr>
          <a:xfrm>
            <a:off x="8011485" y="1688068"/>
            <a:ext cx="2172749" cy="369332"/>
          </a:xfrm>
          <a:prstGeom prst="rect">
            <a:avLst/>
          </a:prstGeom>
          <a:noFill/>
        </p:spPr>
        <p:txBody>
          <a:bodyPr wrap="square" rtlCol="0">
            <a:spAutoFit/>
          </a:bodyPr>
          <a:lstStyle/>
          <a:p>
            <a:r>
              <a:rPr lang="nl-NL" dirty="0"/>
              <a:t>Voskonijn</a:t>
            </a:r>
          </a:p>
        </p:txBody>
      </p:sp>
      <p:pic>
        <p:nvPicPr>
          <p:cNvPr id="6" name="Afbeelding 5">
            <a:extLst>
              <a:ext uri="{FF2B5EF4-FFF2-40B4-BE49-F238E27FC236}">
                <a16:creationId xmlns:a16="http://schemas.microsoft.com/office/drawing/2014/main" id="{8E74997D-4204-4DDB-B307-7F4593557A09}"/>
              </a:ext>
            </a:extLst>
          </p:cNvPr>
          <p:cNvPicPr>
            <a:picLocks noChangeAspect="1"/>
          </p:cNvPicPr>
          <p:nvPr/>
        </p:nvPicPr>
        <p:blipFill>
          <a:blip r:embed="rId2"/>
          <a:stretch>
            <a:fillRect/>
          </a:stretch>
        </p:blipFill>
        <p:spPr>
          <a:xfrm>
            <a:off x="8011485" y="2105026"/>
            <a:ext cx="3457575" cy="2695575"/>
          </a:xfrm>
          <a:prstGeom prst="rect">
            <a:avLst/>
          </a:prstGeom>
        </p:spPr>
      </p:pic>
      <p:sp>
        <p:nvSpPr>
          <p:cNvPr id="7" name="Tijdelijke aanduiding voor dianummer 6">
            <a:extLst>
              <a:ext uri="{FF2B5EF4-FFF2-40B4-BE49-F238E27FC236}">
                <a16:creationId xmlns:a16="http://schemas.microsoft.com/office/drawing/2014/main" id="{14A071BC-5188-467C-942C-BA43745E9F0E}"/>
              </a:ext>
            </a:extLst>
          </p:cNvPr>
          <p:cNvSpPr>
            <a:spLocks noGrp="1"/>
          </p:cNvSpPr>
          <p:nvPr>
            <p:ph type="sldNum" sz="quarter" idx="12"/>
          </p:nvPr>
        </p:nvSpPr>
        <p:spPr/>
        <p:txBody>
          <a:bodyPr/>
          <a:lstStyle/>
          <a:p>
            <a:fld id="{EDB70BFC-1634-4E52-840F-09C606B1170A}" type="slidenum">
              <a:rPr lang="nl-NL" smtClean="0"/>
              <a:t>16</a:t>
            </a:fld>
            <a:endParaRPr lang="nl-NL"/>
          </a:p>
        </p:txBody>
      </p:sp>
    </p:spTree>
    <p:extLst>
      <p:ext uri="{BB962C8B-B14F-4D97-AF65-F5344CB8AC3E}">
        <p14:creationId xmlns:p14="http://schemas.microsoft.com/office/powerpoint/2010/main" val="138050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F45A9-8C68-4858-940D-CED8AA9B926D}"/>
              </a:ext>
            </a:extLst>
          </p:cNvPr>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a:extLst>
              <a:ext uri="{FF2B5EF4-FFF2-40B4-BE49-F238E27FC236}">
                <a16:creationId xmlns:a16="http://schemas.microsoft.com/office/drawing/2014/main" id="{D9BB71F5-5AAA-4056-985B-AFD129F3AA78}"/>
              </a:ext>
            </a:extLst>
          </p:cNvPr>
          <p:cNvSpPr>
            <a:spLocks noGrp="1"/>
          </p:cNvSpPr>
          <p:nvPr>
            <p:ph type="body" sz="half" idx="2"/>
          </p:nvPr>
        </p:nvSpPr>
        <p:spPr/>
        <p:txBody>
          <a:bodyPr/>
          <a:lstStyle/>
          <a:p>
            <a:endParaRPr lang="nl-NL" dirty="0"/>
          </a:p>
          <a:p>
            <a:r>
              <a:rPr lang="nl-NL" dirty="0"/>
              <a:t>Kenmerken:</a:t>
            </a:r>
          </a:p>
          <a:p>
            <a:r>
              <a:rPr lang="nl-NL" dirty="0"/>
              <a:t>Ontstaan uit een kruising tussen en angora dwerg en kleur dwerg. Gewicht tussen de 900 gram en 1,3 kg. De Teddy dwerg heeft lang sluik haar over het hele lichaam. De vorm van het lichaam moet kort, gedrongen en in een cilinder vorm </a:t>
            </a:r>
            <a:r>
              <a:rPr lang="nl-NL"/>
              <a:t>zijn.</a:t>
            </a:r>
          </a:p>
          <a:p>
            <a:endParaRPr lang="nl-NL" dirty="0"/>
          </a:p>
          <a:p>
            <a:pPr marL="285750" indent="-285750">
              <a:buFont typeface="Arial" panose="020B0604020202020204" pitchFamily="34" charset="0"/>
              <a:buChar char="•"/>
            </a:pPr>
            <a:r>
              <a:rPr lang="nl-NL" dirty="0"/>
              <a:t>Kleine kleur dwerg alleen dan met lang haar.</a:t>
            </a:r>
          </a:p>
          <a:p>
            <a:endParaRPr lang="nl-NL" dirty="0"/>
          </a:p>
        </p:txBody>
      </p:sp>
      <p:sp>
        <p:nvSpPr>
          <p:cNvPr id="5" name="Tekstvak 4">
            <a:extLst>
              <a:ext uri="{FF2B5EF4-FFF2-40B4-BE49-F238E27FC236}">
                <a16:creationId xmlns:a16="http://schemas.microsoft.com/office/drawing/2014/main" id="{EE1090BC-95CF-433A-A05F-884D65DDDD1A}"/>
              </a:ext>
            </a:extLst>
          </p:cNvPr>
          <p:cNvSpPr txBox="1"/>
          <p:nvPr/>
        </p:nvSpPr>
        <p:spPr>
          <a:xfrm>
            <a:off x="7944374" y="1688068"/>
            <a:ext cx="1568741" cy="369332"/>
          </a:xfrm>
          <a:prstGeom prst="rect">
            <a:avLst/>
          </a:prstGeom>
          <a:noFill/>
        </p:spPr>
        <p:txBody>
          <a:bodyPr wrap="square" rtlCol="0">
            <a:spAutoFit/>
          </a:bodyPr>
          <a:lstStyle/>
          <a:p>
            <a:r>
              <a:rPr lang="nl-NL" dirty="0"/>
              <a:t>Teddy (dwerg)</a:t>
            </a:r>
          </a:p>
        </p:txBody>
      </p:sp>
      <p:pic>
        <p:nvPicPr>
          <p:cNvPr id="6" name="Afbeelding 5">
            <a:extLst>
              <a:ext uri="{FF2B5EF4-FFF2-40B4-BE49-F238E27FC236}">
                <a16:creationId xmlns:a16="http://schemas.microsoft.com/office/drawing/2014/main" id="{C6E594CA-9E86-4A0F-B69D-AE32BA57589F}"/>
              </a:ext>
            </a:extLst>
          </p:cNvPr>
          <p:cNvPicPr>
            <a:picLocks noChangeAspect="1"/>
          </p:cNvPicPr>
          <p:nvPr/>
        </p:nvPicPr>
        <p:blipFill>
          <a:blip r:embed="rId2"/>
          <a:stretch>
            <a:fillRect/>
          </a:stretch>
        </p:blipFill>
        <p:spPr>
          <a:xfrm>
            <a:off x="8994921" y="2266862"/>
            <a:ext cx="2171700" cy="3028950"/>
          </a:xfrm>
          <a:prstGeom prst="rect">
            <a:avLst/>
          </a:prstGeom>
        </p:spPr>
      </p:pic>
      <p:sp>
        <p:nvSpPr>
          <p:cNvPr id="7" name="Tijdelijke aanduiding voor dianummer 6">
            <a:extLst>
              <a:ext uri="{FF2B5EF4-FFF2-40B4-BE49-F238E27FC236}">
                <a16:creationId xmlns:a16="http://schemas.microsoft.com/office/drawing/2014/main" id="{B48898A3-7A3D-4FC7-BAE5-CBA163B0CEE4}"/>
              </a:ext>
            </a:extLst>
          </p:cNvPr>
          <p:cNvSpPr>
            <a:spLocks noGrp="1"/>
          </p:cNvSpPr>
          <p:nvPr>
            <p:ph type="sldNum" sz="quarter" idx="12"/>
          </p:nvPr>
        </p:nvSpPr>
        <p:spPr/>
        <p:txBody>
          <a:bodyPr/>
          <a:lstStyle/>
          <a:p>
            <a:fld id="{EDB70BFC-1634-4E52-840F-09C606B1170A}" type="slidenum">
              <a:rPr lang="nl-NL" smtClean="0"/>
              <a:t>17</a:t>
            </a:fld>
            <a:endParaRPr lang="nl-NL"/>
          </a:p>
        </p:txBody>
      </p:sp>
    </p:spTree>
    <p:extLst>
      <p:ext uri="{BB962C8B-B14F-4D97-AF65-F5344CB8AC3E}">
        <p14:creationId xmlns:p14="http://schemas.microsoft.com/office/powerpoint/2010/main" val="45618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FB46C-99AB-416E-A49B-6282C69720AE}"/>
              </a:ext>
            </a:extLst>
          </p:cNvPr>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a:extLst>
              <a:ext uri="{FF2B5EF4-FFF2-40B4-BE49-F238E27FC236}">
                <a16:creationId xmlns:a16="http://schemas.microsoft.com/office/drawing/2014/main" id="{B1F61BD1-83AC-432C-BE5B-A5C4D954FFCC}"/>
              </a:ext>
            </a:extLst>
          </p:cNvPr>
          <p:cNvSpPr>
            <a:spLocks noGrp="1"/>
          </p:cNvSpPr>
          <p:nvPr>
            <p:ph type="body" sz="half" idx="2"/>
          </p:nvPr>
        </p:nvSpPr>
        <p:spPr/>
        <p:txBody>
          <a:bodyPr/>
          <a:lstStyle/>
          <a:p>
            <a:endParaRPr lang="nl-NL" dirty="0"/>
          </a:p>
          <a:p>
            <a:r>
              <a:rPr lang="nl-NL" dirty="0"/>
              <a:t>Kenmerken:</a:t>
            </a:r>
          </a:p>
          <a:p>
            <a:r>
              <a:rPr lang="nl-NL" dirty="0"/>
              <a:t>Nederlandse Hangoordwergen die zijn gekruist met langharige rassen. Hierdoor hebben de konijnen een krans om de nek van lang haar waardoor het een leeuwenkop lijkt. Wegen rond de 1,4 kg.</a:t>
            </a:r>
          </a:p>
          <a:p>
            <a:endParaRPr lang="nl-NL" dirty="0"/>
          </a:p>
          <a:p>
            <a:pPr marL="285750" indent="-285750">
              <a:buFont typeface="Arial" panose="020B0604020202020204" pitchFamily="34" charset="0"/>
              <a:buChar char="•"/>
            </a:pPr>
            <a:r>
              <a:rPr lang="nl-NL" dirty="0"/>
              <a:t>Heeft veel haar rond de kop</a:t>
            </a:r>
          </a:p>
        </p:txBody>
      </p:sp>
      <p:sp>
        <p:nvSpPr>
          <p:cNvPr id="5" name="Tekstvak 4">
            <a:extLst>
              <a:ext uri="{FF2B5EF4-FFF2-40B4-BE49-F238E27FC236}">
                <a16:creationId xmlns:a16="http://schemas.microsoft.com/office/drawing/2014/main" id="{A041F320-F869-4AFA-B1C4-D51A3C9A32BE}"/>
              </a:ext>
            </a:extLst>
          </p:cNvPr>
          <p:cNvSpPr txBox="1"/>
          <p:nvPr/>
        </p:nvSpPr>
        <p:spPr>
          <a:xfrm>
            <a:off x="7659149" y="1688068"/>
            <a:ext cx="1644242" cy="369332"/>
          </a:xfrm>
          <a:prstGeom prst="rect">
            <a:avLst/>
          </a:prstGeom>
          <a:noFill/>
        </p:spPr>
        <p:txBody>
          <a:bodyPr wrap="square" rtlCol="0">
            <a:spAutoFit/>
          </a:bodyPr>
          <a:lstStyle/>
          <a:p>
            <a:r>
              <a:rPr lang="nl-NL" dirty="0"/>
              <a:t>Leeuwenkop</a:t>
            </a:r>
          </a:p>
        </p:txBody>
      </p:sp>
      <p:pic>
        <p:nvPicPr>
          <p:cNvPr id="6" name="Afbeelding 5">
            <a:extLst>
              <a:ext uri="{FF2B5EF4-FFF2-40B4-BE49-F238E27FC236}">
                <a16:creationId xmlns:a16="http://schemas.microsoft.com/office/drawing/2014/main" id="{8EFD9695-C3FC-485D-8861-C529D509337E}"/>
              </a:ext>
            </a:extLst>
          </p:cNvPr>
          <p:cNvPicPr>
            <a:picLocks noChangeAspect="1"/>
          </p:cNvPicPr>
          <p:nvPr/>
        </p:nvPicPr>
        <p:blipFill>
          <a:blip r:embed="rId2"/>
          <a:stretch>
            <a:fillRect/>
          </a:stretch>
        </p:blipFill>
        <p:spPr>
          <a:xfrm>
            <a:off x="8027521" y="2331833"/>
            <a:ext cx="3552825" cy="2009775"/>
          </a:xfrm>
          <a:prstGeom prst="rect">
            <a:avLst/>
          </a:prstGeom>
        </p:spPr>
      </p:pic>
      <p:sp>
        <p:nvSpPr>
          <p:cNvPr id="7" name="Tijdelijke aanduiding voor dianummer 6">
            <a:extLst>
              <a:ext uri="{FF2B5EF4-FFF2-40B4-BE49-F238E27FC236}">
                <a16:creationId xmlns:a16="http://schemas.microsoft.com/office/drawing/2014/main" id="{B0874E20-E80C-4BAB-8353-767B85C53BEC}"/>
              </a:ext>
            </a:extLst>
          </p:cNvPr>
          <p:cNvSpPr>
            <a:spLocks noGrp="1"/>
          </p:cNvSpPr>
          <p:nvPr>
            <p:ph type="sldNum" sz="quarter" idx="12"/>
          </p:nvPr>
        </p:nvSpPr>
        <p:spPr/>
        <p:txBody>
          <a:bodyPr/>
          <a:lstStyle/>
          <a:p>
            <a:fld id="{EDB70BFC-1634-4E52-840F-09C606B1170A}" type="slidenum">
              <a:rPr lang="nl-NL" smtClean="0"/>
              <a:t>18</a:t>
            </a:fld>
            <a:endParaRPr lang="nl-NL"/>
          </a:p>
        </p:txBody>
      </p:sp>
    </p:spTree>
    <p:extLst>
      <p:ext uri="{BB962C8B-B14F-4D97-AF65-F5344CB8AC3E}">
        <p14:creationId xmlns:p14="http://schemas.microsoft.com/office/powerpoint/2010/main" val="1004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F7749-4A5E-4302-A64C-654C040A5652}"/>
              </a:ext>
            </a:extLst>
          </p:cNvPr>
          <p:cNvSpPr>
            <a:spLocks noGrp="1"/>
          </p:cNvSpPr>
          <p:nvPr>
            <p:ph type="title"/>
          </p:nvPr>
        </p:nvSpPr>
        <p:spPr>
          <a:xfrm>
            <a:off x="838200" y="365125"/>
            <a:ext cx="10515600" cy="1325563"/>
          </a:xfrm>
        </p:spPr>
        <p:txBody>
          <a:bodyPr>
            <a:normAutofit/>
          </a:bodyPr>
          <a:lstStyle/>
          <a:p>
            <a:r>
              <a:rPr lang="nl-NL"/>
              <a:t>Vroegere indeling </a:t>
            </a:r>
          </a:p>
        </p:txBody>
      </p:sp>
      <p:sp>
        <p:nvSpPr>
          <p:cNvPr id="3" name="Tijdelijke aanduiding voor inhoud 2">
            <a:extLst>
              <a:ext uri="{FF2B5EF4-FFF2-40B4-BE49-F238E27FC236}">
                <a16:creationId xmlns:a16="http://schemas.microsoft.com/office/drawing/2014/main" id="{86BF4486-5327-4380-A8DD-F19638B6101D}"/>
              </a:ext>
            </a:extLst>
          </p:cNvPr>
          <p:cNvSpPr>
            <a:spLocks noGrp="1"/>
          </p:cNvSpPr>
          <p:nvPr>
            <p:ph idx="1"/>
          </p:nvPr>
        </p:nvSpPr>
        <p:spPr>
          <a:xfrm>
            <a:off x="838200" y="1825625"/>
            <a:ext cx="3797807" cy="4351338"/>
          </a:xfrm>
        </p:spPr>
        <p:txBody>
          <a:bodyPr>
            <a:normAutofit/>
          </a:bodyPr>
          <a:lstStyle/>
          <a:p>
            <a:r>
              <a:rPr lang="nl-NL" sz="2000"/>
              <a:t>Nut rassen </a:t>
            </a:r>
          </a:p>
          <a:p>
            <a:pPr marL="0" indent="0">
              <a:buNone/>
            </a:pPr>
            <a:r>
              <a:rPr lang="nl-NL" sz="2000"/>
              <a:t>Gefokt voor pels, vlees of beide </a:t>
            </a:r>
          </a:p>
          <a:p>
            <a:pPr marL="0" indent="0">
              <a:buNone/>
            </a:pPr>
            <a:endParaRPr lang="nl-NL" sz="2000"/>
          </a:p>
          <a:p>
            <a:r>
              <a:rPr lang="nl-NL" sz="2000"/>
              <a:t>Luxe rassen </a:t>
            </a:r>
          </a:p>
          <a:p>
            <a:pPr marL="0" indent="0">
              <a:buNone/>
            </a:pPr>
            <a:r>
              <a:rPr lang="nl-NL" sz="2000"/>
              <a:t>Gefokt voor een mooi uiterlijk </a:t>
            </a:r>
          </a:p>
          <a:p>
            <a:pPr marL="0" indent="0">
              <a:buNone/>
            </a:pPr>
            <a:endParaRPr lang="nl-NL" sz="2000"/>
          </a:p>
          <a:p>
            <a:r>
              <a:rPr lang="nl-NL" sz="2000"/>
              <a:t>Combi nut en luxe </a:t>
            </a:r>
          </a:p>
          <a:p>
            <a:pPr marL="0" indent="0">
              <a:buNone/>
            </a:pPr>
            <a:r>
              <a:rPr lang="nl-NL" sz="2000"/>
              <a:t>Begonnen als nut maar later luxe </a:t>
            </a:r>
          </a:p>
        </p:txBody>
      </p:sp>
      <p:pic>
        <p:nvPicPr>
          <p:cNvPr id="5" name="Afbeelding 4">
            <a:extLst>
              <a:ext uri="{FF2B5EF4-FFF2-40B4-BE49-F238E27FC236}">
                <a16:creationId xmlns:a16="http://schemas.microsoft.com/office/drawing/2014/main" id="{4380D17F-A3D0-4877-9150-0FBD84BB1F62}"/>
              </a:ext>
            </a:extLst>
          </p:cNvPr>
          <p:cNvPicPr>
            <a:picLocks noChangeAspect="1"/>
          </p:cNvPicPr>
          <p:nvPr/>
        </p:nvPicPr>
        <p:blipFill rotWithShape="1">
          <a:blip r:embed="rId2"/>
          <a:srcRect t="2397" r="1" b="2398"/>
          <a:stretch/>
        </p:blipFill>
        <p:spPr>
          <a:xfrm>
            <a:off x="7792519" y="3429000"/>
            <a:ext cx="3797807" cy="2603305"/>
          </a:xfrm>
          <a:prstGeom prst="rect">
            <a:avLst/>
          </a:prstGeom>
        </p:spPr>
      </p:pic>
      <p:sp>
        <p:nvSpPr>
          <p:cNvPr id="4" name="Tijdelijke aanduiding voor dianummer 3">
            <a:extLst>
              <a:ext uri="{FF2B5EF4-FFF2-40B4-BE49-F238E27FC236}">
                <a16:creationId xmlns:a16="http://schemas.microsoft.com/office/drawing/2014/main" id="{DEBD9771-A4EF-45BA-8753-BD15DA5478BF}"/>
              </a:ext>
            </a:extLst>
          </p:cNvPr>
          <p:cNvSpPr>
            <a:spLocks noGrp="1"/>
          </p:cNvSpPr>
          <p:nvPr>
            <p:ph type="sldNum" sz="quarter" idx="12"/>
          </p:nvPr>
        </p:nvSpPr>
        <p:spPr>
          <a:xfrm>
            <a:off x="8610600" y="6356350"/>
            <a:ext cx="2743200" cy="365125"/>
          </a:xfrm>
        </p:spPr>
        <p:txBody>
          <a:bodyPr>
            <a:normAutofit/>
          </a:bodyPr>
          <a:lstStyle/>
          <a:p>
            <a:pPr>
              <a:spcAft>
                <a:spcPts val="600"/>
              </a:spcAft>
            </a:pPr>
            <a:fld id="{EDB70BFC-1634-4E52-840F-09C606B1170A}" type="slidenum">
              <a:rPr lang="nl-NL"/>
              <a:pPr>
                <a:spcAft>
                  <a:spcPts val="600"/>
                </a:spcAft>
              </a:pPr>
              <a:t>2</a:t>
            </a:fld>
            <a:endParaRPr lang="nl-NL"/>
          </a:p>
        </p:txBody>
      </p:sp>
    </p:spTree>
    <p:extLst>
      <p:ext uri="{BB962C8B-B14F-4D97-AF65-F5344CB8AC3E}">
        <p14:creationId xmlns:p14="http://schemas.microsoft.com/office/powerpoint/2010/main" val="368907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442BC-32F4-4F4F-8892-08EC55125FF2}"/>
              </a:ext>
            </a:extLst>
          </p:cNvPr>
          <p:cNvSpPr>
            <a:spLocks noGrp="1"/>
          </p:cNvSpPr>
          <p:nvPr>
            <p:ph type="title"/>
          </p:nvPr>
        </p:nvSpPr>
        <p:spPr/>
        <p:txBody>
          <a:bodyPr/>
          <a:lstStyle/>
          <a:p>
            <a:r>
              <a:rPr lang="nl-NL" dirty="0"/>
              <a:t>Huidige </a:t>
            </a:r>
            <a:r>
              <a:rPr lang="nl-NL" dirty="0" err="1"/>
              <a:t>rasindeling</a:t>
            </a:r>
            <a:r>
              <a:rPr lang="nl-NL" dirty="0"/>
              <a:t> </a:t>
            </a:r>
          </a:p>
        </p:txBody>
      </p:sp>
      <p:sp>
        <p:nvSpPr>
          <p:cNvPr id="3" name="Tijdelijke aanduiding voor inhoud 2">
            <a:extLst>
              <a:ext uri="{FF2B5EF4-FFF2-40B4-BE49-F238E27FC236}">
                <a16:creationId xmlns:a16="http://schemas.microsoft.com/office/drawing/2014/main" id="{B9D03B78-857D-4F3D-B64D-65C9EF6BFAD6}"/>
              </a:ext>
            </a:extLst>
          </p:cNvPr>
          <p:cNvSpPr>
            <a:spLocks noGrp="1"/>
          </p:cNvSpPr>
          <p:nvPr>
            <p:ph idx="1"/>
          </p:nvPr>
        </p:nvSpPr>
        <p:spPr/>
        <p:txBody>
          <a:bodyPr/>
          <a:lstStyle/>
          <a:p>
            <a:pPr marL="0" indent="0">
              <a:buNone/>
            </a:pPr>
            <a:r>
              <a:rPr lang="nl-NL" dirty="0"/>
              <a:t>Grote rassen -&gt; meer dan 5 kg </a:t>
            </a:r>
          </a:p>
          <a:p>
            <a:pPr marL="0" indent="0">
              <a:buNone/>
            </a:pPr>
            <a:r>
              <a:rPr lang="nl-NL" dirty="0"/>
              <a:t>Middelgrote rassen -&gt; tussen 3 en 5 kg </a:t>
            </a:r>
          </a:p>
          <a:p>
            <a:pPr marL="0" indent="0">
              <a:buNone/>
            </a:pPr>
            <a:r>
              <a:rPr lang="nl-NL" dirty="0"/>
              <a:t>Kleine rassen -&gt; tussen 1,5 tot 3 kg </a:t>
            </a:r>
          </a:p>
          <a:p>
            <a:pPr marL="0" indent="0">
              <a:buNone/>
            </a:pPr>
            <a:r>
              <a:rPr lang="nl-NL" dirty="0"/>
              <a:t>Dwergrassen -&gt; minder dan 1,5 kg </a:t>
            </a:r>
          </a:p>
          <a:p>
            <a:pPr marL="0" indent="0">
              <a:buNone/>
            </a:pPr>
            <a:endParaRPr lang="nl-NL" dirty="0"/>
          </a:p>
          <a:p>
            <a:pPr marL="0" indent="0">
              <a:buNone/>
            </a:pPr>
            <a:r>
              <a:rPr lang="nl-NL" dirty="0"/>
              <a:t>Bijzondere haarstructuur. </a:t>
            </a:r>
          </a:p>
        </p:txBody>
      </p:sp>
      <p:sp>
        <p:nvSpPr>
          <p:cNvPr id="4" name="Tijdelijke aanduiding voor dianummer 3">
            <a:extLst>
              <a:ext uri="{FF2B5EF4-FFF2-40B4-BE49-F238E27FC236}">
                <a16:creationId xmlns:a16="http://schemas.microsoft.com/office/drawing/2014/main" id="{9AE20CBD-5244-499F-A378-B015E9BDAD1F}"/>
              </a:ext>
            </a:extLst>
          </p:cNvPr>
          <p:cNvSpPr>
            <a:spLocks noGrp="1"/>
          </p:cNvSpPr>
          <p:nvPr>
            <p:ph type="sldNum" sz="quarter" idx="12"/>
          </p:nvPr>
        </p:nvSpPr>
        <p:spPr/>
        <p:txBody>
          <a:bodyPr/>
          <a:lstStyle/>
          <a:p>
            <a:fld id="{EDB70BFC-1634-4E52-840F-09C606B1170A}" type="slidenum">
              <a:rPr lang="nl-NL" smtClean="0"/>
              <a:t>3</a:t>
            </a:fld>
            <a:endParaRPr lang="nl-NL"/>
          </a:p>
        </p:txBody>
      </p:sp>
    </p:spTree>
    <p:extLst>
      <p:ext uri="{BB962C8B-B14F-4D97-AF65-F5344CB8AC3E}">
        <p14:creationId xmlns:p14="http://schemas.microsoft.com/office/powerpoint/2010/main" val="304081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67471-DBAD-4AC2-B136-EC6BB3C4CAE4}"/>
              </a:ext>
            </a:extLst>
          </p:cNvPr>
          <p:cNvSpPr>
            <a:spLocks noGrp="1"/>
          </p:cNvSpPr>
          <p:nvPr>
            <p:ph type="title"/>
          </p:nvPr>
        </p:nvSpPr>
        <p:spPr>
          <a:xfrm>
            <a:off x="838200" y="365125"/>
            <a:ext cx="10515600" cy="1325563"/>
          </a:xfrm>
        </p:spPr>
        <p:txBody>
          <a:bodyPr/>
          <a:lstStyle/>
          <a:p>
            <a:r>
              <a:rPr lang="nl-NL" dirty="0"/>
              <a:t>Organisaties </a:t>
            </a:r>
          </a:p>
        </p:txBody>
      </p:sp>
      <p:sp>
        <p:nvSpPr>
          <p:cNvPr id="4" name="Tijdelijke aanduiding voor dianummer 3">
            <a:extLst>
              <a:ext uri="{FF2B5EF4-FFF2-40B4-BE49-F238E27FC236}">
                <a16:creationId xmlns:a16="http://schemas.microsoft.com/office/drawing/2014/main" id="{4914764E-4EBD-4B80-9A2A-5D2805AE3B4C}"/>
              </a:ext>
            </a:extLst>
          </p:cNvPr>
          <p:cNvSpPr>
            <a:spLocks noGrp="1"/>
          </p:cNvSpPr>
          <p:nvPr>
            <p:ph type="sldNum" sz="quarter" idx="12"/>
          </p:nvPr>
        </p:nvSpPr>
        <p:spPr>
          <a:xfrm>
            <a:off x="8610600" y="6356350"/>
            <a:ext cx="2743200" cy="365125"/>
          </a:xfrm>
        </p:spPr>
        <p:txBody>
          <a:bodyPr/>
          <a:lstStyle/>
          <a:p>
            <a:fld id="{EDB70BFC-1634-4E52-840F-09C606B1170A}" type="slidenum">
              <a:rPr lang="nl-NL" smtClean="0"/>
              <a:t>4</a:t>
            </a:fld>
            <a:endParaRPr lang="nl-NL"/>
          </a:p>
        </p:txBody>
      </p:sp>
      <p:sp>
        <p:nvSpPr>
          <p:cNvPr id="7" name="Tijdelijke aanduiding voor inhoud 6">
            <a:extLst>
              <a:ext uri="{FF2B5EF4-FFF2-40B4-BE49-F238E27FC236}">
                <a16:creationId xmlns:a16="http://schemas.microsoft.com/office/drawing/2014/main" id="{17B39411-BA78-4C13-A0E8-C392403A8D0D}"/>
              </a:ext>
            </a:extLst>
          </p:cNvPr>
          <p:cNvSpPr>
            <a:spLocks noGrp="1"/>
          </p:cNvSpPr>
          <p:nvPr>
            <p:ph idx="1"/>
          </p:nvPr>
        </p:nvSpPr>
        <p:spPr/>
        <p:txBody>
          <a:bodyPr/>
          <a:lstStyle/>
          <a:p>
            <a:r>
              <a:rPr lang="nl-NL" dirty="0"/>
              <a:t>Plaatselijke verenigingen </a:t>
            </a:r>
          </a:p>
          <a:p>
            <a:r>
              <a:rPr lang="nl-NL" dirty="0"/>
              <a:t>Provinciale afdelingen </a:t>
            </a:r>
          </a:p>
          <a:p>
            <a:r>
              <a:rPr lang="nl-NL" dirty="0"/>
              <a:t>Bonden </a:t>
            </a:r>
          </a:p>
          <a:p>
            <a:pPr marL="0" indent="0">
              <a:buNone/>
            </a:pPr>
            <a:r>
              <a:rPr lang="nl-NL" dirty="0"/>
              <a:t>	-&gt;</a:t>
            </a:r>
            <a:r>
              <a:rPr lang="nl-NL" dirty="0" err="1"/>
              <a:t>Kleindierliefhebbers</a:t>
            </a:r>
            <a:r>
              <a:rPr lang="nl-NL" dirty="0"/>
              <a:t> Nederland (KLN) </a:t>
            </a:r>
          </a:p>
          <a:p>
            <a:pPr marL="0" indent="0">
              <a:buNone/>
            </a:pPr>
            <a:r>
              <a:rPr lang="nl-NL" dirty="0"/>
              <a:t>	-&gt;Bond voor sierduiven verenigingen (NBS) </a:t>
            </a:r>
          </a:p>
          <a:p>
            <a:r>
              <a:rPr lang="nl-NL" dirty="0"/>
              <a:t>Entente </a:t>
            </a:r>
            <a:r>
              <a:rPr lang="nl-NL" dirty="0" err="1"/>
              <a:t>Européenne</a:t>
            </a:r>
            <a:r>
              <a:rPr lang="nl-NL" dirty="0"/>
              <a:t> </a:t>
            </a:r>
            <a:r>
              <a:rPr lang="nl-NL" dirty="0" err="1"/>
              <a:t>d’Aviculture</a:t>
            </a:r>
            <a:r>
              <a:rPr lang="nl-NL" dirty="0"/>
              <a:t> et de </a:t>
            </a:r>
            <a:r>
              <a:rPr lang="nl-NL" dirty="0" err="1"/>
              <a:t>Cuniculture</a:t>
            </a:r>
            <a:r>
              <a:rPr lang="nl-NL" dirty="0"/>
              <a:t> </a:t>
            </a:r>
          </a:p>
        </p:txBody>
      </p:sp>
      <p:pic>
        <p:nvPicPr>
          <p:cNvPr id="8" name="Afbeelding 7">
            <a:extLst>
              <a:ext uri="{FF2B5EF4-FFF2-40B4-BE49-F238E27FC236}">
                <a16:creationId xmlns:a16="http://schemas.microsoft.com/office/drawing/2014/main" id="{BC37B1B4-0228-46D5-90C3-7DDBB2EBBC1F}"/>
              </a:ext>
            </a:extLst>
          </p:cNvPr>
          <p:cNvPicPr>
            <a:picLocks noChangeAspect="1"/>
          </p:cNvPicPr>
          <p:nvPr/>
        </p:nvPicPr>
        <p:blipFill>
          <a:blip r:embed="rId2"/>
          <a:stretch>
            <a:fillRect/>
          </a:stretch>
        </p:blipFill>
        <p:spPr>
          <a:xfrm>
            <a:off x="8733453" y="723324"/>
            <a:ext cx="2845008" cy="5304252"/>
          </a:xfrm>
          <a:prstGeom prst="rect">
            <a:avLst/>
          </a:prstGeom>
        </p:spPr>
      </p:pic>
    </p:spTree>
    <p:extLst>
      <p:ext uri="{BB962C8B-B14F-4D97-AF65-F5344CB8AC3E}">
        <p14:creationId xmlns:p14="http://schemas.microsoft.com/office/powerpoint/2010/main" val="223875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7B396-F5DA-4575-912A-D51359C9D99B}"/>
              </a:ext>
            </a:extLst>
          </p:cNvPr>
          <p:cNvSpPr>
            <a:spLocks noGrp="1"/>
          </p:cNvSpPr>
          <p:nvPr>
            <p:ph type="title"/>
          </p:nvPr>
        </p:nvSpPr>
        <p:spPr/>
        <p:txBody>
          <a:bodyPr/>
          <a:lstStyle/>
          <a:p>
            <a:r>
              <a:rPr lang="nl-NL" dirty="0"/>
              <a:t>Hoe werkt een keuring?</a:t>
            </a:r>
          </a:p>
        </p:txBody>
      </p:sp>
      <p:sp>
        <p:nvSpPr>
          <p:cNvPr id="3" name="Tijdelijke aanduiding voor inhoud 2">
            <a:extLst>
              <a:ext uri="{FF2B5EF4-FFF2-40B4-BE49-F238E27FC236}">
                <a16:creationId xmlns:a16="http://schemas.microsoft.com/office/drawing/2014/main" id="{07C842A4-6659-40C0-B3A2-400D49D64FD2}"/>
              </a:ext>
            </a:extLst>
          </p:cNvPr>
          <p:cNvSpPr>
            <a:spLocks noGrp="1"/>
          </p:cNvSpPr>
          <p:nvPr>
            <p:ph idx="1"/>
          </p:nvPr>
        </p:nvSpPr>
        <p:spPr/>
        <p:txBody>
          <a:bodyPr/>
          <a:lstStyle/>
          <a:p>
            <a:pPr marL="0" indent="0">
              <a:buNone/>
            </a:pPr>
            <a:r>
              <a:rPr lang="nl-NL" dirty="0"/>
              <a:t>Beoordeling op 7 posities:</a:t>
            </a:r>
          </a:p>
          <a:p>
            <a:pPr marL="514350" indent="-514350">
              <a:buAutoNum type="arabicPeriod"/>
            </a:pPr>
            <a:r>
              <a:rPr lang="nl-NL" dirty="0"/>
              <a:t>Gewicht (10 punten)</a:t>
            </a:r>
          </a:p>
          <a:p>
            <a:pPr marL="514350" indent="-514350">
              <a:buAutoNum type="arabicPeriod"/>
            </a:pPr>
            <a:r>
              <a:rPr lang="nl-NL" dirty="0"/>
              <a:t>Type, bouw en stelling (20 </a:t>
            </a:r>
            <a:r>
              <a:rPr lang="nl-NL" dirty="0" err="1"/>
              <a:t>pt</a:t>
            </a:r>
            <a:r>
              <a:rPr lang="nl-NL" dirty="0"/>
              <a:t>.)</a:t>
            </a:r>
          </a:p>
          <a:p>
            <a:pPr marL="514350" indent="-514350">
              <a:buAutoNum type="arabicPeriod"/>
            </a:pPr>
            <a:r>
              <a:rPr lang="nl-NL" dirty="0"/>
              <a:t>Pels en Pelsconditie (20 </a:t>
            </a:r>
            <a:r>
              <a:rPr lang="nl-NL" dirty="0" err="1"/>
              <a:t>pt</a:t>
            </a:r>
            <a:r>
              <a:rPr lang="nl-NL" dirty="0"/>
              <a:t>.)</a:t>
            </a:r>
          </a:p>
          <a:p>
            <a:pPr marL="514350" indent="-514350">
              <a:buAutoNum type="arabicPeriod"/>
            </a:pPr>
            <a:r>
              <a:rPr lang="nl-NL" dirty="0"/>
              <a:t>Kop en Oren (15 </a:t>
            </a:r>
            <a:r>
              <a:rPr lang="nl-NL" dirty="0" err="1"/>
              <a:t>pt</a:t>
            </a:r>
            <a:r>
              <a:rPr lang="nl-NL" dirty="0"/>
              <a:t>.) </a:t>
            </a:r>
          </a:p>
          <a:p>
            <a:pPr marL="514350" indent="-514350">
              <a:buAutoNum type="arabicPeriod"/>
            </a:pPr>
            <a:r>
              <a:rPr lang="nl-NL" dirty="0"/>
              <a:t>Dek en buikkleur* (15pt.)</a:t>
            </a:r>
          </a:p>
          <a:p>
            <a:pPr marL="514350" indent="-514350">
              <a:buAutoNum type="arabicPeriod"/>
            </a:pPr>
            <a:r>
              <a:rPr lang="nl-NL" dirty="0"/>
              <a:t>Tussen en Grondkleur* (15.pt)</a:t>
            </a:r>
          </a:p>
          <a:p>
            <a:pPr marL="514350" indent="-514350">
              <a:buAutoNum type="arabicPeriod"/>
            </a:pPr>
            <a:r>
              <a:rPr lang="nl-NL" dirty="0"/>
              <a:t>Lichaamsconditie en verzorging (5pt.) </a:t>
            </a:r>
          </a:p>
        </p:txBody>
      </p:sp>
      <p:sp>
        <p:nvSpPr>
          <p:cNvPr id="4" name="Tijdelijke aanduiding voor dianummer 3">
            <a:extLst>
              <a:ext uri="{FF2B5EF4-FFF2-40B4-BE49-F238E27FC236}">
                <a16:creationId xmlns:a16="http://schemas.microsoft.com/office/drawing/2014/main" id="{ABA15CC5-DCD4-4B79-A469-62C9269113B0}"/>
              </a:ext>
            </a:extLst>
          </p:cNvPr>
          <p:cNvSpPr>
            <a:spLocks noGrp="1"/>
          </p:cNvSpPr>
          <p:nvPr>
            <p:ph type="sldNum" sz="quarter" idx="12"/>
          </p:nvPr>
        </p:nvSpPr>
        <p:spPr/>
        <p:txBody>
          <a:bodyPr/>
          <a:lstStyle/>
          <a:p>
            <a:fld id="{EDB70BFC-1634-4E52-840F-09C606B1170A}" type="slidenum">
              <a:rPr lang="nl-NL" smtClean="0"/>
              <a:t>5</a:t>
            </a:fld>
            <a:endParaRPr lang="nl-NL"/>
          </a:p>
        </p:txBody>
      </p:sp>
      <p:pic>
        <p:nvPicPr>
          <p:cNvPr id="5" name="Afbeelding 4">
            <a:extLst>
              <a:ext uri="{FF2B5EF4-FFF2-40B4-BE49-F238E27FC236}">
                <a16:creationId xmlns:a16="http://schemas.microsoft.com/office/drawing/2014/main" id="{C41D6392-03A3-41BC-B2EE-3C23DB3CEA59}"/>
              </a:ext>
            </a:extLst>
          </p:cNvPr>
          <p:cNvPicPr>
            <a:picLocks noChangeAspect="1"/>
          </p:cNvPicPr>
          <p:nvPr/>
        </p:nvPicPr>
        <p:blipFill rotWithShape="1">
          <a:blip r:embed="rId2"/>
          <a:srcRect b="1332"/>
          <a:stretch/>
        </p:blipFill>
        <p:spPr>
          <a:xfrm>
            <a:off x="8053387" y="1490664"/>
            <a:ext cx="3300413" cy="4351338"/>
          </a:xfrm>
          <a:prstGeom prst="rect">
            <a:avLst/>
          </a:prstGeom>
        </p:spPr>
      </p:pic>
    </p:spTree>
    <p:extLst>
      <p:ext uri="{BB962C8B-B14F-4D97-AF65-F5344CB8AC3E}">
        <p14:creationId xmlns:p14="http://schemas.microsoft.com/office/powerpoint/2010/main" val="69918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4F68C-D70F-46B5-9FC5-A8FEA0F2E79C}"/>
              </a:ext>
            </a:extLst>
          </p:cNvPr>
          <p:cNvSpPr>
            <a:spLocks noGrp="1"/>
          </p:cNvSpPr>
          <p:nvPr>
            <p:ph type="title"/>
          </p:nvPr>
        </p:nvSpPr>
        <p:spPr/>
        <p:txBody>
          <a:bodyPr/>
          <a:lstStyle/>
          <a:p>
            <a:r>
              <a:rPr lang="nl-NL" dirty="0"/>
              <a:t>Hoe werkt een keuring? </a:t>
            </a:r>
          </a:p>
        </p:txBody>
      </p:sp>
      <p:sp>
        <p:nvSpPr>
          <p:cNvPr id="3" name="Tijdelijke aanduiding voor inhoud 2">
            <a:extLst>
              <a:ext uri="{FF2B5EF4-FFF2-40B4-BE49-F238E27FC236}">
                <a16:creationId xmlns:a16="http://schemas.microsoft.com/office/drawing/2014/main" id="{BACE4134-6F15-4225-8990-1E0806E7E88A}"/>
              </a:ext>
            </a:extLst>
          </p:cNvPr>
          <p:cNvSpPr>
            <a:spLocks noGrp="1"/>
          </p:cNvSpPr>
          <p:nvPr>
            <p:ph idx="1"/>
          </p:nvPr>
        </p:nvSpPr>
        <p:spPr/>
        <p:txBody>
          <a:bodyPr/>
          <a:lstStyle/>
          <a:p>
            <a:pPr marL="0" indent="0">
              <a:buNone/>
            </a:pPr>
            <a:r>
              <a:rPr lang="nl-NL" dirty="0"/>
              <a:t>Predicaat (eindbeoordeling):</a:t>
            </a:r>
          </a:p>
          <a:p>
            <a:r>
              <a:rPr lang="nl-NL" dirty="0"/>
              <a:t>U: Uitmuntend (98,0 t/m 100 punten)</a:t>
            </a:r>
          </a:p>
          <a:p>
            <a:r>
              <a:rPr lang="de-DE" dirty="0"/>
              <a:t>F: </a:t>
            </a:r>
            <a:r>
              <a:rPr lang="de-DE" dirty="0" err="1"/>
              <a:t>Fraai</a:t>
            </a:r>
            <a:r>
              <a:rPr lang="de-DE" dirty="0"/>
              <a:t> (95,0 t/m 97,5 </a:t>
            </a:r>
            <a:r>
              <a:rPr lang="de-DE" dirty="0" err="1"/>
              <a:t>punten</a:t>
            </a:r>
            <a:r>
              <a:rPr lang="de-DE" dirty="0"/>
              <a:t>)</a:t>
            </a:r>
          </a:p>
          <a:p>
            <a:r>
              <a:rPr lang="nl-NL" dirty="0"/>
              <a:t>ZG: Zeer goed (92,0 t/m 94,5 punten)</a:t>
            </a:r>
          </a:p>
          <a:p>
            <a:r>
              <a:rPr lang="nl-NL" dirty="0"/>
              <a:t>G: Goed (89,0 t/m 91,5 punten)</a:t>
            </a:r>
          </a:p>
          <a:p>
            <a:r>
              <a:rPr lang="nl-NL" dirty="0"/>
              <a:t>V: Voldoende (86,0 t/m 88,5 punten</a:t>
            </a:r>
          </a:p>
          <a:p>
            <a:r>
              <a:rPr lang="nl-NL" dirty="0"/>
              <a:t>O: Onvoldoende (0 punten)</a:t>
            </a:r>
            <a:endParaRPr lang="nl-NL" b="1" dirty="0"/>
          </a:p>
        </p:txBody>
      </p:sp>
      <p:sp>
        <p:nvSpPr>
          <p:cNvPr id="4" name="Tijdelijke aanduiding voor dianummer 3">
            <a:extLst>
              <a:ext uri="{FF2B5EF4-FFF2-40B4-BE49-F238E27FC236}">
                <a16:creationId xmlns:a16="http://schemas.microsoft.com/office/drawing/2014/main" id="{5AC36DE6-B671-4220-B4AF-B808CB21558C}"/>
              </a:ext>
            </a:extLst>
          </p:cNvPr>
          <p:cNvSpPr>
            <a:spLocks noGrp="1"/>
          </p:cNvSpPr>
          <p:nvPr>
            <p:ph type="sldNum" sz="quarter" idx="12"/>
          </p:nvPr>
        </p:nvSpPr>
        <p:spPr/>
        <p:txBody>
          <a:bodyPr/>
          <a:lstStyle/>
          <a:p>
            <a:fld id="{EDB70BFC-1634-4E52-840F-09C606B1170A}" type="slidenum">
              <a:rPr lang="nl-NL" smtClean="0"/>
              <a:t>6</a:t>
            </a:fld>
            <a:endParaRPr lang="nl-NL"/>
          </a:p>
        </p:txBody>
      </p:sp>
      <p:pic>
        <p:nvPicPr>
          <p:cNvPr id="5" name="Afbeelding 4">
            <a:extLst>
              <a:ext uri="{FF2B5EF4-FFF2-40B4-BE49-F238E27FC236}">
                <a16:creationId xmlns:a16="http://schemas.microsoft.com/office/drawing/2014/main" id="{A4592F37-D7B9-42B2-BF08-178C3CFA5725}"/>
              </a:ext>
            </a:extLst>
          </p:cNvPr>
          <p:cNvPicPr>
            <a:picLocks noChangeAspect="1"/>
          </p:cNvPicPr>
          <p:nvPr/>
        </p:nvPicPr>
        <p:blipFill>
          <a:blip r:embed="rId2"/>
          <a:stretch>
            <a:fillRect/>
          </a:stretch>
        </p:blipFill>
        <p:spPr>
          <a:xfrm>
            <a:off x="7891221" y="969168"/>
            <a:ext cx="3500679" cy="4919663"/>
          </a:xfrm>
          <a:prstGeom prst="rect">
            <a:avLst/>
          </a:prstGeom>
        </p:spPr>
      </p:pic>
    </p:spTree>
    <p:extLst>
      <p:ext uri="{BB962C8B-B14F-4D97-AF65-F5344CB8AC3E}">
        <p14:creationId xmlns:p14="http://schemas.microsoft.com/office/powerpoint/2010/main" val="201809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DD30B-AE53-4764-9523-4188366E5134}"/>
              </a:ext>
            </a:extLst>
          </p:cNvPr>
          <p:cNvSpPr>
            <a:spLocks noGrp="1"/>
          </p:cNvSpPr>
          <p:nvPr>
            <p:ph type="title"/>
          </p:nvPr>
        </p:nvSpPr>
        <p:spPr/>
        <p:txBody>
          <a:bodyPr/>
          <a:lstStyle/>
          <a:p>
            <a:r>
              <a:rPr lang="nl-NL" dirty="0"/>
              <a:t>Voorbeelden van uitsluitingsfouten</a:t>
            </a:r>
          </a:p>
        </p:txBody>
      </p:sp>
      <p:sp>
        <p:nvSpPr>
          <p:cNvPr id="3" name="Tijdelijke aanduiding voor inhoud 2">
            <a:extLst>
              <a:ext uri="{FF2B5EF4-FFF2-40B4-BE49-F238E27FC236}">
                <a16:creationId xmlns:a16="http://schemas.microsoft.com/office/drawing/2014/main" id="{326535B4-3BED-4B22-AA01-875E61914EA5}"/>
              </a:ext>
            </a:extLst>
          </p:cNvPr>
          <p:cNvSpPr>
            <a:spLocks noGrp="1"/>
          </p:cNvSpPr>
          <p:nvPr>
            <p:ph idx="1"/>
          </p:nvPr>
        </p:nvSpPr>
        <p:spPr>
          <a:xfrm>
            <a:off x="838200" y="1825625"/>
            <a:ext cx="10515600" cy="4351338"/>
          </a:xfrm>
        </p:spPr>
        <p:txBody>
          <a:bodyPr>
            <a:normAutofit fontScale="92500" lnSpcReduction="20000"/>
          </a:bodyPr>
          <a:lstStyle/>
          <a:p>
            <a:r>
              <a:rPr lang="nl-NL" dirty="0"/>
              <a:t>Te zwaar of te </a:t>
            </a:r>
            <a:r>
              <a:rPr lang="nl-NL" dirty="0" err="1"/>
              <a:t>lich</a:t>
            </a:r>
            <a:endParaRPr lang="nl-NL" dirty="0"/>
          </a:p>
          <a:p>
            <a:r>
              <a:rPr lang="nl-NL" dirty="0"/>
              <a:t>Foute rug of </a:t>
            </a:r>
            <a:r>
              <a:rPr lang="nl-NL" dirty="0" err="1"/>
              <a:t>achterhandt</a:t>
            </a:r>
            <a:endParaRPr lang="nl-NL" dirty="0"/>
          </a:p>
          <a:p>
            <a:r>
              <a:rPr lang="nl-NL" dirty="0"/>
              <a:t>Scheven, kromme of sleepstaart</a:t>
            </a:r>
          </a:p>
          <a:p>
            <a:r>
              <a:rPr lang="nl-NL" dirty="0"/>
              <a:t>Skeletafwijkingen</a:t>
            </a:r>
          </a:p>
          <a:p>
            <a:r>
              <a:rPr lang="nl-NL" dirty="0"/>
              <a:t>Gebitsafwijkingen</a:t>
            </a:r>
          </a:p>
          <a:p>
            <a:r>
              <a:rPr lang="nl-NL" dirty="0"/>
              <a:t>Wam (rammelaar)</a:t>
            </a:r>
          </a:p>
          <a:p>
            <a:r>
              <a:rPr lang="nl-NL" dirty="0"/>
              <a:t>X of O benen</a:t>
            </a:r>
          </a:p>
          <a:p>
            <a:r>
              <a:rPr lang="nl-NL" dirty="0"/>
              <a:t>Afwijkende pels</a:t>
            </a:r>
          </a:p>
          <a:p>
            <a:r>
              <a:rPr lang="nl-NL" dirty="0"/>
              <a:t>Zeer sterke vervuiling</a:t>
            </a:r>
          </a:p>
          <a:p>
            <a:r>
              <a:rPr lang="nl-NL" dirty="0"/>
              <a:t>Zeer lange nagels</a:t>
            </a:r>
          </a:p>
        </p:txBody>
      </p:sp>
      <p:sp>
        <p:nvSpPr>
          <p:cNvPr id="4" name="Tijdelijke aanduiding voor dianummer 3">
            <a:extLst>
              <a:ext uri="{FF2B5EF4-FFF2-40B4-BE49-F238E27FC236}">
                <a16:creationId xmlns:a16="http://schemas.microsoft.com/office/drawing/2014/main" id="{B314A581-3579-4B3C-AAF6-F31265BEE084}"/>
              </a:ext>
            </a:extLst>
          </p:cNvPr>
          <p:cNvSpPr>
            <a:spLocks noGrp="1"/>
          </p:cNvSpPr>
          <p:nvPr>
            <p:ph type="sldNum" sz="quarter" idx="12"/>
          </p:nvPr>
        </p:nvSpPr>
        <p:spPr/>
        <p:txBody>
          <a:bodyPr/>
          <a:lstStyle/>
          <a:p>
            <a:fld id="{EDB70BFC-1634-4E52-840F-09C606B1170A}" type="slidenum">
              <a:rPr lang="nl-NL" smtClean="0"/>
              <a:t>7</a:t>
            </a:fld>
            <a:endParaRPr lang="nl-NL"/>
          </a:p>
        </p:txBody>
      </p:sp>
      <p:pic>
        <p:nvPicPr>
          <p:cNvPr id="5" name="Afbeelding 4">
            <a:extLst>
              <a:ext uri="{FF2B5EF4-FFF2-40B4-BE49-F238E27FC236}">
                <a16:creationId xmlns:a16="http://schemas.microsoft.com/office/drawing/2014/main" id="{58740A32-10B6-4DC1-B12D-F9B329966108}"/>
              </a:ext>
            </a:extLst>
          </p:cNvPr>
          <p:cNvPicPr>
            <a:picLocks noChangeAspect="1"/>
          </p:cNvPicPr>
          <p:nvPr/>
        </p:nvPicPr>
        <p:blipFill>
          <a:blip r:embed="rId2"/>
          <a:stretch>
            <a:fillRect/>
          </a:stretch>
        </p:blipFill>
        <p:spPr>
          <a:xfrm>
            <a:off x="8610600" y="1646239"/>
            <a:ext cx="2743200" cy="2711302"/>
          </a:xfrm>
          <a:prstGeom prst="rect">
            <a:avLst/>
          </a:prstGeom>
        </p:spPr>
      </p:pic>
      <p:pic>
        <p:nvPicPr>
          <p:cNvPr id="1028" name="Picture 4" descr="Afbeeldingsresultaat voor wam rammelaar">
            <a:extLst>
              <a:ext uri="{FF2B5EF4-FFF2-40B4-BE49-F238E27FC236}">
                <a16:creationId xmlns:a16="http://schemas.microsoft.com/office/drawing/2014/main" id="{1B81AC48-0EA9-4981-BE2E-F6C44B454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247900"/>
            <a:ext cx="328083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253AFD9E-2347-4636-A16E-2FD2A6EF24A6}"/>
              </a:ext>
            </a:extLst>
          </p:cNvPr>
          <p:cNvPicPr>
            <a:picLocks noChangeAspect="1"/>
          </p:cNvPicPr>
          <p:nvPr/>
        </p:nvPicPr>
        <p:blipFill>
          <a:blip r:embed="rId4"/>
          <a:stretch>
            <a:fillRect/>
          </a:stretch>
        </p:blipFill>
        <p:spPr>
          <a:xfrm>
            <a:off x="8022324" y="4001294"/>
            <a:ext cx="2181068" cy="2175669"/>
          </a:xfrm>
          <a:prstGeom prst="rect">
            <a:avLst/>
          </a:prstGeom>
        </p:spPr>
      </p:pic>
    </p:spTree>
    <p:extLst>
      <p:ext uri="{BB962C8B-B14F-4D97-AF65-F5344CB8AC3E}">
        <p14:creationId xmlns:p14="http://schemas.microsoft.com/office/powerpoint/2010/main" val="331141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p:cNvSpPr>
            <a:spLocks noGrp="1"/>
          </p:cNvSpPr>
          <p:nvPr>
            <p:ph type="body" sz="half" idx="2"/>
          </p:nvPr>
        </p:nvSpPr>
        <p:spPr/>
        <p:txBody>
          <a:bodyPr/>
          <a:lstStyle/>
          <a:p>
            <a:endParaRPr lang="nl-NL" dirty="0"/>
          </a:p>
          <a:p>
            <a:r>
              <a:rPr lang="nl-NL" dirty="0"/>
              <a:t>Kenmerken:</a:t>
            </a:r>
          </a:p>
          <a:p>
            <a:r>
              <a:rPr lang="nl-NL" dirty="0"/>
              <a:t>kan in bont en effe kleur voorkomen.</a:t>
            </a:r>
          </a:p>
          <a:p>
            <a:r>
              <a:rPr lang="nl-NL" dirty="0"/>
              <a:t>Overwegend rustig en goedaardig konijn. Weegt tussen de 4,5 en 6 kg. Robuust, gedrongen en gespierd lichaam, korte poten. Brede en massieve kop met sterk ontwikkelde wangen. Gebogen neusbrug is een belangrijk kenmerk. De buldog onder de konijnen.</a:t>
            </a:r>
          </a:p>
          <a:p>
            <a:endParaRPr lang="nl-NL" dirty="0"/>
          </a:p>
          <a:p>
            <a:pPr marL="285750" indent="-285750">
              <a:buFont typeface="Arial" panose="020B0604020202020204" pitchFamily="34" charset="0"/>
              <a:buChar char="•"/>
            </a:pPr>
            <a:r>
              <a:rPr lang="nl-NL" dirty="0"/>
              <a:t>Grote konijnen groep</a:t>
            </a:r>
          </a:p>
          <a:p>
            <a:pPr marL="285750" indent="-285750">
              <a:buFont typeface="Arial" panose="020B0604020202020204" pitchFamily="34" charset="0"/>
              <a:buChar char="•"/>
            </a:pPr>
            <a:r>
              <a:rPr lang="nl-NL" dirty="0"/>
              <a:t>Grote wangen</a:t>
            </a:r>
          </a:p>
        </p:txBody>
      </p:sp>
      <p:sp>
        <p:nvSpPr>
          <p:cNvPr id="5" name="Tekstvak 4"/>
          <p:cNvSpPr txBox="1"/>
          <p:nvPr/>
        </p:nvSpPr>
        <p:spPr>
          <a:xfrm>
            <a:off x="7751806" y="1688068"/>
            <a:ext cx="1968843" cy="369332"/>
          </a:xfrm>
          <a:prstGeom prst="rect">
            <a:avLst/>
          </a:prstGeom>
          <a:noFill/>
        </p:spPr>
        <p:txBody>
          <a:bodyPr wrap="square" rtlCol="0">
            <a:spAutoFit/>
          </a:bodyPr>
          <a:lstStyle/>
          <a:p>
            <a:r>
              <a:rPr lang="nl-NL" dirty="0"/>
              <a:t>Franse Hangoor </a:t>
            </a:r>
          </a:p>
        </p:txBody>
      </p:sp>
      <p:pic>
        <p:nvPicPr>
          <p:cNvPr id="6" name="Afbeelding 5"/>
          <p:cNvPicPr>
            <a:picLocks noChangeAspect="1"/>
          </p:cNvPicPr>
          <p:nvPr/>
        </p:nvPicPr>
        <p:blipFill>
          <a:blip r:embed="rId2"/>
          <a:stretch>
            <a:fillRect/>
          </a:stretch>
        </p:blipFill>
        <p:spPr>
          <a:xfrm>
            <a:off x="8666205" y="2267744"/>
            <a:ext cx="3049287" cy="2103772"/>
          </a:xfrm>
          <a:prstGeom prst="rect">
            <a:avLst/>
          </a:prstGeom>
        </p:spPr>
      </p:pic>
      <p:sp>
        <p:nvSpPr>
          <p:cNvPr id="3" name="Tijdelijke aanduiding voor dianummer 2">
            <a:extLst>
              <a:ext uri="{FF2B5EF4-FFF2-40B4-BE49-F238E27FC236}">
                <a16:creationId xmlns:a16="http://schemas.microsoft.com/office/drawing/2014/main" id="{9E694F39-E4E4-4CF6-9194-5C73AD54BAF5}"/>
              </a:ext>
            </a:extLst>
          </p:cNvPr>
          <p:cNvSpPr>
            <a:spLocks noGrp="1"/>
          </p:cNvSpPr>
          <p:nvPr>
            <p:ph type="sldNum" sz="quarter" idx="12"/>
          </p:nvPr>
        </p:nvSpPr>
        <p:spPr/>
        <p:txBody>
          <a:bodyPr/>
          <a:lstStyle/>
          <a:p>
            <a:fld id="{EDB70BFC-1634-4E52-840F-09C606B1170A}" type="slidenum">
              <a:rPr lang="nl-NL" smtClean="0"/>
              <a:t>8</a:t>
            </a:fld>
            <a:endParaRPr lang="nl-NL"/>
          </a:p>
        </p:txBody>
      </p:sp>
    </p:spTree>
    <p:extLst>
      <p:ext uri="{BB962C8B-B14F-4D97-AF65-F5344CB8AC3E}">
        <p14:creationId xmlns:p14="http://schemas.microsoft.com/office/powerpoint/2010/main" val="365707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a:t>Konijnen- </a:t>
            </a:r>
            <a:r>
              <a:rPr lang="nl-NL" sz="2000" dirty="0" err="1"/>
              <a:t>Oryctolagus</a:t>
            </a:r>
            <a:r>
              <a:rPr lang="nl-NL" sz="2000" dirty="0"/>
              <a:t> </a:t>
            </a:r>
            <a:r>
              <a:rPr lang="nl-NL" sz="2000" dirty="0" err="1"/>
              <a:t>cuniculus</a:t>
            </a:r>
            <a:endParaRPr lang="nl-NL" sz="2000" dirty="0"/>
          </a:p>
        </p:txBody>
      </p:sp>
      <p:sp>
        <p:nvSpPr>
          <p:cNvPr id="4" name="Tijdelijke aanduiding voor tekst 3"/>
          <p:cNvSpPr>
            <a:spLocks noGrp="1"/>
          </p:cNvSpPr>
          <p:nvPr>
            <p:ph type="body" sz="half" idx="2"/>
          </p:nvPr>
        </p:nvSpPr>
        <p:spPr/>
        <p:txBody>
          <a:bodyPr/>
          <a:lstStyle/>
          <a:p>
            <a:endParaRPr lang="nl-NL" dirty="0"/>
          </a:p>
          <a:p>
            <a:r>
              <a:rPr lang="nl-NL" dirty="0"/>
              <a:t>Kenmerken:</a:t>
            </a:r>
          </a:p>
          <a:p>
            <a:r>
              <a:rPr lang="nl-NL" dirty="0"/>
              <a:t>Goedmoedig, betrouwbaar en rustig karakter. In Nederland het grootst erkende konijnenras. Ruim 7 tot 8 kg. Lang lichaam met brede rug. Grote dikke oren. Forse en brede kop. Voedster iets minder breed. Zowel wildkleur als effen. Geen bond kleuren</a:t>
            </a:r>
          </a:p>
          <a:p>
            <a:endParaRPr lang="nl-NL" dirty="0"/>
          </a:p>
          <a:p>
            <a:pPr marL="285750" indent="-285750">
              <a:buFont typeface="Arial" panose="020B0604020202020204" pitchFamily="34" charset="0"/>
              <a:buChar char="•"/>
            </a:pPr>
            <a:r>
              <a:rPr lang="nl-NL" dirty="0"/>
              <a:t>In nl de grootse soort </a:t>
            </a:r>
          </a:p>
          <a:p>
            <a:pPr marL="285750" indent="-285750">
              <a:buFont typeface="Arial" panose="020B0604020202020204" pitchFamily="34" charset="0"/>
              <a:buChar char="•"/>
            </a:pPr>
            <a:r>
              <a:rPr lang="nl-NL" dirty="0"/>
              <a:t>Duidelijk grote vlees oren</a:t>
            </a:r>
          </a:p>
          <a:p>
            <a:pPr marL="285750" indent="-285750">
              <a:buFont typeface="Arial" panose="020B0604020202020204" pitchFamily="34" charset="0"/>
              <a:buChar char="•"/>
            </a:pPr>
            <a:r>
              <a:rPr lang="nl-NL" dirty="0"/>
              <a:t>Langwerpig gezicht  </a:t>
            </a:r>
          </a:p>
          <a:p>
            <a:endParaRPr lang="nl-NL" dirty="0"/>
          </a:p>
        </p:txBody>
      </p:sp>
      <p:sp>
        <p:nvSpPr>
          <p:cNvPr id="5" name="Tekstvak 4"/>
          <p:cNvSpPr txBox="1"/>
          <p:nvPr/>
        </p:nvSpPr>
        <p:spPr>
          <a:xfrm>
            <a:off x="7842422" y="1688068"/>
            <a:ext cx="1878227" cy="369332"/>
          </a:xfrm>
          <a:prstGeom prst="rect">
            <a:avLst/>
          </a:prstGeom>
          <a:noFill/>
        </p:spPr>
        <p:txBody>
          <a:bodyPr wrap="square" rtlCol="0">
            <a:spAutoFit/>
          </a:bodyPr>
          <a:lstStyle/>
          <a:p>
            <a:r>
              <a:rPr lang="nl-NL" dirty="0"/>
              <a:t>Vlaamse reus</a:t>
            </a:r>
          </a:p>
        </p:txBody>
      </p:sp>
      <p:pic>
        <p:nvPicPr>
          <p:cNvPr id="6" name="Afbeelding 5"/>
          <p:cNvPicPr>
            <a:picLocks noChangeAspect="1"/>
          </p:cNvPicPr>
          <p:nvPr/>
        </p:nvPicPr>
        <p:blipFill>
          <a:blip r:embed="rId2"/>
          <a:stretch>
            <a:fillRect/>
          </a:stretch>
        </p:blipFill>
        <p:spPr>
          <a:xfrm>
            <a:off x="8567351" y="2162969"/>
            <a:ext cx="3024574" cy="2215676"/>
          </a:xfrm>
          <a:prstGeom prst="rect">
            <a:avLst/>
          </a:prstGeom>
        </p:spPr>
      </p:pic>
      <p:sp>
        <p:nvSpPr>
          <p:cNvPr id="3" name="Tijdelijke aanduiding voor dianummer 2">
            <a:extLst>
              <a:ext uri="{FF2B5EF4-FFF2-40B4-BE49-F238E27FC236}">
                <a16:creationId xmlns:a16="http://schemas.microsoft.com/office/drawing/2014/main" id="{BEC385C4-2FDC-4FF2-A5C3-56586ABFBDB1}"/>
              </a:ext>
            </a:extLst>
          </p:cNvPr>
          <p:cNvSpPr>
            <a:spLocks noGrp="1"/>
          </p:cNvSpPr>
          <p:nvPr>
            <p:ph type="sldNum" sz="quarter" idx="12"/>
          </p:nvPr>
        </p:nvSpPr>
        <p:spPr/>
        <p:txBody>
          <a:bodyPr/>
          <a:lstStyle/>
          <a:p>
            <a:fld id="{EDB70BFC-1634-4E52-840F-09C606B1170A}" type="slidenum">
              <a:rPr lang="nl-NL" smtClean="0"/>
              <a:t>9</a:t>
            </a:fld>
            <a:endParaRPr lang="nl-NL"/>
          </a:p>
        </p:txBody>
      </p:sp>
    </p:spTree>
    <p:extLst>
      <p:ext uri="{BB962C8B-B14F-4D97-AF65-F5344CB8AC3E}">
        <p14:creationId xmlns:p14="http://schemas.microsoft.com/office/powerpoint/2010/main" val="14872137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903</Words>
  <Application>Microsoft Office PowerPoint</Application>
  <PresentationFormat>Breedbeeld</PresentationFormat>
  <Paragraphs>161</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Konijnen rassen</vt:lpstr>
      <vt:lpstr>Vroegere indeling </vt:lpstr>
      <vt:lpstr>Huidige rasindeling </vt:lpstr>
      <vt:lpstr>Organisaties </vt:lpstr>
      <vt:lpstr>Hoe werkt een keuring?</vt:lpstr>
      <vt:lpstr>Hoe werkt een keuring? </vt:lpstr>
      <vt:lpstr>Voorbeelden van uitsluitingsfouten</vt:lpstr>
      <vt:lpstr>Konijnen- Oryctolagus cuniculus</vt:lpstr>
      <vt:lpstr>Konijnen- Oryctolagus cuniculus</vt:lpstr>
      <vt:lpstr>Konijnen- Oryctolagus cuniculus</vt:lpstr>
      <vt:lpstr>Konijnen- Oryctolagus cuniculus</vt:lpstr>
      <vt:lpstr>Konijnen- Oryctolagus cuniculus</vt:lpstr>
      <vt:lpstr>Konijnen- Oryctolagus cuniculus</vt:lpstr>
      <vt:lpstr>Konijnen- Oryctolagus cuniculus</vt:lpstr>
      <vt:lpstr>Konijnen- Oryctolagus cuniculus</vt:lpstr>
      <vt:lpstr>Konijnen- Oryctolagus cuniculus</vt:lpstr>
      <vt:lpstr>Konijnen- Oryctolagus cuniculus</vt:lpstr>
      <vt:lpstr>Konijnen- Oryctolagus cuniculus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Konijnen rassen</dc:title>
  <dc:creator>Romy van Rijn</dc:creator>
  <cp:lastModifiedBy>Romy van Rijn</cp:lastModifiedBy>
  <cp:revision>9</cp:revision>
  <dcterms:created xsi:type="dcterms:W3CDTF">2018-11-21T16:26:22Z</dcterms:created>
  <dcterms:modified xsi:type="dcterms:W3CDTF">2018-11-26T18:34:03Z</dcterms:modified>
</cp:coreProperties>
</file>