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ourier Prime" panose="020B0604020202020204" charset="0"/>
      <p:regular r:id="rId14"/>
    </p:embeddedFont>
    <p:embeddedFont>
      <p:font typeface="DM Sans" pitchFamily="2" charset="0"/>
      <p:regular r:id="rId15"/>
    </p:embeddedFont>
    <p:embeddedFont>
      <p:font typeface="Hatton Bold" panose="020B0604020202020204" charset="0"/>
      <p:regular r:id="rId16"/>
    </p:embeddedFont>
    <p:embeddedFont>
      <p:font typeface="Hatton Bold Bold" panose="020B0604020202020204" charset="0"/>
      <p:regular r:id="rId17"/>
    </p:embeddedFont>
    <p:embeddedFont>
      <p:font typeface="Open Sans Extra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22" autoAdjust="0"/>
  </p:normalViewPr>
  <p:slideViewPr>
    <p:cSldViewPr>
      <p:cViewPr varScale="1">
        <p:scale>
          <a:sx n="47" d="100"/>
          <a:sy n="47" d="100"/>
        </p:scale>
        <p:origin x="72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3T19:14:28.8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9909 1909 24575,'0'-2'0,"0"0"0,-1 0 0,1 0 0,-1 0 0,1 0 0,-1 0 0,0 0 0,0 0 0,0 0 0,0 0 0,-1 0 0,1 0 0,0 1 0,-1-1 0,1 1 0,-1-1 0,-2-1 0,-34-23 0,26 18 0,-287-209 0,53 35 0,197 149 0,-7-4 0,2-2 0,-78-73 0,99 79 0,-2 2 0,-2 1 0,0 2 0,-82-46 0,-27-23 0,71 44 0,-79-70 0,20 15 0,-40-13 0,124 88 0,37 22 0,-1 2 0,0 0 0,0 0 0,-1 2 0,0-1 0,0 2 0,-19-6 0,-58-10 0,-97-22 0,80 22 0,50 9 0,-115-12 0,77 23 0,58 3 0,1-2 0,-1-2 0,-74-15 0,67 6 0,12 4 0,0-1 0,0-2 0,-59-28 0,66 26 0,0 1 0,-1 1 0,0 1 0,-1 2 0,0 1 0,-46-6 0,-42-7 0,49 6 0,-92-5 0,-45 20 0,-52-3 0,226-3 0,1 0 0,-33-12 0,31 9 0,-50-9 0,-58 8 0,-164 9 0,119 4 0,-1028-4 0,1171 3 0,0 2 0,0 2 0,0 2 0,1 2 0,-44 17 0,40-11 0,-64 35 0,72-33 0,-1-1 0,-74 24 0,-181 43 0,261-75 0,1 1 0,0 2 0,0 0 0,1 3 0,1 0 0,1 2 0,0 1 0,2 1 0,0 1 0,1 1 0,1 2 0,1 0 0,-27 39 0,32-40 0,0-1 0,-1-1 0,-2-1 0,-31 25 0,28-26 0,1 2 0,1 0 0,-28 36 0,34-36 0,-4 5 0,0 1 0,2 1 0,1 1 0,-23 55 0,28-58 0,0 0 0,-2-2 0,0 1 0,-2-2 0,-1 0 0,-1-1 0,-32 32 0,8-8 0,16-14 0,-42 71 0,53-77 0,-2 0 0,0-1 0,-2 0 0,0-2 0,-28 25 0,13-15 0,2 1 0,-32 42 0,-15 18 0,60-70 0,1 0 0,1 1 0,1 1 0,-22 50 0,-20 31 0,14-38 0,-81 143 0,108-178 0,6-12 0,0 0 0,2 0 0,0 1 0,-9 40 0,8-16 0,-2 0 0,-2-2 0,-33 74 0,38-94 0,0 0 0,-6 38 0,8-35 0,0 0 0,-12 26 0,0-10 0,6-15 0,1 1 0,1 0 0,-8 36 0,-75 315 0,36-206 0,49-143 0,0 0 0,2 0 0,-3 43 0,7-45 0,-2-1 0,0 1 0,-19 52 0,24-82 0,0 1 0,0-1 0,0 1 0,0-1 0,0 1 0,0-1 0,0 1 0,-1-1 0,1 1 0,0-1 0,0 1 0,0-1 0,-1 0 0,1 1 0,0-1 0,-1 1 0,1-1 0,0 0 0,-1 1 0,1-1 0,-1 0 0,1 1 0,0-1 0,-1 0 0,1 0 0,-1 1 0,1-1 0,-1 0 0,1 0 0,-1 0 0,1 0 0,-1 0 0,1 0 0,-1 1 0,1-1 0,-1 0 0,1 0 0,-1-1 0,1 1 0,-1 0 0,1 0 0,-1 0 0,1 0 0,-1 0 0,1-1 0,-1 1 0,1 0 0,-1 0 0,1-1 0,-1 1 0,1 0 0,0 0 0,-1-1 0,1 1 0,0-1 0,-1 1 0,-18-29 0,15 22 0,-92-192 0,-1-2 0,60 133 0,26 45 0,-1 0 0,-2 1 0,-21-28 0,46 107 0,-2-16 0,2 1 0,32 74 0,-36-99 0,1 0 0,0-1 0,2-1 0,0 1 0,0-1 0,2-1 0,-1 0 0,2-1 0,22 19 0,-31-29 0,1 1 0,-1-1 0,1 0 0,0-1 0,0 1 0,0-1 0,1 0 0,-1 0 0,0 0 0,1-1 0,0 0 0,-1 0 0,1 0 0,-1-1 0,11 0 0,-7-2 0,-1 0 0,0 0 0,1-1 0,-1-1 0,0 1 0,-1-1 0,1 0 0,-1-1 0,11-8 0,2-3 0,0-2 0,-1 0 0,-1-1 0,-1-1 0,21-32 0,-27 38 0,3-2 0,1 0 0,1 1 0,0 1 0,19-14 0,-2 3 0,30-18 0,-129 133 0,53-69 0,-2-1 0,0-1 0,-1 0 0,-1-1 0,0-1 0,-40 30 0,-105 82-1365,134-108-5461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customXml" Target="../ink/ink1.xml"/><Relationship Id="rId17" Type="http://schemas.openxmlformats.org/officeDocument/2006/relationships/image" Target="../media/image21.svg"/><Relationship Id="rId2" Type="http://schemas.openxmlformats.org/officeDocument/2006/relationships/image" Target="../media/image1.jpe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5" Type="http://schemas.openxmlformats.org/officeDocument/2006/relationships/image" Target="../media/image19.svg"/><Relationship Id="rId10" Type="http://schemas.openxmlformats.org/officeDocument/2006/relationships/image" Target="../media/image16.png"/><Relationship Id="rId4" Type="http://schemas.openxmlformats.org/officeDocument/2006/relationships/image" Target="../media/image3.svg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sv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4.png"/><Relationship Id="rId4" Type="http://schemas.openxmlformats.org/officeDocument/2006/relationships/image" Target="../media/image1.jpe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sv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6.svg"/><Relationship Id="rId5" Type="http://schemas.openxmlformats.org/officeDocument/2006/relationships/image" Target="../media/image27.png"/><Relationship Id="rId10" Type="http://schemas.openxmlformats.org/officeDocument/2006/relationships/image" Target="../media/image25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8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6000"/>
          </a:blip>
          <a:srcRect t="31103" b="3110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630706">
            <a:off x="9789224" y="2334341"/>
            <a:ext cx="5000753" cy="484618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2888" r="2888"/>
          <a:stretch>
            <a:fillRect/>
          </a:stretch>
        </p:blipFill>
        <p:spPr>
          <a:xfrm rot="-5514009">
            <a:off x="5133057" y="854861"/>
            <a:ext cx="6084290" cy="872618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645823" y="3659352"/>
            <a:ext cx="5536257" cy="3406142"/>
            <a:chOff x="0" y="0"/>
            <a:chExt cx="7381677" cy="4541522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7381677" cy="2086008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502754" y="2285515"/>
              <a:ext cx="6878923" cy="2256007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480750" y="76536"/>
              <a:ext cx="6420177" cy="22560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27"/>
                </a:lnSpc>
              </a:pPr>
              <a:endParaRPr dirty="0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83673">
            <a:off x="12087426" y="6393196"/>
            <a:ext cx="2424849" cy="23899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495375">
            <a:off x="11953017" y="6421786"/>
            <a:ext cx="1093111" cy="37120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341460">
            <a:off x="736934" y="4086507"/>
            <a:ext cx="4132023" cy="635695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 rot="183673">
            <a:off x="12208386" y="6991917"/>
            <a:ext cx="2270381" cy="143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2400" dirty="0">
                <a:solidFill>
                  <a:srgbClr val="000000"/>
                </a:solidFill>
                <a:latin typeface="Courier Prime"/>
              </a:rPr>
              <a:t>Naam</a:t>
            </a:r>
          </a:p>
          <a:p>
            <a:pPr algn="ctr">
              <a:lnSpc>
                <a:spcPts val="2160"/>
              </a:lnSpc>
            </a:pPr>
            <a:endParaRPr lang="en-US" sz="2400" dirty="0">
              <a:solidFill>
                <a:srgbClr val="000000"/>
              </a:solidFill>
              <a:latin typeface="Courier Prime"/>
            </a:endParaRPr>
          </a:p>
          <a:p>
            <a:pPr algn="ctr">
              <a:lnSpc>
                <a:spcPts val="2160"/>
              </a:lnSpc>
            </a:pPr>
            <a:endParaRPr lang="en-US" sz="2400" dirty="0">
              <a:solidFill>
                <a:srgbClr val="000000"/>
              </a:solidFill>
              <a:latin typeface="Courier Prime"/>
            </a:endParaRPr>
          </a:p>
          <a:p>
            <a:pPr algn="ctr">
              <a:lnSpc>
                <a:spcPts val="2160"/>
              </a:lnSpc>
            </a:pPr>
            <a:endParaRPr lang="en-US" sz="2400" dirty="0">
              <a:solidFill>
                <a:srgbClr val="000000"/>
              </a:solidFill>
              <a:latin typeface="Courier Prime"/>
            </a:endParaRPr>
          </a:p>
          <a:p>
            <a:pPr algn="ctr">
              <a:lnSpc>
                <a:spcPts val="2160"/>
              </a:lnSpc>
            </a:pPr>
            <a:r>
              <a:rPr lang="en-US" sz="2400" dirty="0" err="1">
                <a:solidFill>
                  <a:srgbClr val="000000"/>
                </a:solidFill>
                <a:latin typeface="Courier Prime"/>
              </a:rPr>
              <a:t>Klas</a:t>
            </a:r>
            <a:endParaRPr lang="en-US" sz="2400" dirty="0">
              <a:solidFill>
                <a:srgbClr val="000000"/>
              </a:solidFill>
              <a:latin typeface="Courier Prime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421311" y="3487902"/>
            <a:ext cx="4400205" cy="15092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89"/>
              </a:lnSpc>
            </a:pPr>
            <a:r>
              <a:rPr lang="en-US" sz="8778" dirty="0">
                <a:solidFill>
                  <a:srgbClr val="FFFFFF"/>
                </a:solidFill>
                <a:latin typeface="Open Sans Extra Bold"/>
              </a:rPr>
              <a:t>Escape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034526" y="5361028"/>
            <a:ext cx="3390258" cy="1533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FFFFFF"/>
                </a:solidFill>
                <a:latin typeface="Open Sans Extra Bold"/>
              </a:rPr>
              <a:t>room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6000"/>
          </a:blip>
          <a:srcRect t="31103" b="3110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918761" y="5149382"/>
            <a:ext cx="4602215" cy="414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DM Sans"/>
              </a:rPr>
              <a:t>Over de </a:t>
            </a:r>
            <a:r>
              <a:rPr lang="nl-NL" sz="2400" dirty="0">
                <a:solidFill>
                  <a:srgbClr val="000000"/>
                </a:solidFill>
                <a:latin typeface="DM Sans"/>
              </a:rPr>
              <a:t>schrijfster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276163">
            <a:off x="3766293" y="5054010"/>
            <a:ext cx="801671" cy="76668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937338" y="5122802"/>
            <a:ext cx="430014" cy="58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95"/>
              </a:lnSpc>
              <a:spcBef>
                <a:spcPct val="0"/>
              </a:spcBef>
            </a:pPr>
            <a:r>
              <a:rPr lang="en-US" sz="3282" dirty="0">
                <a:solidFill>
                  <a:srgbClr val="FFFFFF"/>
                </a:solidFill>
                <a:latin typeface="Hatton Bold Bold"/>
              </a:rPr>
              <a:t>1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286042" y="2842883"/>
            <a:ext cx="5689471" cy="877048"/>
            <a:chOff x="6872" y="46377"/>
            <a:chExt cx="7585961" cy="1169397"/>
          </a:xfrm>
        </p:grpSpPr>
        <p:sp>
          <p:nvSpPr>
            <p:cNvPr id="7" name="AutoShape 7"/>
            <p:cNvSpPr/>
            <p:nvPr/>
          </p:nvSpPr>
          <p:spPr>
            <a:xfrm rot="-42073">
              <a:off x="6872" y="46377"/>
              <a:ext cx="7585961" cy="1169397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32564" y="98707"/>
              <a:ext cx="7167333" cy="1104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6693"/>
                </a:lnSpc>
                <a:spcBef>
                  <a:spcPct val="0"/>
                </a:spcBef>
              </a:pPr>
              <a:r>
                <a:rPr lang="nl-NL" sz="4780" dirty="0">
                  <a:solidFill>
                    <a:srgbClr val="FFFFFF"/>
                  </a:solidFill>
                  <a:latin typeface="Hatton Bold"/>
                </a:rPr>
                <a:t>Inleiding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766292" y="6758475"/>
            <a:ext cx="5754683" cy="958217"/>
            <a:chOff x="71390" y="75201"/>
            <a:chExt cx="7672911" cy="1277623"/>
          </a:xfrm>
        </p:grpSpPr>
        <p:sp>
          <p:nvSpPr>
            <p:cNvPr id="10" name="TextBox 10"/>
            <p:cNvSpPr txBox="1"/>
            <p:nvPr/>
          </p:nvSpPr>
          <p:spPr>
            <a:xfrm>
              <a:off x="1608015" y="218238"/>
              <a:ext cx="6136286" cy="1134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DM Sans"/>
                </a:rPr>
                <a:t>Hoofdpersonen &amp; belangrijke bijpersonen</a:t>
              </a: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10276163" flipH="1" flipV="1">
              <a:off x="71390" y="75201"/>
              <a:ext cx="1068894" cy="1022251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299451" y="195499"/>
              <a:ext cx="573352" cy="749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595"/>
                </a:lnSpc>
                <a:spcBef>
                  <a:spcPct val="0"/>
                </a:spcBef>
              </a:pPr>
              <a:r>
                <a:rPr lang="en-US" sz="3282" dirty="0">
                  <a:solidFill>
                    <a:srgbClr val="FFFFFF"/>
                  </a:solidFill>
                  <a:latin typeface="Hatton Bold Bold"/>
                </a:rPr>
                <a:t>2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214712" y="4997609"/>
            <a:ext cx="5808226" cy="879489"/>
            <a:chOff x="0" y="0"/>
            <a:chExt cx="7744301" cy="1172653"/>
          </a:xfrm>
        </p:grpSpPr>
        <p:sp>
          <p:nvSpPr>
            <p:cNvPr id="14" name="TextBox 14"/>
            <p:cNvSpPr txBox="1"/>
            <p:nvPr/>
          </p:nvSpPr>
          <p:spPr>
            <a:xfrm>
              <a:off x="1608015" y="218238"/>
              <a:ext cx="6136287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DM Sans"/>
                </a:rPr>
                <a:t>Stukje voorlezen</a:t>
              </a:r>
            </a:p>
          </p:txBody>
        </p: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10276163">
              <a:off x="71390" y="75201"/>
              <a:ext cx="1068894" cy="1022251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299451" y="195499"/>
              <a:ext cx="573352" cy="749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595"/>
                </a:lnSpc>
                <a:spcBef>
                  <a:spcPct val="0"/>
                </a:spcBef>
              </a:pPr>
              <a:r>
                <a:rPr lang="en-US" sz="3282" dirty="0">
                  <a:solidFill>
                    <a:srgbClr val="FFFFFF"/>
                  </a:solidFill>
                  <a:latin typeface="Hatton Bold Bold"/>
                </a:rPr>
                <a:t>4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14712" y="6702074"/>
            <a:ext cx="5808226" cy="879489"/>
            <a:chOff x="0" y="0"/>
            <a:chExt cx="7744301" cy="1172653"/>
          </a:xfrm>
        </p:grpSpPr>
        <p:sp>
          <p:nvSpPr>
            <p:cNvPr id="18" name="TextBox 18"/>
            <p:cNvSpPr txBox="1"/>
            <p:nvPr/>
          </p:nvSpPr>
          <p:spPr>
            <a:xfrm>
              <a:off x="1608015" y="218238"/>
              <a:ext cx="6136287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DM Sans"/>
                </a:rPr>
                <a:t>Mijn mening over het boek</a:t>
              </a:r>
            </a:p>
          </p:txBody>
        </p:sp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10276163" flipH="1" flipV="1">
              <a:off x="71390" y="75201"/>
              <a:ext cx="1068894" cy="1022251"/>
            </a:xfrm>
            <a:prstGeom prst="rect">
              <a:avLst/>
            </a:prstGeom>
          </p:spPr>
        </p:pic>
        <p:sp>
          <p:nvSpPr>
            <p:cNvPr id="20" name="TextBox 20"/>
            <p:cNvSpPr txBox="1"/>
            <p:nvPr/>
          </p:nvSpPr>
          <p:spPr>
            <a:xfrm>
              <a:off x="299451" y="195499"/>
              <a:ext cx="573352" cy="749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595"/>
                </a:lnSpc>
                <a:spcBef>
                  <a:spcPct val="0"/>
                </a:spcBef>
              </a:pPr>
              <a:r>
                <a:rPr lang="en-US" sz="3282" dirty="0">
                  <a:solidFill>
                    <a:srgbClr val="FFFFFF"/>
                  </a:solidFill>
                  <a:latin typeface="Hatton Bold Bold"/>
                </a:rPr>
                <a:t>5</a:t>
              </a:r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630706">
            <a:off x="9134243" y="-2115678"/>
            <a:ext cx="5000753" cy="4846184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3712750" y="8378811"/>
            <a:ext cx="5808226" cy="879489"/>
            <a:chOff x="0" y="0"/>
            <a:chExt cx="7744301" cy="1172653"/>
          </a:xfrm>
        </p:grpSpPr>
        <p:sp>
          <p:nvSpPr>
            <p:cNvPr id="23" name="TextBox 23"/>
            <p:cNvSpPr txBox="1"/>
            <p:nvPr/>
          </p:nvSpPr>
          <p:spPr>
            <a:xfrm>
              <a:off x="1608015" y="218238"/>
              <a:ext cx="6136287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DM Sans"/>
                </a:rPr>
                <a:t>Samenvatting</a:t>
              </a:r>
            </a:p>
          </p:txBody>
        </p:sp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10276163" flipH="1" flipV="1">
              <a:off x="71390" y="75201"/>
              <a:ext cx="1068894" cy="1022251"/>
            </a:xfrm>
            <a:prstGeom prst="rect">
              <a:avLst/>
            </a:prstGeom>
          </p:spPr>
        </p:pic>
        <p:sp>
          <p:nvSpPr>
            <p:cNvPr id="25" name="TextBox 25"/>
            <p:cNvSpPr txBox="1"/>
            <p:nvPr/>
          </p:nvSpPr>
          <p:spPr>
            <a:xfrm>
              <a:off x="299451" y="195499"/>
              <a:ext cx="573352" cy="749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595"/>
                </a:lnSpc>
                <a:spcBef>
                  <a:spcPct val="0"/>
                </a:spcBef>
              </a:pPr>
              <a:r>
                <a:rPr lang="en-US" sz="3282" dirty="0">
                  <a:solidFill>
                    <a:srgbClr val="FFFFFF"/>
                  </a:solidFill>
                  <a:latin typeface="Hatton Bold Bold"/>
                </a:rPr>
                <a:t>3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214712" y="8378811"/>
            <a:ext cx="5808226" cy="879489"/>
            <a:chOff x="0" y="0"/>
            <a:chExt cx="7744301" cy="1172653"/>
          </a:xfrm>
        </p:grpSpPr>
        <p:sp>
          <p:nvSpPr>
            <p:cNvPr id="27" name="TextBox 27"/>
            <p:cNvSpPr txBox="1"/>
            <p:nvPr/>
          </p:nvSpPr>
          <p:spPr>
            <a:xfrm>
              <a:off x="1608015" y="218238"/>
              <a:ext cx="6136287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DM Sans"/>
                </a:rPr>
                <a:t>Einde</a:t>
              </a:r>
            </a:p>
          </p:txBody>
        </p:sp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10276163" flipH="1" flipV="1">
              <a:off x="71390" y="75201"/>
              <a:ext cx="1068894" cy="1022251"/>
            </a:xfrm>
            <a:prstGeom prst="rect">
              <a:avLst/>
            </a:prstGeom>
          </p:spPr>
        </p:pic>
        <p:sp>
          <p:nvSpPr>
            <p:cNvPr id="29" name="TextBox 29"/>
            <p:cNvSpPr txBox="1"/>
            <p:nvPr/>
          </p:nvSpPr>
          <p:spPr>
            <a:xfrm>
              <a:off x="299451" y="195499"/>
              <a:ext cx="573352" cy="749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595"/>
                </a:lnSpc>
                <a:spcBef>
                  <a:spcPct val="0"/>
                </a:spcBef>
              </a:pPr>
              <a:r>
                <a:rPr lang="en-US" sz="3282" dirty="0">
                  <a:solidFill>
                    <a:srgbClr val="FFFFFF"/>
                  </a:solidFill>
                  <a:latin typeface="Hatton Bold Bold"/>
                </a:rPr>
                <a:t>6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6000"/>
          </a:blip>
          <a:srcRect t="31103" b="3110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630706">
            <a:off x="14191219" y="-1612768"/>
            <a:ext cx="5000753" cy="484618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3516" r="3516"/>
          <a:stretch>
            <a:fillRect/>
          </a:stretch>
        </p:blipFill>
        <p:spPr>
          <a:xfrm rot="20980361">
            <a:off x="12506382" y="3429001"/>
            <a:ext cx="4269581" cy="61234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15137" r="15137"/>
          <a:stretch>
            <a:fillRect/>
          </a:stretch>
        </p:blipFill>
        <p:spPr>
          <a:xfrm rot="298133">
            <a:off x="7192171" y="1719230"/>
            <a:ext cx="4269581" cy="61234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276163">
            <a:off x="1076171" y="2808858"/>
            <a:ext cx="710756" cy="67974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227818" y="2910975"/>
            <a:ext cx="381248" cy="517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74"/>
              </a:lnSpc>
              <a:spcBef>
                <a:spcPct val="0"/>
              </a:spcBef>
            </a:pPr>
            <a:r>
              <a:rPr lang="en-US" sz="2910" dirty="0">
                <a:solidFill>
                  <a:srgbClr val="FFFFFF"/>
                </a:solidFill>
                <a:latin typeface="Hatton Bold Bold"/>
              </a:rPr>
              <a:t>1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276163" flipH="1" flipV="1">
            <a:off x="1076171" y="4051233"/>
            <a:ext cx="710756" cy="67974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27818" y="4112027"/>
            <a:ext cx="381248" cy="517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74"/>
              </a:lnSpc>
              <a:spcBef>
                <a:spcPct val="0"/>
              </a:spcBef>
            </a:pPr>
            <a:r>
              <a:rPr lang="en-US" sz="2910" dirty="0">
                <a:solidFill>
                  <a:srgbClr val="FFFFFF"/>
                </a:solidFill>
                <a:latin typeface="Hatton Bold Bold"/>
              </a:rPr>
              <a:t>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85649" y="2898227"/>
            <a:ext cx="3263799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699" dirty="0">
                <a:solidFill>
                  <a:srgbClr val="000000"/>
                </a:solidFill>
                <a:latin typeface="DM Sans"/>
              </a:rPr>
              <a:t>Maren Inne Stoffels</a:t>
            </a:r>
          </a:p>
          <a:p>
            <a:pPr marL="0" lvl="0" indent="0">
              <a:lnSpc>
                <a:spcPts val="3219"/>
              </a:lnSpc>
              <a:spcBef>
                <a:spcPct val="0"/>
              </a:spcBef>
            </a:pPr>
            <a:endParaRPr lang="en-US" sz="2699" dirty="0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226619" y="6854437"/>
            <a:ext cx="3068384" cy="951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779"/>
              </a:lnSpc>
              <a:spcBef>
                <a:spcPct val="0"/>
              </a:spcBef>
            </a:pPr>
            <a:r>
              <a:rPr lang="nl-NL" sz="2700" dirty="0">
                <a:solidFill>
                  <a:srgbClr val="000000"/>
                </a:solidFill>
                <a:latin typeface="DM Sans"/>
              </a:rPr>
              <a:t>Boeken</a:t>
            </a:r>
            <a:r>
              <a:rPr lang="en-US" sz="2700" dirty="0">
                <a:solidFill>
                  <a:srgbClr val="000000"/>
                </a:solidFill>
                <a:latin typeface="DM Sans"/>
              </a:rPr>
              <a:t> &amp; </a:t>
            </a:r>
            <a:r>
              <a:rPr lang="nl-NL" sz="2700" dirty="0">
                <a:solidFill>
                  <a:srgbClr val="000000"/>
                </a:solidFill>
                <a:latin typeface="DM Sans"/>
              </a:rPr>
              <a:t>nominaties</a:t>
            </a:r>
          </a:p>
        </p:txBody>
      </p:sp>
      <p:sp>
        <p:nvSpPr>
          <p:cNvPr id="12" name="AutoShape 12"/>
          <p:cNvSpPr/>
          <p:nvPr/>
        </p:nvSpPr>
        <p:spPr>
          <a:xfrm rot="-13234">
            <a:off x="1030272" y="1081171"/>
            <a:ext cx="5070599" cy="1433619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3" name="TextBox 13"/>
          <p:cNvSpPr txBox="1"/>
          <p:nvPr/>
        </p:nvSpPr>
        <p:spPr>
          <a:xfrm rot="-13234">
            <a:off x="1651086" y="1088974"/>
            <a:ext cx="4091489" cy="1497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46"/>
              </a:lnSpc>
            </a:pPr>
            <a:r>
              <a:rPr lang="en-US" sz="5133" spc="-51" dirty="0">
                <a:solidFill>
                  <a:srgbClr val="FFFFFF"/>
                </a:solidFill>
                <a:latin typeface="Hatton Bold"/>
              </a:rPr>
              <a:t>Over de schrijfster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276163" flipH="1" flipV="1">
            <a:off x="1076171" y="5471423"/>
            <a:ext cx="710756" cy="679741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227818" y="5532217"/>
            <a:ext cx="381248" cy="517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74"/>
              </a:lnSpc>
              <a:spcBef>
                <a:spcPct val="0"/>
              </a:spcBef>
            </a:pPr>
            <a:r>
              <a:rPr lang="en-US" sz="2910" dirty="0">
                <a:solidFill>
                  <a:srgbClr val="FFFFFF"/>
                </a:solidFill>
                <a:latin typeface="Hatton Bold Bold"/>
              </a:rPr>
              <a:t>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29249" y="4067690"/>
            <a:ext cx="2831050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779"/>
              </a:lnSpc>
              <a:spcBef>
                <a:spcPct val="0"/>
              </a:spcBef>
            </a:pPr>
            <a:r>
              <a:rPr lang="en-US" sz="2700" dirty="0">
                <a:solidFill>
                  <a:srgbClr val="000000"/>
                </a:solidFill>
                <a:latin typeface="DM Sans"/>
              </a:rPr>
              <a:t>Amsterdam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276163" flipH="1" flipV="1">
            <a:off x="1076171" y="6990435"/>
            <a:ext cx="710756" cy="679741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227818" y="7051229"/>
            <a:ext cx="381248" cy="517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74"/>
              </a:lnSpc>
              <a:spcBef>
                <a:spcPct val="0"/>
              </a:spcBef>
            </a:pPr>
            <a:r>
              <a:rPr lang="en-US" sz="2910" dirty="0">
                <a:solidFill>
                  <a:srgbClr val="FFFFFF"/>
                </a:solidFill>
                <a:latin typeface="Hatton Bold Bold"/>
              </a:rPr>
              <a:t>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42501" y="5373764"/>
            <a:ext cx="2831050" cy="135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700" dirty="0">
                <a:solidFill>
                  <a:srgbClr val="000000"/>
                </a:solidFill>
                <a:latin typeface="DM Sans"/>
              </a:rPr>
              <a:t>13-1-1988 </a:t>
            </a:r>
          </a:p>
          <a:p>
            <a:pPr>
              <a:lnSpc>
                <a:spcPts val="3779"/>
              </a:lnSpc>
            </a:pPr>
            <a:r>
              <a:rPr lang="en-US" sz="2700" dirty="0">
                <a:solidFill>
                  <a:srgbClr val="000000"/>
                </a:solidFill>
                <a:latin typeface="DM Sans"/>
              </a:rPr>
              <a:t>34 jaar</a:t>
            </a:r>
          </a:p>
          <a:p>
            <a:pPr marL="0" lvl="0" indent="0">
              <a:lnSpc>
                <a:spcPts val="2940"/>
              </a:lnSpc>
              <a:spcBef>
                <a:spcPct val="0"/>
              </a:spcBef>
            </a:pPr>
            <a:endParaRPr lang="en-US" sz="2700" dirty="0">
              <a:solidFill>
                <a:srgbClr val="000000"/>
              </a:solidFill>
              <a:latin typeface="DM Sans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6000"/>
          </a:blip>
          <a:srcRect t="31103" b="31103"/>
          <a:stretch>
            <a:fillRect/>
          </a:stretch>
        </p:blipFill>
        <p:spPr>
          <a:xfrm>
            <a:off x="83127" y="2148159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430613" y="4106935"/>
            <a:ext cx="19149227" cy="6276071"/>
          </a:xfrm>
          <a:prstGeom prst="rect">
            <a:avLst/>
          </a:prstGeom>
          <a:solidFill>
            <a:srgbClr val="A6A6A6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215950">
            <a:off x="-232859" y="-990495"/>
            <a:ext cx="4456085" cy="431835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16190" y="2813543"/>
            <a:ext cx="18345753" cy="1293392"/>
            <a:chOff x="-2458569" y="636021"/>
            <a:chExt cx="13098195" cy="1724523"/>
          </a:xfrm>
        </p:grpSpPr>
        <p:sp>
          <p:nvSpPr>
            <p:cNvPr id="6" name="AutoShape 6"/>
            <p:cNvSpPr/>
            <p:nvPr/>
          </p:nvSpPr>
          <p:spPr>
            <a:xfrm>
              <a:off x="-2458569" y="636021"/>
              <a:ext cx="13068520" cy="1724523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8115" y="702946"/>
              <a:ext cx="10621511" cy="13106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>
                <a:lnSpc>
                  <a:spcPts val="8292"/>
                </a:lnSpc>
                <a:spcBef>
                  <a:spcPct val="0"/>
                </a:spcBef>
              </a:pPr>
              <a:r>
                <a:rPr lang="en-US" sz="4800" dirty="0">
                  <a:solidFill>
                    <a:srgbClr val="FFFFFF"/>
                  </a:solidFill>
                  <a:latin typeface="Hatton Bold"/>
                </a:rPr>
                <a:t>Hoofdpersonen &amp; belangrijke bijpersonen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31795" y="4755395"/>
            <a:ext cx="1432176" cy="1421844"/>
            <a:chOff x="0" y="0"/>
            <a:chExt cx="1909568" cy="189579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-228722">
              <a:off x="54383" y="147418"/>
              <a:ext cx="1717859" cy="169314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107769">
              <a:off x="1130031" y="198856"/>
              <a:ext cx="774403" cy="262974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 rot="-228722">
              <a:off x="360116" y="763571"/>
              <a:ext cx="1129460" cy="5003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34"/>
                </a:lnSpc>
              </a:pPr>
              <a:r>
                <a:rPr lang="en-US" sz="2699" dirty="0">
                  <a:solidFill>
                    <a:srgbClr val="000000"/>
                  </a:solidFill>
                  <a:latin typeface="Courier Prime"/>
                </a:rPr>
                <a:t>Mint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397910" y="5205046"/>
            <a:ext cx="1381702" cy="1429886"/>
            <a:chOff x="104300" y="17171"/>
            <a:chExt cx="1717859" cy="190651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455434">
              <a:off x="104300" y="230544"/>
              <a:ext cx="1717859" cy="1693142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-4787602">
              <a:off x="1299383" y="272886"/>
              <a:ext cx="774403" cy="262974"/>
            </a:xfrm>
            <a:prstGeom prst="rect">
              <a:avLst/>
            </a:prstGeom>
          </p:spPr>
        </p:pic>
        <p:sp>
          <p:nvSpPr>
            <p:cNvPr id="18" name="TextBox 18"/>
            <p:cNvSpPr txBox="1"/>
            <p:nvPr/>
          </p:nvSpPr>
          <p:spPr>
            <a:xfrm rot="455434">
              <a:off x="406359" y="848650"/>
              <a:ext cx="1129460" cy="5003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34"/>
                </a:lnSpc>
              </a:pPr>
              <a:r>
                <a:rPr lang="en-US" sz="2699" dirty="0">
                  <a:solidFill>
                    <a:srgbClr val="000000"/>
                  </a:solidFill>
                  <a:latin typeface="Courier Prime"/>
                </a:rPr>
                <a:t>Cleo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 rot="-106697">
            <a:off x="3361609" y="7941307"/>
            <a:ext cx="1355217" cy="1330471"/>
            <a:chOff x="-48259" y="0"/>
            <a:chExt cx="1806955" cy="1773961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80819"/>
              <a:ext cx="1717859" cy="1693142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481569" y="0"/>
              <a:ext cx="774403" cy="262974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-48259" y="863430"/>
              <a:ext cx="1806955" cy="3667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889"/>
                </a:lnSpc>
              </a:pPr>
              <a:r>
                <a:rPr lang="en-US" sz="2400" dirty="0">
                  <a:solidFill>
                    <a:srgbClr val="000000"/>
                  </a:solidFill>
                  <a:latin typeface="Courier Prime"/>
                </a:rPr>
                <a:t>Alissa</a:t>
              </a:r>
              <a:endParaRPr lang="en-US" sz="1799" dirty="0">
                <a:solidFill>
                  <a:srgbClr val="000000"/>
                </a:solidFill>
                <a:latin typeface="Courier Prime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909740" y="6088144"/>
            <a:ext cx="1387538" cy="1269857"/>
            <a:chOff x="54383" y="147418"/>
            <a:chExt cx="1850051" cy="1693142"/>
          </a:xfrm>
        </p:grpSpPr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-228722">
              <a:off x="54383" y="147418"/>
              <a:ext cx="1717859" cy="1693142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107769">
              <a:off x="1130031" y="198856"/>
              <a:ext cx="774403" cy="262974"/>
            </a:xfrm>
            <a:prstGeom prst="rect">
              <a:avLst/>
            </a:prstGeom>
          </p:spPr>
        </p:pic>
        <p:sp>
          <p:nvSpPr>
            <p:cNvPr id="29" name="TextBox 29"/>
            <p:cNvSpPr txBox="1"/>
            <p:nvPr/>
          </p:nvSpPr>
          <p:spPr>
            <a:xfrm rot="21371278">
              <a:off x="360116" y="680335"/>
              <a:ext cx="1129460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84"/>
                </a:lnSpc>
              </a:pPr>
              <a:r>
                <a:rPr lang="en-US" sz="3200" dirty="0">
                  <a:solidFill>
                    <a:srgbClr val="000000"/>
                  </a:solidFill>
                  <a:latin typeface="Courier Prime"/>
                </a:rPr>
                <a:t>Sky</a:t>
              </a:r>
              <a:endParaRPr lang="en-US" sz="3699" dirty="0">
                <a:solidFill>
                  <a:srgbClr val="000000"/>
                </a:solidFill>
                <a:latin typeface="Courier Prime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0324066" y="5894489"/>
            <a:ext cx="1589405" cy="1616724"/>
            <a:chOff x="104300" y="17171"/>
            <a:chExt cx="1717859" cy="1906515"/>
          </a:xfrm>
        </p:grpSpPr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455434">
              <a:off x="104300" y="230544"/>
              <a:ext cx="1717859" cy="1693142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-4787602">
              <a:off x="1299383" y="272886"/>
              <a:ext cx="774403" cy="262974"/>
            </a:xfrm>
            <a:prstGeom prst="rect">
              <a:avLst/>
            </a:prstGeom>
          </p:spPr>
        </p:pic>
        <p:sp>
          <p:nvSpPr>
            <p:cNvPr id="33" name="TextBox 33"/>
            <p:cNvSpPr txBox="1"/>
            <p:nvPr/>
          </p:nvSpPr>
          <p:spPr>
            <a:xfrm rot="455434">
              <a:off x="269403" y="950712"/>
              <a:ext cx="1387653" cy="3330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414"/>
                </a:lnSpc>
              </a:pPr>
              <a:r>
                <a:rPr lang="en-US" sz="2299" dirty="0">
                  <a:solidFill>
                    <a:srgbClr val="000000"/>
                  </a:solidFill>
                  <a:latin typeface="Courier Prime"/>
                </a:rPr>
                <a:t>Caitlin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3549611" y="5621526"/>
            <a:ext cx="2064337" cy="1688506"/>
            <a:chOff x="12071" y="98521"/>
            <a:chExt cx="2200042" cy="1829335"/>
          </a:xfrm>
        </p:grpSpPr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21371278">
              <a:off x="200390" y="98521"/>
              <a:ext cx="1856040" cy="1829335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 rot="-1907771">
              <a:off x="12071" y="199107"/>
              <a:ext cx="836695" cy="284128"/>
            </a:xfrm>
            <a:prstGeom prst="rect">
              <a:avLst/>
            </a:prstGeom>
          </p:spPr>
        </p:pic>
        <p:sp>
          <p:nvSpPr>
            <p:cNvPr id="37" name="TextBox 37"/>
            <p:cNvSpPr txBox="1"/>
            <p:nvPr/>
          </p:nvSpPr>
          <p:spPr>
            <a:xfrm rot="21371278">
              <a:off x="263931" y="955009"/>
              <a:ext cx="1948182" cy="3251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42"/>
                </a:lnSpc>
              </a:pPr>
              <a:r>
                <a:rPr lang="nl-NL" sz="2800" dirty="0">
                  <a:solidFill>
                    <a:srgbClr val="000000"/>
                  </a:solidFill>
                  <a:latin typeface="Courier Prime"/>
                </a:rPr>
                <a:t>Ouders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126714" y="7282721"/>
            <a:ext cx="1432176" cy="1421844"/>
            <a:chOff x="0" y="0"/>
            <a:chExt cx="1909568" cy="1895792"/>
          </a:xfrm>
        </p:grpSpPr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-228722">
              <a:off x="54383" y="147418"/>
              <a:ext cx="1717859" cy="1693142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107769">
              <a:off x="1130031" y="198856"/>
              <a:ext cx="774403" cy="262974"/>
            </a:xfrm>
            <a:prstGeom prst="rect">
              <a:avLst/>
            </a:prstGeom>
          </p:spPr>
        </p:pic>
        <p:sp>
          <p:nvSpPr>
            <p:cNvPr id="41" name="TextBox 41"/>
            <p:cNvSpPr txBox="1"/>
            <p:nvPr/>
          </p:nvSpPr>
          <p:spPr>
            <a:xfrm rot="-228722">
              <a:off x="360116" y="698801"/>
              <a:ext cx="1129460" cy="6299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64"/>
                </a:lnSpc>
              </a:pPr>
              <a:r>
                <a:rPr lang="en-US" sz="3299" dirty="0">
                  <a:solidFill>
                    <a:srgbClr val="000000"/>
                  </a:solidFill>
                  <a:latin typeface="Courier Prime"/>
                </a:rPr>
                <a:t>X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210124" y="6575065"/>
            <a:ext cx="1634742" cy="1722373"/>
            <a:chOff x="0" y="0"/>
            <a:chExt cx="2179657" cy="2296497"/>
          </a:xfrm>
        </p:grpSpPr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455434">
              <a:off x="118008" y="260845"/>
              <a:ext cx="1943640" cy="1915674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-4787602">
              <a:off x="1470163" y="308752"/>
              <a:ext cx="876184" cy="297538"/>
            </a:xfrm>
            <a:prstGeom prst="rect">
              <a:avLst/>
            </a:prstGeom>
          </p:spPr>
        </p:pic>
        <p:sp>
          <p:nvSpPr>
            <p:cNvPr id="45" name="TextBox 45"/>
            <p:cNvSpPr txBox="1"/>
            <p:nvPr/>
          </p:nvSpPr>
          <p:spPr>
            <a:xfrm rot="455434">
              <a:off x="461233" y="993335"/>
              <a:ext cx="1277907" cy="4759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13"/>
                </a:lnSpc>
              </a:pPr>
              <a:r>
                <a:rPr lang="en-US" sz="2489" dirty="0">
                  <a:solidFill>
                    <a:srgbClr val="000000"/>
                  </a:solidFill>
                  <a:latin typeface="Courier Prime"/>
                </a:rPr>
                <a:t>Milas</a:t>
              </a:r>
            </a:p>
          </p:txBody>
        </p:sp>
      </p:grpSp>
      <p:pic>
        <p:nvPicPr>
          <p:cNvPr id="1026" name="Picture 2" descr="Pijl rechts Links Hartpijl Naar Cupido&amp;#39; Sticker | Spreadshirt">
            <a:extLst>
              <a:ext uri="{FF2B5EF4-FFF2-40B4-BE49-F238E27FC236}">
                <a16:creationId xmlns:a16="http://schemas.microsoft.com/office/drawing/2014/main" id="{18731BE3-A30F-4C2D-B190-583AE9E23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0340">
            <a:off x="1746126" y="7280016"/>
            <a:ext cx="1352705" cy="135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jl rechts Links Hartpijl Naar Cupido&amp;#39; Sticker | Spreadshirt">
            <a:extLst>
              <a:ext uri="{FF2B5EF4-FFF2-40B4-BE49-F238E27FC236}">
                <a16:creationId xmlns:a16="http://schemas.microsoft.com/office/drawing/2014/main" id="{1CBD4DC1-0E8A-433F-9A59-05BEABF97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298" y="5877192"/>
            <a:ext cx="16954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mmunicatie IfNotNow Speech Service, volgende pijl, hoek, PIJL png | PNGEgg">
            <a:extLst>
              <a:ext uri="{FF2B5EF4-FFF2-40B4-BE49-F238E27FC236}">
                <a16:creationId xmlns:a16="http://schemas.microsoft.com/office/drawing/2014/main" id="{CCBEF17E-3565-4DFC-927D-459B5F121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70205" y1="29914" x2="67590" y2="29340"/>
                        <a14:foregroundMark x1="59338" y1="25614" x2="62222" y2="23333"/>
                        <a14:foregroundMark x1="59444" y1="24889" x2="79444" y2="21889"/>
                        <a14:foregroundMark x1="86284" y1="19393" x2="87667" y2="18889"/>
                        <a14:foregroundMark x1="82804" y1="20663" x2="85239" y2="19775"/>
                        <a14:foregroundMark x1="79444" y1="21889" x2="82557" y2="20753"/>
                        <a14:foregroundMark x1="81024" y1="29188" x2="73333" y2="41111"/>
                        <a14:foregroundMark x1="87667" y1="18889" x2="86927" y2="20037"/>
                        <a14:foregroundMark x1="73333" y1="41111" x2="73333" y2="41111"/>
                        <a14:backgroundMark x1="58889" y1="29778" x2="66556" y2="25778"/>
                        <a14:backgroundMark x1="66222" y1="28889" x2="62222" y2="30111"/>
                        <a14:backgroundMark x1="56667" y1="27333" x2="61889" y2="27000"/>
                        <a14:backgroundMark x1="84111" y1="22333" x2="81333" y2="24889"/>
                        <a14:backgroundMark x1="71444" y1="31667" x2="71778" y2="30333"/>
                        <a14:backgroundMark x1="67444" y1="29111" x2="65889" y2="29111"/>
                        <a14:backgroundMark x1="73333" y1="30111" x2="70889" y2="31667"/>
                        <a14:backgroundMark x1="85000" y1="23667" x2="84111" y2="23333"/>
                        <a14:backgroundMark x1="84333" y1="21444" x2="80222" y2="28778"/>
                        <a14:backgroundMark x1="80222" y1="28778" x2="80111" y2="29111"/>
                        <a14:backgroundMark x1="87444" y1="20556" x2="84667" y2="2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0666">
            <a:off x="2583356" y="6270859"/>
            <a:ext cx="1465452" cy="146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8" name="Inkt 47">
                <a:extLst>
                  <a:ext uri="{FF2B5EF4-FFF2-40B4-BE49-F238E27FC236}">
                    <a16:creationId xmlns:a16="http://schemas.microsoft.com/office/drawing/2014/main" id="{30DBF588-ED28-4E05-92D4-4E3C85495A6E}"/>
                  </a:ext>
                </a:extLst>
              </p14:cNvPr>
              <p14:cNvContentPartPr/>
              <p14:nvPr/>
            </p14:nvContentPartPr>
            <p14:xfrm>
              <a:off x="795227" y="4362312"/>
              <a:ext cx="3567600" cy="1514880"/>
            </p14:xfrm>
          </p:contentPart>
        </mc:Choice>
        <mc:Fallback xmlns="">
          <p:pic>
            <p:nvPicPr>
              <p:cNvPr id="48" name="Inkt 47">
                <a:extLst>
                  <a:ext uri="{FF2B5EF4-FFF2-40B4-BE49-F238E27FC236}">
                    <a16:creationId xmlns:a16="http://schemas.microsoft.com/office/drawing/2014/main" id="{30DBF588-ED28-4E05-92D4-4E3C85495A6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7227" y="4344672"/>
                <a:ext cx="3603240" cy="1550520"/>
              </a:xfrm>
              <a:prstGeom prst="rect">
                <a:avLst/>
              </a:prstGeom>
            </p:spPr>
          </p:pic>
        </mc:Fallback>
      </mc:AlternateContent>
      <p:pic>
        <p:nvPicPr>
          <p:cNvPr id="53" name="Graphic 52" descr="Home1 met effen opvulling">
            <a:extLst>
              <a:ext uri="{FF2B5EF4-FFF2-40B4-BE49-F238E27FC236}">
                <a16:creationId xmlns:a16="http://schemas.microsoft.com/office/drawing/2014/main" id="{D39B3BA2-448E-426B-A84A-37EB497DD0D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822862" y="6476554"/>
            <a:ext cx="1242972" cy="1242972"/>
          </a:xfrm>
          <a:prstGeom prst="rect">
            <a:avLst/>
          </a:prstGeom>
        </p:spPr>
      </p:pic>
      <p:pic>
        <p:nvPicPr>
          <p:cNvPr id="55" name="Graphic 54" descr="Vraagteken met effen opvulling">
            <a:extLst>
              <a:ext uri="{FF2B5EF4-FFF2-40B4-BE49-F238E27FC236}">
                <a16:creationId xmlns:a16="http://schemas.microsoft.com/office/drawing/2014/main" id="{BDB4A6BE-60AC-469D-8CF5-75509B85C1A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809752">
            <a:off x="5799549" y="7942146"/>
            <a:ext cx="1048503" cy="1048503"/>
          </a:xfrm>
          <a:prstGeom prst="rect">
            <a:avLst/>
          </a:prstGeom>
        </p:spPr>
      </p:pic>
      <p:pic>
        <p:nvPicPr>
          <p:cNvPr id="62" name="Picture 4">
            <a:extLst>
              <a:ext uri="{FF2B5EF4-FFF2-40B4-BE49-F238E27FC236}">
                <a16:creationId xmlns:a16="http://schemas.microsoft.com/office/drawing/2014/main" id="{588AC1B0-D14D-410E-A715-35E660822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215950">
            <a:off x="14758679" y="-514634"/>
            <a:ext cx="4456085" cy="4318351"/>
          </a:xfrm>
          <a:prstGeom prst="rect">
            <a:avLst/>
          </a:prstGeom>
        </p:spPr>
      </p:pic>
      <p:pic>
        <p:nvPicPr>
          <p:cNvPr id="68" name="Picture 4">
            <a:extLst>
              <a:ext uri="{FF2B5EF4-FFF2-40B4-BE49-F238E27FC236}">
                <a16:creationId xmlns:a16="http://schemas.microsoft.com/office/drawing/2014/main" id="{6F21CBCE-8BA9-45F9-A91F-8115B0C2F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0536477">
            <a:off x="4544810" y="-609767"/>
            <a:ext cx="4456085" cy="4318351"/>
          </a:xfrm>
          <a:prstGeom prst="rect">
            <a:avLst/>
          </a:prstGeom>
        </p:spPr>
      </p:pic>
      <p:pic>
        <p:nvPicPr>
          <p:cNvPr id="69" name="Picture 4">
            <a:extLst>
              <a:ext uri="{FF2B5EF4-FFF2-40B4-BE49-F238E27FC236}">
                <a16:creationId xmlns:a16="http://schemas.microsoft.com/office/drawing/2014/main" id="{F5F44E14-F752-4951-9EEA-A015B0E21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135908">
            <a:off x="9414330" y="-1197912"/>
            <a:ext cx="4456085" cy="4318351"/>
          </a:xfrm>
          <a:prstGeom prst="rect">
            <a:avLst/>
          </a:prstGeom>
        </p:spPr>
      </p:pic>
      <p:pic>
        <p:nvPicPr>
          <p:cNvPr id="70" name="Picture 4">
            <a:extLst>
              <a:ext uri="{FF2B5EF4-FFF2-40B4-BE49-F238E27FC236}">
                <a16:creationId xmlns:a16="http://schemas.microsoft.com/office/drawing/2014/main" id="{800C29F0-6ED7-4455-BA3F-97E3E378A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215950">
            <a:off x="6771291" y="-258082"/>
            <a:ext cx="4456085" cy="4318351"/>
          </a:xfrm>
          <a:prstGeom prst="rect">
            <a:avLst/>
          </a:prstGeom>
        </p:spPr>
      </p:pic>
      <p:pic>
        <p:nvPicPr>
          <p:cNvPr id="71" name="Picture 4">
            <a:extLst>
              <a:ext uri="{FF2B5EF4-FFF2-40B4-BE49-F238E27FC236}">
                <a16:creationId xmlns:a16="http://schemas.microsoft.com/office/drawing/2014/main" id="{1B9FD0B1-7055-47B6-8781-D27AF82F0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215950">
            <a:off x="2266945" y="-733315"/>
            <a:ext cx="4456085" cy="4318351"/>
          </a:xfrm>
          <a:prstGeom prst="rect">
            <a:avLst/>
          </a:prstGeom>
        </p:spPr>
      </p:pic>
      <p:pic>
        <p:nvPicPr>
          <p:cNvPr id="72" name="Picture 4">
            <a:extLst>
              <a:ext uri="{FF2B5EF4-FFF2-40B4-BE49-F238E27FC236}">
                <a16:creationId xmlns:a16="http://schemas.microsoft.com/office/drawing/2014/main" id="{784442D1-5B2A-4A91-BFFA-6BF7654F4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215950">
            <a:off x="11954266" y="-570408"/>
            <a:ext cx="4456085" cy="4318351"/>
          </a:xfrm>
          <a:prstGeom prst="rect">
            <a:avLst/>
          </a:prstGeom>
        </p:spPr>
      </p:pic>
      <p:pic>
        <p:nvPicPr>
          <p:cNvPr id="73" name="Picture 4">
            <a:extLst>
              <a:ext uri="{FF2B5EF4-FFF2-40B4-BE49-F238E27FC236}">
                <a16:creationId xmlns:a16="http://schemas.microsoft.com/office/drawing/2014/main" id="{257E062A-C440-4725-8272-37EC10F05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13028">
            <a:off x="-2008088" y="-185082"/>
            <a:ext cx="4456085" cy="431835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6000"/>
          </a:blip>
          <a:srcRect t="31103" b="3110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2888" r="2888"/>
          <a:stretch>
            <a:fillRect/>
          </a:stretch>
        </p:blipFill>
        <p:spPr>
          <a:xfrm rot="-5294955">
            <a:off x="3016548" y="2078269"/>
            <a:ext cx="5153795" cy="739164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15500" y="3076067"/>
            <a:ext cx="5763510" cy="957941"/>
            <a:chOff x="0" y="0"/>
            <a:chExt cx="7684680" cy="1277254"/>
          </a:xfrm>
        </p:grpSpPr>
        <p:sp>
          <p:nvSpPr>
            <p:cNvPr id="5" name="AutoShape 5"/>
            <p:cNvSpPr/>
            <p:nvPr/>
          </p:nvSpPr>
          <p:spPr>
            <a:xfrm rot="10329">
              <a:off x="1867" y="11537"/>
              <a:ext cx="7680946" cy="1254180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475754" y="21023"/>
              <a:ext cx="6657689" cy="1173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7178"/>
                </a:lnSpc>
                <a:spcBef>
                  <a:spcPct val="0"/>
                </a:spcBef>
              </a:pPr>
              <a:r>
                <a:rPr lang="en-US" sz="5127" dirty="0">
                  <a:solidFill>
                    <a:srgbClr val="FFFFFF"/>
                  </a:solidFill>
                  <a:latin typeface="Hatton Bold"/>
                </a:rPr>
                <a:t>Samenvatting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488248" y="5509320"/>
            <a:ext cx="5804384" cy="65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356"/>
              </a:lnSpc>
            </a:pPr>
            <a:r>
              <a:rPr lang="en-US" sz="3825" dirty="0">
                <a:solidFill>
                  <a:srgbClr val="000000"/>
                </a:solidFill>
                <a:latin typeface="DM Sans"/>
              </a:rPr>
              <a:t>Het verhaal begint met...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630706">
            <a:off x="14252955" y="5914649"/>
            <a:ext cx="5000753" cy="4846184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6932">
            <a:off x="9371447" y="3016030"/>
            <a:ext cx="7376711" cy="5138981"/>
            <a:chOff x="0" y="0"/>
            <a:chExt cx="9835615" cy="6851975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/>
            <a:srcRect t="3556" b="3556"/>
            <a:stretch>
              <a:fillRect/>
            </a:stretch>
          </p:blipFill>
          <p:spPr>
            <a:xfrm>
              <a:off x="0" y="0"/>
              <a:ext cx="9835615" cy="6851975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>
            <a:extLst>
              <a:ext uri="{FF2B5EF4-FFF2-40B4-BE49-F238E27FC236}">
                <a16:creationId xmlns:a16="http://schemas.microsoft.com/office/drawing/2014/main" id="{866A3EA9-8D95-4A8B-81AA-053914E08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969294">
            <a:off x="12987726" y="586020"/>
            <a:ext cx="4114800" cy="3987615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45F2A34C-4A1C-425A-8F6A-89D532237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969294">
            <a:off x="5782882" y="5478095"/>
            <a:ext cx="4114800" cy="398761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16000"/>
          </a:blip>
          <a:srcRect t="31103" b="3110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35807" y="3627832"/>
            <a:ext cx="5385033" cy="2307854"/>
            <a:chOff x="0" y="0"/>
            <a:chExt cx="7180044" cy="3077139"/>
          </a:xfrm>
        </p:grpSpPr>
        <p:sp>
          <p:nvSpPr>
            <p:cNvPr id="4" name="AutoShape 4"/>
            <p:cNvSpPr/>
            <p:nvPr/>
          </p:nvSpPr>
          <p:spPr>
            <a:xfrm rot="-36418">
              <a:off x="7023" y="1675325"/>
              <a:ext cx="7165998" cy="1363897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5" name="TextBox 5"/>
            <p:cNvSpPr txBox="1"/>
            <p:nvPr/>
          </p:nvSpPr>
          <p:spPr>
            <a:xfrm rot="67719">
              <a:off x="488744" y="1687415"/>
              <a:ext cx="6386519" cy="12916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7806"/>
                </a:lnSpc>
                <a:spcBef>
                  <a:spcPct val="0"/>
                </a:spcBef>
              </a:pPr>
              <a:r>
                <a:rPr lang="en-US" sz="5575" dirty="0">
                  <a:solidFill>
                    <a:srgbClr val="FFFFFF"/>
                  </a:solidFill>
                  <a:latin typeface="Hatton Bold"/>
                </a:rPr>
                <a:t>voorlezen</a:t>
              </a:r>
            </a:p>
          </p:txBody>
        </p:sp>
        <p:sp>
          <p:nvSpPr>
            <p:cNvPr id="6" name="AutoShape 6"/>
            <p:cNvSpPr/>
            <p:nvPr/>
          </p:nvSpPr>
          <p:spPr>
            <a:xfrm rot="3054">
              <a:off x="605" y="2934"/>
              <a:ext cx="6603928" cy="1363897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7" name="TextBox 7"/>
            <p:cNvSpPr txBox="1"/>
            <p:nvPr/>
          </p:nvSpPr>
          <p:spPr>
            <a:xfrm rot="107192">
              <a:off x="469264" y="22739"/>
              <a:ext cx="5602388" cy="12916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7806"/>
                </a:lnSpc>
                <a:spcBef>
                  <a:spcPct val="0"/>
                </a:spcBef>
              </a:pPr>
              <a:r>
                <a:rPr lang="en-US" sz="5575" dirty="0">
                  <a:solidFill>
                    <a:srgbClr val="FFFFFF"/>
                  </a:solidFill>
                  <a:latin typeface="Hatton Bold"/>
                </a:rPr>
                <a:t>Stukje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l="2888" r="2888"/>
          <a:stretch>
            <a:fillRect/>
          </a:stretch>
        </p:blipFill>
        <p:spPr>
          <a:xfrm rot="-5514009">
            <a:off x="9174001" y="1442388"/>
            <a:ext cx="5523805" cy="7922323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9386269" y="4695532"/>
            <a:ext cx="5055194" cy="1038601"/>
            <a:chOff x="89205" y="-944024"/>
            <a:chExt cx="6740259" cy="1384801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1323837">
              <a:off x="89205" y="-871773"/>
              <a:ext cx="1341829" cy="1283276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364544" y="-486787"/>
              <a:ext cx="719755" cy="587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599"/>
                </a:lnSpc>
                <a:spcBef>
                  <a:spcPct val="0"/>
                </a:spcBef>
              </a:pPr>
              <a:r>
                <a:rPr lang="en-US" sz="2570" dirty="0">
                  <a:solidFill>
                    <a:srgbClr val="FFFFFF"/>
                  </a:solidFill>
                  <a:latin typeface="Hatton Bold Bold"/>
                </a:rPr>
                <a:t>77</a:t>
              </a:r>
            </a:p>
          </p:txBody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3154569">
              <a:off x="2909348" y="-914747"/>
              <a:ext cx="1341829" cy="1283276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3070527" y="-528351"/>
              <a:ext cx="1048597" cy="5283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3007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FFFFFF"/>
                  </a:solidFill>
                  <a:latin typeface="Hatton Bold Bold"/>
                </a:rPr>
                <a:t>t/m</a:t>
              </a:r>
            </a:p>
          </p:txBody>
        </p: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4976060">
              <a:off x="5516911" y="-871775"/>
              <a:ext cx="1341829" cy="1283276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5839360" y="-554495"/>
              <a:ext cx="719755" cy="610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796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FFFFFF"/>
                  </a:solidFill>
                  <a:latin typeface="Hatton Bold Bold"/>
                </a:rPr>
                <a:t>78</a:t>
              </a:r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713740">
            <a:off x="13132496" y="3656282"/>
            <a:ext cx="1411548" cy="44266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">
            <a:extLst>
              <a:ext uri="{FF2B5EF4-FFF2-40B4-BE49-F238E27FC236}">
                <a16:creationId xmlns:a16="http://schemas.microsoft.com/office/drawing/2014/main" id="{46E8F39D-2977-423D-83B1-3C165A389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215950">
            <a:off x="7563841" y="4262363"/>
            <a:ext cx="4456085" cy="4318351"/>
          </a:xfrm>
          <a:prstGeom prst="rect">
            <a:avLst/>
          </a:prstGeom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2A79FE48-7F66-4A55-B2DA-DB501B344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215950">
            <a:off x="7328894" y="2047021"/>
            <a:ext cx="4456085" cy="431835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16000"/>
          </a:blip>
          <a:srcRect t="31103" b="3110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630706">
            <a:off x="5413816" y="3052130"/>
            <a:ext cx="4114800" cy="39876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020786">
            <a:off x="8908390" y="2913140"/>
            <a:ext cx="4114800" cy="39876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2888" r="2888"/>
          <a:stretch>
            <a:fillRect/>
          </a:stretch>
        </p:blipFill>
        <p:spPr>
          <a:xfrm rot="-5514009">
            <a:off x="7888738" y="2866494"/>
            <a:ext cx="3069286" cy="440201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2677250" y="1209737"/>
            <a:ext cx="1738207" cy="1725667"/>
            <a:chOff x="0" y="0"/>
            <a:chExt cx="2317609" cy="2300889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-228722">
              <a:off x="66003" y="178919"/>
              <a:ext cx="2084936" cy="2054937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 rot="2107769">
              <a:off x="1371499" y="241348"/>
              <a:ext cx="939880" cy="319167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 rot="-228722">
              <a:off x="436106" y="781203"/>
              <a:ext cx="1370806" cy="8616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14"/>
                </a:lnSpc>
              </a:pPr>
              <a:r>
                <a:rPr lang="en-US" sz="2299" dirty="0">
                  <a:solidFill>
                    <a:srgbClr val="000000"/>
                  </a:solidFill>
                  <a:latin typeface="Courier Prime"/>
                </a:rPr>
                <a:t>Span-</a:t>
              </a:r>
              <a:r>
                <a:rPr lang="en-US" sz="2299" dirty="0" err="1">
                  <a:solidFill>
                    <a:srgbClr val="000000"/>
                  </a:solidFill>
                  <a:latin typeface="Courier Prime"/>
                </a:rPr>
                <a:t>nend</a:t>
              </a:r>
              <a:endParaRPr lang="en-US" sz="2299" dirty="0">
                <a:solidFill>
                  <a:srgbClr val="000000"/>
                </a:solidFill>
                <a:latin typeface="Courier Prime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223630" y="1848357"/>
            <a:ext cx="1753582" cy="1847583"/>
            <a:chOff x="0" y="0"/>
            <a:chExt cx="2338110" cy="2463444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455434">
              <a:off x="126587" y="279808"/>
              <a:ext cx="2084936" cy="2054937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 rot="-4787602">
              <a:off x="1577039" y="331197"/>
              <a:ext cx="939880" cy="319167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 rot="455434">
              <a:off x="494848" y="1082023"/>
              <a:ext cx="1370806" cy="476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24"/>
                </a:lnSpc>
              </a:pPr>
              <a:r>
                <a:rPr lang="en-US" sz="2499" dirty="0">
                  <a:solidFill>
                    <a:srgbClr val="000000"/>
                  </a:solidFill>
                  <a:latin typeface="Courier Prime"/>
                </a:rPr>
                <a:t>Leuk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 rot="-150825">
            <a:off x="8422675" y="8123366"/>
            <a:ext cx="1753582" cy="1847583"/>
            <a:chOff x="0" y="0"/>
            <a:chExt cx="2338110" cy="2463444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455434">
              <a:off x="126587" y="279808"/>
              <a:ext cx="2084936" cy="205493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 rot="-4787602">
              <a:off x="1577039" y="331197"/>
              <a:ext cx="939880" cy="319167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 rot="455434">
              <a:off x="494848" y="920733"/>
              <a:ext cx="1370806" cy="7988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09"/>
                </a:lnSpc>
              </a:pPr>
              <a:r>
                <a:rPr lang="en-US" sz="2199" dirty="0" err="1">
                  <a:solidFill>
                    <a:srgbClr val="000000"/>
                  </a:solidFill>
                  <a:latin typeface="Courier Prime"/>
                </a:rPr>
                <a:t>Verwarrend</a:t>
              </a:r>
              <a:endParaRPr lang="en-US" sz="2199" dirty="0">
                <a:solidFill>
                  <a:srgbClr val="000000"/>
                </a:solidFill>
                <a:latin typeface="Courier Prime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 rot="-106697">
            <a:off x="8517616" y="321683"/>
            <a:ext cx="1563702" cy="1614769"/>
            <a:chOff x="0" y="0"/>
            <a:chExt cx="2084936" cy="2153025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0" y="98089"/>
              <a:ext cx="2084936" cy="205493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584472" y="0"/>
              <a:ext cx="939880" cy="319167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369765" y="696783"/>
              <a:ext cx="1370806" cy="8801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2399" dirty="0" err="1">
                  <a:solidFill>
                    <a:srgbClr val="000000"/>
                  </a:solidFill>
                  <a:latin typeface="Courier Prime"/>
                </a:rPr>
                <a:t>Grap</a:t>
              </a:r>
              <a:r>
                <a:rPr lang="en-US" sz="2399" dirty="0">
                  <a:solidFill>
                    <a:srgbClr val="000000"/>
                  </a:solidFill>
                  <a:latin typeface="Courier Prime"/>
                </a:rPr>
                <a:t>-pig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 rot="412395">
            <a:off x="12771042" y="6310704"/>
            <a:ext cx="1782032" cy="1674481"/>
            <a:chOff x="0" y="0"/>
            <a:chExt cx="2376042" cy="2232642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-228722">
              <a:off x="225103" y="110671"/>
              <a:ext cx="2084936" cy="2054937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rot="-1907771">
              <a:off x="13560" y="223662"/>
              <a:ext cx="939880" cy="319167"/>
            </a:xfrm>
            <a:prstGeom prst="rect">
              <a:avLst/>
            </a:prstGeom>
          </p:spPr>
        </p:pic>
        <p:sp>
          <p:nvSpPr>
            <p:cNvPr id="25" name="TextBox 25"/>
            <p:cNvSpPr txBox="1"/>
            <p:nvPr/>
          </p:nvSpPr>
          <p:spPr>
            <a:xfrm rot="-228722">
              <a:off x="595205" y="916156"/>
              <a:ext cx="1370806" cy="4552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14"/>
                </a:lnSpc>
              </a:pPr>
              <a:r>
                <a:rPr lang="en-US" sz="2299" dirty="0">
                  <a:solidFill>
                    <a:srgbClr val="000000"/>
                  </a:solidFill>
                  <a:latin typeface="Courier Prime"/>
                </a:rPr>
                <a:t>Saai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 rot="-250064">
            <a:off x="3891051" y="6592170"/>
            <a:ext cx="1563702" cy="1614770"/>
            <a:chOff x="0" y="0"/>
            <a:chExt cx="2084936" cy="2153026"/>
          </a:xfrm>
        </p:grpSpPr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0" y="98089"/>
              <a:ext cx="2084936" cy="2054937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584472" y="0"/>
              <a:ext cx="939880" cy="319167"/>
            </a:xfrm>
            <a:prstGeom prst="rect">
              <a:avLst/>
            </a:prstGeom>
          </p:spPr>
        </p:pic>
        <p:sp>
          <p:nvSpPr>
            <p:cNvPr id="29" name="TextBox 29"/>
            <p:cNvSpPr txBox="1"/>
            <p:nvPr/>
          </p:nvSpPr>
          <p:spPr>
            <a:xfrm>
              <a:off x="369765" y="539708"/>
              <a:ext cx="1370807" cy="1194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09"/>
                </a:lnSpc>
              </a:pPr>
              <a:r>
                <a:rPr lang="nl-NL" sz="2199" dirty="0" err="1">
                  <a:solidFill>
                    <a:srgbClr val="000000"/>
                  </a:solidFill>
                  <a:latin typeface="Courier Prime"/>
                </a:rPr>
                <a:t>Onver-wacht</a:t>
              </a:r>
              <a:r>
                <a:rPr lang="en-US" sz="2199" dirty="0">
                  <a:solidFill>
                    <a:srgbClr val="000000"/>
                  </a:solidFill>
                  <a:latin typeface="Courier Prime"/>
                </a:rPr>
                <a:t> </a:t>
              </a:r>
              <a:r>
                <a:rPr lang="nl-NL" sz="2199" dirty="0">
                  <a:solidFill>
                    <a:srgbClr val="000000"/>
                  </a:solidFill>
                  <a:latin typeface="Courier Prime"/>
                </a:rPr>
                <a:t>einde</a:t>
              </a:r>
            </a:p>
          </p:txBody>
        </p:sp>
      </p:grpSp>
      <p:sp>
        <p:nvSpPr>
          <p:cNvPr id="30" name="AutoShape 30"/>
          <p:cNvSpPr/>
          <p:nvPr/>
        </p:nvSpPr>
        <p:spPr>
          <a:xfrm>
            <a:off x="8931080" y="5485261"/>
            <a:ext cx="1473965" cy="669328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1" name="AutoShape 31"/>
          <p:cNvSpPr/>
          <p:nvPr/>
        </p:nvSpPr>
        <p:spPr>
          <a:xfrm>
            <a:off x="8495219" y="4952579"/>
            <a:ext cx="2192771" cy="570319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74702">
            <a:off x="9053768" y="2447450"/>
            <a:ext cx="739225" cy="231821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306870">
            <a:off x="11738727" y="3259426"/>
            <a:ext cx="739225" cy="23182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918145">
            <a:off x="11738727" y="5965664"/>
            <a:ext cx="739225" cy="231821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97007">
            <a:off x="9053768" y="7326060"/>
            <a:ext cx="739225" cy="231821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724880">
            <a:off x="5977690" y="6343910"/>
            <a:ext cx="739225" cy="23182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8969969">
            <a:off x="5984897" y="3584912"/>
            <a:ext cx="739225" cy="231821"/>
          </a:xfrm>
          <a:prstGeom prst="rect">
            <a:avLst/>
          </a:prstGeom>
        </p:spPr>
      </p:pic>
      <p:sp>
        <p:nvSpPr>
          <p:cNvPr id="38" name="AutoShape 38"/>
          <p:cNvSpPr/>
          <p:nvPr/>
        </p:nvSpPr>
        <p:spPr>
          <a:xfrm>
            <a:off x="7963146" y="3861924"/>
            <a:ext cx="3226718" cy="563434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9" name="AutoShape 39"/>
          <p:cNvSpPr/>
          <p:nvPr/>
        </p:nvSpPr>
        <p:spPr>
          <a:xfrm>
            <a:off x="8312427" y="4425358"/>
            <a:ext cx="2473240" cy="512049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40" name="TextBox 40"/>
          <p:cNvSpPr txBox="1"/>
          <p:nvPr/>
        </p:nvSpPr>
        <p:spPr>
          <a:xfrm>
            <a:off x="8067940" y="3937814"/>
            <a:ext cx="3168298" cy="2143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9"/>
              </a:lnSpc>
            </a:pPr>
            <a:r>
              <a:rPr lang="en-US" sz="3799" spc="-37" dirty="0">
                <a:solidFill>
                  <a:srgbClr val="FFFFFF"/>
                </a:solidFill>
                <a:latin typeface="Hatton Bold"/>
              </a:rPr>
              <a:t>Mijn mening</a:t>
            </a:r>
          </a:p>
          <a:p>
            <a:pPr algn="ctr">
              <a:lnSpc>
                <a:spcPts val="4179"/>
              </a:lnSpc>
            </a:pPr>
            <a:r>
              <a:rPr lang="en-US" sz="3799" spc="-37" dirty="0">
                <a:solidFill>
                  <a:srgbClr val="FFFFFF"/>
                </a:solidFill>
                <a:latin typeface="Hatton Bold"/>
              </a:rPr>
              <a:t>over</a:t>
            </a:r>
          </a:p>
          <a:p>
            <a:pPr algn="ctr">
              <a:lnSpc>
                <a:spcPts val="4179"/>
              </a:lnSpc>
            </a:pPr>
            <a:r>
              <a:rPr lang="en-US" sz="3799" spc="-34" dirty="0">
                <a:solidFill>
                  <a:srgbClr val="FFFFFF"/>
                </a:solidFill>
                <a:latin typeface="Hatton Bold"/>
              </a:rPr>
              <a:t>het</a:t>
            </a:r>
          </a:p>
          <a:p>
            <a:pPr algn="ctr">
              <a:lnSpc>
                <a:spcPts val="4179"/>
              </a:lnSpc>
            </a:pPr>
            <a:r>
              <a:rPr lang="en-US" sz="3799" spc="-37" dirty="0">
                <a:solidFill>
                  <a:srgbClr val="FFFFFF"/>
                </a:solidFill>
                <a:latin typeface="Hatton Bold"/>
              </a:rPr>
              <a:t>boek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6000"/>
          </a:blip>
          <a:srcRect t="31103" b="3110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030820">
            <a:off x="2258726" y="4393347"/>
            <a:ext cx="5000753" cy="484618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2888" r="2888"/>
          <a:stretch>
            <a:fillRect/>
          </a:stretch>
        </p:blipFill>
        <p:spPr>
          <a:xfrm rot="-5514009">
            <a:off x="5352721" y="780410"/>
            <a:ext cx="6084290" cy="872618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-278779">
            <a:off x="5828918" y="4378795"/>
            <a:ext cx="5536257" cy="1749407"/>
            <a:chOff x="0" y="0"/>
            <a:chExt cx="7381677" cy="2332543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7381677" cy="2086008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480750" y="76536"/>
              <a:ext cx="6420177" cy="22560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27"/>
                </a:lnSpc>
              </a:pPr>
              <a:r>
                <a:rPr lang="en-US" sz="11115" spc="-111" dirty="0">
                  <a:solidFill>
                    <a:srgbClr val="FFFFFF"/>
                  </a:solidFill>
                  <a:latin typeface="Hatton Bold"/>
                </a:rPr>
                <a:t>Einde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632276" y="3065162"/>
            <a:ext cx="3321006" cy="3284398"/>
            <a:chOff x="0" y="0"/>
            <a:chExt cx="4428008" cy="4379197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455434">
              <a:off x="239736" y="243737"/>
              <a:ext cx="3948537" cy="3891723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 rot="-10253255">
              <a:off x="1852461" y="137135"/>
              <a:ext cx="1779983" cy="604452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 rot="455434">
              <a:off x="937039" y="1400893"/>
              <a:ext cx="2596089" cy="16281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59"/>
                </a:lnSpc>
              </a:pPr>
              <a:r>
                <a:rPr lang="en-US" sz="3104" dirty="0">
                  <a:solidFill>
                    <a:srgbClr val="000000"/>
                  </a:solidFill>
                  <a:latin typeface="Courier Prime"/>
                </a:rPr>
                <a:t>vragen, tips of tops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87</Words>
  <Application>Microsoft Office PowerPoint</Application>
  <PresentationFormat>Aangepast</PresentationFormat>
  <Paragraphs>58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6" baseType="lpstr">
      <vt:lpstr>Courier Prime</vt:lpstr>
      <vt:lpstr>Open Sans Extra Bold</vt:lpstr>
      <vt:lpstr>Arial</vt:lpstr>
      <vt:lpstr>Calibri</vt:lpstr>
      <vt:lpstr>Hatton Bold Bold</vt:lpstr>
      <vt:lpstr>Hatton Bold</vt:lpstr>
      <vt:lpstr>DM Sans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escape room</dc:title>
  <dc:creator>Maureen Dolman</dc:creator>
  <cp:lastModifiedBy>Maureen Dolman</cp:lastModifiedBy>
  <cp:revision>19</cp:revision>
  <dcterms:created xsi:type="dcterms:W3CDTF">2006-08-16T00:00:00Z</dcterms:created>
  <dcterms:modified xsi:type="dcterms:W3CDTF">2022-07-18T13:19:51Z</dcterms:modified>
  <dc:identifier>DAE2QyiJoRo</dc:identifier>
</cp:coreProperties>
</file>