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9:03:0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customXml" Target="../ink/ink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961B61-03D2-49E9-BD4B-B3A93E5A2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19563D-93CB-4148-9B1C-AB39FA11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"/>
            <a:ext cx="12188825" cy="6856214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4689D2E8-1B5D-4572-B343-627DCA3693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AF3458-709F-4682-8E3C-FA8FECC8E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35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8E3FDF-DA5C-41E0-8675-D986CCF4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2991" y="2298700"/>
            <a:ext cx="8347076" cy="159595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Samenvatting economie havo 2 paragraaf 5.3 en 5.4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92CADC-7AA9-4CFC-9A63-94AE75E8C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758" y="3894653"/>
            <a:ext cx="8355542" cy="66464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l-NL" dirty="0" err="1"/>
              <a:t>Inversteren</a:t>
            </a:r>
            <a:r>
              <a:rPr lang="nl-NL" dirty="0"/>
              <a:t> moet</a:t>
            </a:r>
          </a:p>
          <a:p>
            <a:pPr algn="ctr"/>
            <a:r>
              <a:rPr lang="nl-NL" dirty="0"/>
              <a:t>5.3 Wat kost dat? , 5.4 Ga je winst maken?</a:t>
            </a:r>
          </a:p>
        </p:txBody>
      </p:sp>
    </p:spTree>
    <p:extLst>
      <p:ext uri="{BB962C8B-B14F-4D97-AF65-F5344CB8AC3E}">
        <p14:creationId xmlns:p14="http://schemas.microsoft.com/office/powerpoint/2010/main" val="405837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persoon, dragen, binnen, bril&#10;&#10;Automatisch gegenereerde beschrijving">
            <a:extLst>
              <a:ext uri="{FF2B5EF4-FFF2-40B4-BE49-F238E27FC236}">
                <a16:creationId xmlns:a16="http://schemas.microsoft.com/office/drawing/2014/main" id="{42E80FAE-E0A2-4A82-87DB-CD1122A26A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20000"/>
          </a:blip>
          <a:srcRect r="7110" b="-1"/>
          <a:stretch/>
        </p:blipFill>
        <p:spPr>
          <a:xfrm>
            <a:off x="20" y="-1776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B3F6B1-E983-4566-8938-F7A73A78E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11AE1AFD-99F1-4332-BC29-A38767BA7F43}"/>
              </a:ext>
            </a:extLst>
          </p:cNvPr>
          <p:cNvSpPr txBox="1"/>
          <p:nvPr/>
        </p:nvSpPr>
        <p:spPr>
          <a:xfrm>
            <a:off x="463826" y="516835"/>
            <a:ext cx="108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                                    5.3 wat kost dat?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2F14E58-5A15-4739-BF9E-C3D564378B81}"/>
              </a:ext>
            </a:extLst>
          </p:cNvPr>
          <p:cNvSpPr txBox="1"/>
          <p:nvPr/>
        </p:nvSpPr>
        <p:spPr>
          <a:xfrm>
            <a:off x="1070250" y="1509019"/>
            <a:ext cx="10853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Bedrijfskosten: een onderneming heeft altijd continuïteit als nummer 1 doelstelling.</a:t>
            </a:r>
          </a:p>
          <a:p>
            <a:endParaRPr lang="nl-NL" dirty="0"/>
          </a:p>
          <a:p>
            <a:r>
              <a:rPr lang="nl-NL" b="1" i="1" dirty="0"/>
              <a:t>Continuïteit: het verdienen van zoveel mogelijk geld om in ieder geval de kosten te kunnen betalen.</a:t>
            </a:r>
          </a:p>
          <a:p>
            <a:endParaRPr lang="nl-NL" b="1" i="1" dirty="0"/>
          </a:p>
          <a:p>
            <a:r>
              <a:rPr lang="nl-NL" dirty="0"/>
              <a:t>je moet dus genoeg producten verkopen om je doel te bereiken, de omzet van je bedrijf kun je als volgt berekenen: hoeveelheid verkochte producten (afzet) </a:t>
            </a:r>
            <a:r>
              <a:rPr lang="nl-NL" b="1" dirty="0"/>
              <a:t>x</a:t>
            </a:r>
            <a:r>
              <a:rPr lang="nl-NL" dirty="0"/>
              <a:t> verkoopprijs.</a:t>
            </a:r>
          </a:p>
          <a:p>
            <a:endParaRPr lang="nl-NL" dirty="0"/>
          </a:p>
          <a:p>
            <a:r>
              <a:rPr lang="nl-NL" dirty="0"/>
              <a:t>De kosten van een bedrijf heten </a:t>
            </a:r>
            <a:r>
              <a:rPr lang="nl-NL" b="1" i="1" dirty="0"/>
              <a:t>bedrijfskosten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Dat zijn alle kosten die gemaakt moeten worden om omzet te kunnen maken.</a:t>
            </a:r>
          </a:p>
          <a:p>
            <a:r>
              <a:rPr lang="nl-NL" dirty="0"/>
              <a:t>Een voorbeeld van de bedrijfskosten zijn de kosten om hun </a:t>
            </a:r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personeel</a:t>
            </a:r>
            <a:r>
              <a:rPr lang="nl-NL" dirty="0"/>
              <a:t> te kunnen betalen.</a:t>
            </a:r>
          </a:p>
          <a:p>
            <a:endParaRPr lang="nl-NL" dirty="0"/>
          </a:p>
          <a:p>
            <a:r>
              <a:rPr lang="nl-NL" dirty="0"/>
              <a:t>Naast de bedrijfskosten moet een bedrijf natuurlijk ook hun producten inkopen. Dit zijn extra kosten voor het bedrijf, dit heet </a:t>
            </a:r>
            <a:r>
              <a:rPr lang="nl-NL" b="1" dirty="0"/>
              <a:t>de inkoopwaarde van de omzet.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37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EB6BA5-307B-4420-911B-F4EA0423D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D8EAF-5B48-41BF-A451-905D5E620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B3FFD25-0953-4586-B961-A47FDC115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tekst, binnen, winkel&#10;&#10;Automatisch gegenereerde beschrijving">
            <a:extLst>
              <a:ext uri="{FF2B5EF4-FFF2-40B4-BE49-F238E27FC236}">
                <a16:creationId xmlns:a16="http://schemas.microsoft.com/office/drawing/2014/main" id="{FAAF49D7-08A7-4D0F-B376-13A11E6AE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632" y="1418765"/>
            <a:ext cx="3240072" cy="1820508"/>
          </a:xfrm>
          <a:prstGeom prst="rect">
            <a:avLst/>
          </a:prstGeom>
        </p:spPr>
      </p:pic>
      <p:pic>
        <p:nvPicPr>
          <p:cNvPr id="5" name="Afbeelding 4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A8243EBE-8A3A-4AF4-A033-FB0781A42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297" y="1418765"/>
            <a:ext cx="3034180" cy="18205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DC42F64-2057-4CC4-8928-0E82AAFCF07B}"/>
              </a:ext>
            </a:extLst>
          </p:cNvPr>
          <p:cNvSpPr txBox="1"/>
          <p:nvPr/>
        </p:nvSpPr>
        <p:spPr>
          <a:xfrm>
            <a:off x="980661" y="3657600"/>
            <a:ext cx="46912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handelsonderneming</a:t>
            </a:r>
          </a:p>
          <a:p>
            <a:r>
              <a:rPr lang="nl-NL" sz="1400" dirty="0"/>
              <a:t>Een onderneming die producten inkoopt en zonder (grote) bewerkingen weer verkoopt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2E9063D-D46C-41B3-B3CC-2D6A8863EC2E}"/>
              </a:ext>
            </a:extLst>
          </p:cNvPr>
          <p:cNvSpPr txBox="1"/>
          <p:nvPr/>
        </p:nvSpPr>
        <p:spPr>
          <a:xfrm>
            <a:off x="6558983" y="3657600"/>
            <a:ext cx="4360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Industriële onderneming</a:t>
            </a:r>
          </a:p>
          <a:p>
            <a:r>
              <a:rPr lang="nl-NL" sz="1400" dirty="0"/>
              <a:t>Een onderneming die grond- en hulpstoffen inkoopt, dan bewerkt en daarna pas verkoopt.</a:t>
            </a:r>
          </a:p>
        </p:txBody>
      </p:sp>
    </p:spTree>
    <p:extLst>
      <p:ext uri="{BB962C8B-B14F-4D97-AF65-F5344CB8AC3E}">
        <p14:creationId xmlns:p14="http://schemas.microsoft.com/office/powerpoint/2010/main" val="190711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9B6B5BE-97AC-4E62-AF3F-0C2DD7AB3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2F37BF4-BEBC-4613-B16B-E6005725592B}"/>
              </a:ext>
            </a:extLst>
          </p:cNvPr>
          <p:cNvSpPr txBox="1"/>
          <p:nvPr/>
        </p:nvSpPr>
        <p:spPr>
          <a:xfrm>
            <a:off x="516835" y="543340"/>
            <a:ext cx="11158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                                                                    Categorieën bedrijfskosten</a:t>
            </a:r>
          </a:p>
          <a:p>
            <a:r>
              <a:rPr lang="nl-NL" sz="1600" dirty="0"/>
              <a:t>                                             Er zijn 2 categorieën in bedrijfskosten voor een bedrijf: </a:t>
            </a:r>
            <a:r>
              <a:rPr lang="nl-N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vaste kosten </a:t>
            </a:r>
            <a:r>
              <a:rPr lang="nl-NL" sz="1600" dirty="0"/>
              <a:t>en </a:t>
            </a:r>
            <a:r>
              <a:rPr lang="nl-NL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variabele kosten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Vaste kosten: de kosten van een bedrijf die altijd terugkomen en dezelfde kosten (prijs) hebben.</a:t>
            </a:r>
          </a:p>
          <a:p>
            <a:endParaRPr lang="nl-NL" sz="1600" dirty="0"/>
          </a:p>
          <a:p>
            <a:r>
              <a:rPr lang="nl-NL" sz="1600" dirty="0"/>
              <a:t>Variabele kosten: de variabele (verschillende) kosten van een bedrijf met ook verschillende kosten (prijzen).</a:t>
            </a:r>
          </a:p>
        </p:txBody>
      </p:sp>
    </p:spTree>
    <p:extLst>
      <p:ext uri="{BB962C8B-B14F-4D97-AF65-F5344CB8AC3E}">
        <p14:creationId xmlns:p14="http://schemas.microsoft.com/office/powerpoint/2010/main" val="17941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innen, plastic&#10;&#10;Automatisch gegenereerde beschrijving">
            <a:extLst>
              <a:ext uri="{FF2B5EF4-FFF2-40B4-BE49-F238E27FC236}">
                <a16:creationId xmlns:a16="http://schemas.microsoft.com/office/drawing/2014/main" id="{E3B7DB6A-D19A-4AA5-A144-7C7AAF4C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2716" r="1617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45DC38E-D935-45AF-BB23-1D3EEBDB275A}"/>
              </a:ext>
            </a:extLst>
          </p:cNvPr>
          <p:cNvSpPr txBox="1"/>
          <p:nvPr/>
        </p:nvSpPr>
        <p:spPr>
          <a:xfrm>
            <a:off x="477078" y="715617"/>
            <a:ext cx="113968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                                                                                  </a:t>
            </a:r>
            <a:r>
              <a:rPr lang="nl-NL" sz="2000" b="1" dirty="0"/>
              <a:t>soorten bedrijfskosten</a:t>
            </a:r>
          </a:p>
          <a:p>
            <a:endParaRPr lang="nl-NL" sz="2000" b="1" dirty="0"/>
          </a:p>
          <a:p>
            <a:r>
              <a:rPr lang="nl-NL" dirty="0"/>
              <a:t>een onderneming heeft veel soorten bedrijfskosten, naast de inkoopwaarde van de omzet zijn er een aantal kosten die in veel ondernemingen terugkomen.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*loonkosten: de kosten voor salarissen voor personeel</a:t>
            </a:r>
          </a:p>
          <a:p>
            <a:endParaRPr lang="nl-NL" dirty="0"/>
          </a:p>
          <a:p>
            <a:r>
              <a:rPr lang="nl-NL" dirty="0"/>
              <a:t>*huisvestegingskosten: de kosten voor de huur van het pand, het verbruik van: gas, elektriciteit en water</a:t>
            </a:r>
          </a:p>
          <a:p>
            <a:endParaRPr lang="nl-NL" dirty="0"/>
          </a:p>
          <a:p>
            <a:r>
              <a:rPr lang="nl-NL" dirty="0"/>
              <a:t>*verkoopkosten: de extra kosten voor de verkoop van de producten zoals: verzendkosten, verpakkingskosten en reclamekosten</a:t>
            </a:r>
          </a:p>
          <a:p>
            <a:endParaRPr lang="nl-NL" dirty="0"/>
          </a:p>
          <a:p>
            <a:r>
              <a:rPr lang="nl-NL" dirty="0"/>
              <a:t>*rentekosten: de kosten van de rente voor een lening van een bedrijf  (zoals de rente over de hypotheek van een bedrijfspand).</a:t>
            </a:r>
          </a:p>
        </p:txBody>
      </p:sp>
    </p:spTree>
    <p:extLst>
      <p:ext uri="{BB962C8B-B14F-4D97-AF65-F5344CB8AC3E}">
        <p14:creationId xmlns:p14="http://schemas.microsoft.com/office/powerpoint/2010/main" val="285082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dragen, binnen, bril&#10;&#10;Automatisch gegenereerde beschrijving">
            <a:extLst>
              <a:ext uri="{FF2B5EF4-FFF2-40B4-BE49-F238E27FC236}">
                <a16:creationId xmlns:a16="http://schemas.microsoft.com/office/drawing/2014/main" id="{7861F14C-62A5-4C40-9168-77DA79E2C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 r="7110" b="-1"/>
          <a:stretch/>
        </p:blipFill>
        <p:spPr>
          <a:xfrm>
            <a:off x="20" y="10"/>
            <a:ext cx="12191980" cy="6857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A80F1D3-A83F-47A3-B84A-3C7394F18AF3}"/>
              </a:ext>
            </a:extLst>
          </p:cNvPr>
          <p:cNvSpPr txBox="1"/>
          <p:nvPr/>
        </p:nvSpPr>
        <p:spPr>
          <a:xfrm>
            <a:off x="450167" y="520505"/>
            <a:ext cx="11479236" cy="6063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/>
              <a:t>                                                                  </a:t>
            </a:r>
            <a:r>
              <a:rPr lang="en-US" b="1" dirty="0" err="1"/>
              <a:t>Slijtage</a:t>
            </a:r>
            <a:r>
              <a:rPr lang="en-US" b="1" dirty="0"/>
              <a:t> van </a:t>
            </a:r>
            <a:r>
              <a:rPr lang="en-US" b="1" dirty="0" err="1"/>
              <a:t>productiemiddelen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In de loop van 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productiemiddel</a:t>
            </a:r>
            <a:r>
              <a:rPr lang="en-US" dirty="0"/>
              <a:t> (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bedrijfsauto</a:t>
            </a:r>
            <a:r>
              <a:rPr lang="en-US" dirty="0"/>
              <a:t>) minder </a:t>
            </a:r>
            <a:r>
              <a:rPr lang="en-US" dirty="0" err="1"/>
              <a:t>waard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, de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hiervan</a:t>
            </a:r>
            <a:r>
              <a:rPr lang="en-US" dirty="0"/>
              <a:t> </a:t>
            </a:r>
            <a:r>
              <a:rPr lang="en-US" dirty="0" err="1"/>
              <a:t>noemen</a:t>
            </a:r>
            <a:r>
              <a:rPr lang="en-US" dirty="0"/>
              <a:t> we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b="1" i="1" dirty="0" err="1"/>
              <a:t>afschrijvingskosten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/>
              <a:t>Om </a:t>
            </a:r>
            <a:r>
              <a:rPr lang="en-US" dirty="0" err="1"/>
              <a:t>makkelijker</a:t>
            </a:r>
            <a:r>
              <a:rPr lang="en-US" dirty="0"/>
              <a:t> de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berekenen</a:t>
            </a:r>
            <a:r>
              <a:rPr lang="en-US" dirty="0"/>
              <a:t> </a:t>
            </a:r>
            <a:r>
              <a:rPr lang="en-US" dirty="0" err="1"/>
              <a:t>gebruiken</a:t>
            </a:r>
            <a:r>
              <a:rPr lang="en-US" dirty="0"/>
              <a:t> we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formule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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>
                <a:sym typeface="Wingdings" panose="05000000000000000000" pitchFamily="2" charset="2"/>
              </a:rPr>
              <a:t>Jaarlijkse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afschrijvingskosten</a:t>
            </a:r>
            <a:r>
              <a:rPr lang="en-US" dirty="0">
                <a:sym typeface="Wingdings" panose="05000000000000000000" pitchFamily="2" charset="2"/>
              </a:rPr>
              <a:t>= </a:t>
            </a:r>
            <a:r>
              <a:rPr lang="en-US" b="1" dirty="0">
                <a:sym typeface="Wingdings" panose="05000000000000000000" pitchFamily="2" charset="2"/>
              </a:rPr>
              <a:t>   (</a:t>
            </a:r>
            <a:r>
              <a:rPr lang="en-US" b="1" dirty="0" err="1">
                <a:sym typeface="Wingdings" panose="05000000000000000000" pitchFamily="2" charset="2"/>
              </a:rPr>
              <a:t>aanschafwaarde</a:t>
            </a:r>
            <a:r>
              <a:rPr lang="en-US" b="1" dirty="0">
                <a:sym typeface="Wingdings" panose="05000000000000000000" pitchFamily="2" charset="2"/>
              </a:rPr>
              <a:t> – </a:t>
            </a:r>
            <a:r>
              <a:rPr lang="en-US" b="1" dirty="0" err="1">
                <a:sym typeface="Wingdings" panose="05000000000000000000" pitchFamily="2" charset="2"/>
              </a:rPr>
              <a:t>restwaarde</a:t>
            </a:r>
            <a:r>
              <a:rPr lang="en-US" b="1" dirty="0">
                <a:sym typeface="Wingdings" panose="05000000000000000000" pitchFamily="2" charset="2"/>
              </a:rPr>
              <a:t>) / </a:t>
            </a:r>
            <a:r>
              <a:rPr lang="en-US" b="1" dirty="0" err="1">
                <a:sym typeface="Wingdings" panose="05000000000000000000" pitchFamily="2" charset="2"/>
              </a:rPr>
              <a:t>aantal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gebruiksjaren</a:t>
            </a:r>
            <a:endParaRPr lang="en-US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b="1" dirty="0" err="1">
                <a:sym typeface="Wingdings" panose="05000000000000000000" pitchFamily="2" charset="2"/>
              </a:rPr>
              <a:t>Voorbeeld</a:t>
            </a:r>
            <a:r>
              <a:rPr lang="en-US" b="1" dirty="0"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b="1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bedrijf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koopt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15 </a:t>
            </a:r>
            <a:r>
              <a:rPr lang="en-US" dirty="0" err="1">
                <a:sym typeface="Wingdings" panose="05000000000000000000" pitchFamily="2" charset="2"/>
              </a:rPr>
              <a:t>werknemers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nieuwe</a:t>
            </a:r>
            <a:r>
              <a:rPr lang="en-US" dirty="0">
                <a:sym typeface="Wingdings" panose="05000000000000000000" pitchFamily="2" charset="2"/>
              </a:rPr>
              <a:t> tesla </a:t>
            </a:r>
            <a:r>
              <a:rPr lang="en-US" dirty="0" err="1">
                <a:sym typeface="Wingdings" panose="05000000000000000000" pitchFamily="2" charset="2"/>
              </a:rPr>
              <a:t>als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bedrijfsauto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dirty="0" err="1">
                <a:sym typeface="Wingdings" panose="05000000000000000000" pitchFamily="2" charset="2"/>
              </a:rPr>
              <a:t>totaal</a:t>
            </a:r>
            <a:r>
              <a:rPr lang="en-US" dirty="0">
                <a:sym typeface="Wingdings" panose="05000000000000000000" pitchFamily="2" charset="2"/>
              </a:rPr>
              <a:t> 1,5 </a:t>
            </a:r>
            <a:r>
              <a:rPr lang="en-US" dirty="0" err="1">
                <a:sym typeface="Wingdings" panose="05000000000000000000" pitchFamily="2" charset="2"/>
              </a:rPr>
              <a:t>miljoen</a:t>
            </a:r>
            <a:r>
              <a:rPr lang="en-US" dirty="0">
                <a:sym typeface="Wingdings" panose="05000000000000000000" pitchFamily="2" charset="2"/>
              </a:rPr>
              <a:t> euro.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>
                <a:sym typeface="Wingdings" panose="05000000000000000000" pitchFamily="2" charset="2"/>
              </a:rPr>
              <a:t>4 </a:t>
            </a:r>
            <a:r>
              <a:rPr lang="en-US" dirty="0" err="1">
                <a:sym typeface="Wingdings" panose="05000000000000000000" pitchFamily="2" charset="2"/>
              </a:rPr>
              <a:t>jaar</a:t>
            </a:r>
            <a:r>
              <a:rPr lang="en-US" dirty="0">
                <a:sym typeface="Wingdings" panose="05000000000000000000" pitchFamily="2" charset="2"/>
              </a:rPr>
              <a:t> later </a:t>
            </a:r>
            <a:r>
              <a:rPr lang="en-US" dirty="0" err="1">
                <a:sym typeface="Wingdings" panose="05000000000000000000" pitchFamily="2" charset="2"/>
              </a:rPr>
              <a:t>worden</a:t>
            </a:r>
            <a:r>
              <a:rPr lang="en-US" dirty="0">
                <a:sym typeface="Wingdings" panose="05000000000000000000" pitchFamily="2" charset="2"/>
              </a:rPr>
              <a:t> alle auto’s </a:t>
            </a:r>
            <a:r>
              <a:rPr lang="en-US" dirty="0" err="1">
                <a:sym typeface="Wingdings" panose="05000000000000000000" pitchFamily="2" charset="2"/>
              </a:rPr>
              <a:t>ingeleverd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dirty="0" err="1">
                <a:sym typeface="Wingdings" panose="05000000000000000000" pitchFamily="2" charset="2"/>
              </a:rPr>
              <a:t>totaal</a:t>
            </a:r>
            <a:r>
              <a:rPr lang="en-US" dirty="0">
                <a:sym typeface="Wingdings" panose="05000000000000000000" pitchFamily="2" charset="2"/>
              </a:rPr>
              <a:t> 360 </a:t>
            </a:r>
            <a:r>
              <a:rPr lang="en-US" dirty="0" err="1">
                <a:sym typeface="Wingdings" panose="05000000000000000000" pitchFamily="2" charset="2"/>
              </a:rPr>
              <a:t>duizend</a:t>
            </a:r>
            <a:r>
              <a:rPr lang="en-US" dirty="0">
                <a:sym typeface="Wingdings" panose="05000000000000000000" pitchFamily="2" charset="2"/>
              </a:rPr>
              <a:t> euro.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>
                <a:sym typeface="Wingdings" panose="05000000000000000000" pitchFamily="2" charset="2"/>
              </a:rPr>
              <a:t>Dus</a:t>
            </a:r>
            <a:r>
              <a:rPr lang="en-US" dirty="0">
                <a:sym typeface="Wingdings" panose="05000000000000000000" pitchFamily="2" charset="2"/>
              </a:rPr>
              <a:t>: (1.500.000 – 360.000) / 4 = 285.000 euro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dirty="0" err="1">
                <a:sym typeface="Wingdings" panose="05000000000000000000" pitchFamily="2" charset="2"/>
              </a:rPr>
              <a:t>Dus</a:t>
            </a:r>
            <a:r>
              <a:rPr lang="en-US" dirty="0">
                <a:sym typeface="Wingdings" panose="05000000000000000000" pitchFamily="2" charset="2"/>
              </a:rPr>
              <a:t>: de </a:t>
            </a:r>
            <a:r>
              <a:rPr lang="en-US" dirty="0" err="1">
                <a:sym typeface="Wingdings" panose="05000000000000000000" pitchFamily="2" charset="2"/>
              </a:rPr>
              <a:t>jaarlijkse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afschrijvingskosten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zijn</a:t>
            </a:r>
            <a:r>
              <a:rPr lang="en-US" dirty="0">
                <a:sym typeface="Wingdings" panose="05000000000000000000" pitchFamily="2" charset="2"/>
              </a:rPr>
              <a:t> 285.000 euro</a:t>
            </a: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5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5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666F76B7-A3DE-4D0E-9DB3-EEFC2883C308}"/>
                  </a:ext>
                </a:extLst>
              </p14:cNvPr>
              <p14:cNvContentPartPr/>
              <p14:nvPr/>
            </p14:nvContentPartPr>
            <p14:xfrm>
              <a:off x="8812341" y="3233186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666F76B7-A3DE-4D0E-9DB3-EEFC2883C3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03341" y="322418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80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etaalgoed, schroef&#10;&#10;Automatisch gegenereerde beschrijving">
            <a:extLst>
              <a:ext uri="{FF2B5EF4-FFF2-40B4-BE49-F238E27FC236}">
                <a16:creationId xmlns:a16="http://schemas.microsoft.com/office/drawing/2014/main" id="{AC71800D-0345-4AFB-BE64-676A92D05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rcRect t="6011" b="9402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2C21375-6EEA-45FE-A5F6-F7DB0AFB09B1}"/>
              </a:ext>
            </a:extLst>
          </p:cNvPr>
          <p:cNvSpPr txBox="1"/>
          <p:nvPr/>
        </p:nvSpPr>
        <p:spPr>
          <a:xfrm>
            <a:off x="503583" y="424070"/>
            <a:ext cx="1118483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                                                                    5.4 ga je winst maken?</a:t>
            </a:r>
          </a:p>
          <a:p>
            <a:endParaRPr lang="nl-NL" sz="2000" dirty="0"/>
          </a:p>
          <a:p>
            <a:r>
              <a:rPr lang="nl-NL" b="1" dirty="0"/>
              <a:t>Winst of verlies</a:t>
            </a:r>
          </a:p>
          <a:p>
            <a:endParaRPr lang="nl-NL" b="1" i="1" dirty="0"/>
          </a:p>
          <a:p>
            <a:r>
              <a:rPr lang="nl-NL" b="1" i="1" dirty="0"/>
              <a:t>Wanneer maak je winst?</a:t>
            </a:r>
          </a:p>
          <a:p>
            <a:r>
              <a:rPr lang="nl-NL" dirty="0"/>
              <a:t>Je maakt winst als de opbrengsten hoger zijn dan alle kosten.</a:t>
            </a:r>
          </a:p>
          <a:p>
            <a:r>
              <a:rPr lang="nl-NL" b="1" i="1" dirty="0"/>
              <a:t> </a:t>
            </a:r>
          </a:p>
          <a:p>
            <a:r>
              <a:rPr lang="nl-NL" b="1" i="1" dirty="0"/>
              <a:t>Wanneer maak je verlies?</a:t>
            </a:r>
          </a:p>
          <a:p>
            <a:r>
              <a:rPr lang="nl-NL" dirty="0"/>
              <a:t>Je maakt verlies als de opbrengsten lager zijn dan alle kosten.</a:t>
            </a:r>
          </a:p>
          <a:p>
            <a:endParaRPr lang="nl-NL" dirty="0"/>
          </a:p>
          <a:p>
            <a:r>
              <a:rPr lang="nl-NL" b="1" i="1" dirty="0"/>
              <a:t>Hoe kun je beoordelen of er winst of verlies is bij een bedrijf?</a:t>
            </a:r>
          </a:p>
          <a:p>
            <a:r>
              <a:rPr lang="nl-NL" dirty="0"/>
              <a:t>Als je dit bovenstaande wilt weten kun je de </a:t>
            </a:r>
            <a:r>
              <a:rPr lang="nl-NL" b="1" i="1" dirty="0"/>
              <a:t>winst en verliesrekening </a:t>
            </a:r>
            <a:r>
              <a:rPr lang="nl-NL" dirty="0"/>
              <a:t>van de onderneming raadplegen. 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b="1" i="1" dirty="0"/>
              <a:t>winst en verliesrekening </a:t>
            </a:r>
            <a:r>
              <a:rPr lang="nl-NL" dirty="0"/>
              <a:t>is een overzicht van de opbrengsten en kosten van een onderneming in een bepaalde periode.</a:t>
            </a:r>
          </a:p>
          <a:p>
            <a:endParaRPr lang="nl-NL" dirty="0"/>
          </a:p>
          <a:p>
            <a:r>
              <a:rPr lang="nl-NL" dirty="0"/>
              <a:t>Meestal geeft deze rekening een overzicht van een geheel jaar, dit noemen we dan een </a:t>
            </a:r>
            <a:r>
              <a:rPr lang="nl-NL" b="1" dirty="0"/>
              <a:t>jaarrekening.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761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54F31C7-989C-499E-8E4F-EB62A4A900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7997" t="6" r="8171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F89095A-1578-4B2D-8462-3D886F073508}"/>
              </a:ext>
            </a:extLst>
          </p:cNvPr>
          <p:cNvSpPr txBox="1"/>
          <p:nvPr/>
        </p:nvSpPr>
        <p:spPr>
          <a:xfrm>
            <a:off x="742121" y="630256"/>
            <a:ext cx="107077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                                                                      Bruto en nettowinst</a:t>
            </a:r>
          </a:p>
          <a:p>
            <a:endParaRPr lang="nl-NL" sz="2000" dirty="0"/>
          </a:p>
          <a:p>
            <a:r>
              <a:rPr lang="nl-NL" dirty="0"/>
              <a:t>brutowinst = opbrengsten – kosten (zonder bedrijfskosten)</a:t>
            </a:r>
          </a:p>
          <a:p>
            <a:endParaRPr lang="nl-NL" dirty="0"/>
          </a:p>
          <a:p>
            <a:r>
              <a:rPr lang="nl-NL" dirty="0"/>
              <a:t>Nettowinst = opbrengsten – kosten – bedrijfskosten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Als ondernemer is je loon dus altijd de nettowinst</a:t>
            </a:r>
          </a:p>
          <a:p>
            <a:endParaRPr lang="nl-NL" dirty="0"/>
          </a:p>
          <a:p>
            <a:r>
              <a:rPr lang="nl-NL" dirty="0"/>
              <a:t>Economisch uitgelegd heb je hier dus de formules </a:t>
            </a:r>
            <a:r>
              <a:rPr lang="nl-NL" dirty="0">
                <a:sym typeface="Wingdings" panose="05000000000000000000" pitchFamily="2" charset="2"/>
              </a:rPr>
              <a:t>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brutowinst = omzet – inkoopwaarde van de omzet</a:t>
            </a:r>
          </a:p>
          <a:p>
            <a:r>
              <a:rPr lang="nl-NL" dirty="0">
                <a:sym typeface="Wingdings" panose="05000000000000000000" pitchFamily="2" charset="2"/>
              </a:rPr>
              <a:t>Nettowinst = brutowinst – bedrijfskosten</a:t>
            </a:r>
          </a:p>
          <a:p>
            <a:endParaRPr lang="nl-NL" b="1" dirty="0">
              <a:sym typeface="Wingdings" panose="05000000000000000000" pitchFamily="2" charset="2"/>
            </a:endParaRPr>
          </a:p>
          <a:p>
            <a:r>
              <a:rPr lang="nl-NL" b="1" i="1" dirty="0">
                <a:sym typeface="Wingdings" panose="05000000000000000000" pitchFamily="2" charset="2"/>
              </a:rPr>
              <a:t>Voorbeeld: Willem heeft zijn eigen onderneming. De inkoop van de maand Januari heeft een waarde van 90.000 euro en alle bedrijfskosten kosten bij elkaar 50.000 euro</a:t>
            </a:r>
          </a:p>
          <a:p>
            <a:r>
              <a:rPr lang="nl-NL" b="1" i="1" dirty="0">
                <a:sym typeface="Wingdings" panose="05000000000000000000" pitchFamily="2" charset="2"/>
              </a:rPr>
              <a:t> </a:t>
            </a:r>
          </a:p>
          <a:p>
            <a:r>
              <a:rPr lang="nl-NL" b="1" i="1" dirty="0">
                <a:sym typeface="Wingdings" panose="05000000000000000000" pitchFamily="2" charset="2"/>
              </a:rPr>
              <a:t>Per dag deze maand zit </a:t>
            </a:r>
            <a:r>
              <a:rPr lang="nl-NL" b="1" i="1" dirty="0" err="1">
                <a:sym typeface="Wingdings" panose="05000000000000000000" pitchFamily="2" charset="2"/>
              </a:rPr>
              <a:t>willem’s</a:t>
            </a:r>
            <a:r>
              <a:rPr lang="nl-NL" b="1" i="1" dirty="0">
                <a:sym typeface="Wingdings" panose="05000000000000000000" pitchFamily="2" charset="2"/>
              </a:rPr>
              <a:t> omzet op ongeveer 5500 euro</a:t>
            </a:r>
          </a:p>
          <a:p>
            <a:endParaRPr lang="nl-NL" b="1" i="1" dirty="0">
              <a:sym typeface="Wingdings" panose="05000000000000000000" pitchFamily="2" charset="2"/>
            </a:endParaRPr>
          </a:p>
          <a:p>
            <a:r>
              <a:rPr lang="nl-NL" b="1" i="1" dirty="0">
                <a:sym typeface="Wingdings" panose="05000000000000000000" pitchFamily="2" charset="2"/>
              </a:rPr>
              <a:t>Wat is de bruto en nettowinst deze maand?</a:t>
            </a:r>
          </a:p>
          <a:p>
            <a:endParaRPr lang="nl-NL" b="1" dirty="0">
              <a:sym typeface="Wingdings" panose="05000000000000000000" pitchFamily="2" charset="2"/>
            </a:endParaRP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65457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{8F3FC48A-9422-4B99-8D1E-8920337A8C7E}tf03457452</Template>
  <TotalTime>217</TotalTime>
  <Words>669</Words>
  <Application>Microsoft Office PowerPoint</Application>
  <PresentationFormat>Breedbeeld</PresentationFormat>
  <Paragraphs>93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Hemels</vt:lpstr>
      <vt:lpstr>Samenvatting economie havo 2 paragraaf 5.3 en 5.4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Samenvatting economie havo 2 paragraaf 5.3 en 5.4</dc:title>
  <dc:creator>Tycho Enneman</dc:creator>
  <cp:lastModifiedBy>Tycho Enneman</cp:lastModifiedBy>
  <cp:revision>2</cp:revision>
  <dcterms:created xsi:type="dcterms:W3CDTF">2022-04-02T17:12:13Z</dcterms:created>
  <dcterms:modified xsi:type="dcterms:W3CDTF">2022-04-02T20:51:05Z</dcterms:modified>
</cp:coreProperties>
</file>