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64" r:id="rId3"/>
    <p:sldId id="265" r:id="rId4"/>
    <p:sldId id="261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45"/>
    <a:srgbClr val="FFDA45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E8F12-B280-91B1-B7FE-8C557B923802}" v="468" dt="2020-11-04T17:49:15.826"/>
    <p1510:client id="{1D9173CF-2B1B-4B6C-8D96-8B06A6A4C73D}" v="133" dt="2020-11-04T15:18:38.524"/>
    <p1510:client id="{566F37C5-82A0-4E93-858B-DE9EA33B3B0D}" v="298" dt="2020-10-30T10:59:40.775"/>
    <p1510:client id="{80585271-0C09-CC6F-2D44-1AC26929FE8B}" v="733" dt="2020-11-08T11:42:42.645"/>
    <p1510:client id="{9CBB1F84-6262-98DC-2C81-642E20AD08DF}" v="919" dt="2020-11-22T15:30:09.682"/>
    <p1510:client id="{B3D364F1-02DB-1185-67FA-19332703F8E0}" v="355" dt="2020-11-21T16:36:08.894"/>
    <p1510:client id="{BEB6D1E0-79F9-7BCA-6EB2-1EA4FDDCE423}" v="19" dt="2022-03-12T08:00:33.871"/>
    <p1510:client id="{D08293E0-5408-67BE-2AD7-6F491926C4E1}" v="242" dt="2020-11-10T14:43:54.783"/>
    <p1510:client id="{DF46404F-4ABC-5272-63BC-CCAB2756BCA5}" v="314" dt="2020-11-04T15:42:16.549"/>
    <p1510:client id="{EBF68B60-C5D3-5C47-9BA4-32E7E28934F5}" v="79" dt="2020-11-22T18:20:09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3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7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dge.nl/projects/bij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en.wiktionary.org/wiki/wasp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pngall.com/grass-pn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grass-png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1" descr="Afbeelding met bloem&#10;&#10;Automatisch gegenereerde beschrijving">
            <a:extLst>
              <a:ext uri="{FF2B5EF4-FFF2-40B4-BE49-F238E27FC236}">
                <a16:creationId xmlns:a16="http://schemas.microsoft.com/office/drawing/2014/main" id="{B757C208-3DB8-410A-83B1-E66084B1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524" b="-1"/>
          <a:stretch/>
        </p:blipFill>
        <p:spPr>
          <a:xfrm>
            <a:off x="300" y="1143882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pic>
        <p:nvPicPr>
          <p:cNvPr id="8" name="Afbeelding 8" descr="Afbeelding met insect, zitten, neerleggen, klein&#10;&#10;Automatisch gegenereerde beschrijving">
            <a:extLst>
              <a:ext uri="{FF2B5EF4-FFF2-40B4-BE49-F238E27FC236}">
                <a16:creationId xmlns:a16="http://schemas.microsoft.com/office/drawing/2014/main" id="{52AD13F2-2D43-4D2D-ACFA-9DB9BB29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4384"/>
          <a:stretch/>
        </p:blipFill>
        <p:spPr>
          <a:xfrm>
            <a:off x="6358550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6EEE4364-E6A7-4C31-B37F-0E3DEFDD9445}"/>
              </a:ext>
            </a:extLst>
          </p:cNvPr>
          <p:cNvCxnSpPr/>
          <p:nvPr/>
        </p:nvCxnSpPr>
        <p:spPr>
          <a:xfrm>
            <a:off x="5552536" y="5372818"/>
            <a:ext cx="6239771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19">
            <a:extLst>
              <a:ext uri="{FF2B5EF4-FFF2-40B4-BE49-F238E27FC236}">
                <a16:creationId xmlns:a16="http://schemas.microsoft.com/office/drawing/2014/main" id="{57507225-C079-4919-885A-49DD921EA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" y="6318672"/>
            <a:ext cx="3491831" cy="543920"/>
          </a:xfrm>
          <a:prstGeom prst="rect">
            <a:avLst/>
          </a:prstGeom>
        </p:spPr>
      </p:pic>
      <p:pic>
        <p:nvPicPr>
          <p:cNvPr id="5" name="Afbeelding 19">
            <a:extLst>
              <a:ext uri="{FF2B5EF4-FFF2-40B4-BE49-F238E27FC236}">
                <a16:creationId xmlns:a16="http://schemas.microsoft.com/office/drawing/2014/main" id="{8A21D045-6A1F-43D9-96EF-E120C3556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294" y="6312921"/>
            <a:ext cx="3491831" cy="543920"/>
          </a:xfrm>
          <a:prstGeom prst="rect">
            <a:avLst/>
          </a:prstGeom>
        </p:spPr>
      </p:pic>
      <p:pic>
        <p:nvPicPr>
          <p:cNvPr id="10" name="Afbeelding 19">
            <a:extLst>
              <a:ext uri="{FF2B5EF4-FFF2-40B4-BE49-F238E27FC236}">
                <a16:creationId xmlns:a16="http://schemas.microsoft.com/office/drawing/2014/main" id="{D59F3CDE-67A3-48E6-8A42-334B3CA7C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992" y="6312920"/>
            <a:ext cx="3491831" cy="543920"/>
          </a:xfrm>
          <a:prstGeom prst="rect">
            <a:avLst/>
          </a:prstGeom>
        </p:spPr>
      </p:pic>
      <p:pic>
        <p:nvPicPr>
          <p:cNvPr id="12" name="Afbeelding 19">
            <a:extLst>
              <a:ext uri="{FF2B5EF4-FFF2-40B4-BE49-F238E27FC236}">
                <a16:creationId xmlns:a16="http://schemas.microsoft.com/office/drawing/2014/main" id="{044D2B6E-B01A-4EF3-9E73-EF465B637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898" y="6312921"/>
            <a:ext cx="3491831" cy="5439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FEBD716-AF5F-4DCA-B135-141D1A63E65F}"/>
              </a:ext>
            </a:extLst>
          </p:cNvPr>
          <p:cNvSpPr txBox="1"/>
          <p:nvPr/>
        </p:nvSpPr>
        <p:spPr>
          <a:xfrm>
            <a:off x="5646821" y="3641558"/>
            <a:ext cx="6045200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latin typeface="Broadway"/>
                <a:cs typeface="Calibri"/>
              </a:rPr>
              <a:t>w</a:t>
            </a:r>
            <a:r>
              <a:rPr lang="nl-NL" sz="3200" dirty="0">
                <a:solidFill>
                  <a:schemeClr val="accent2"/>
                </a:solidFill>
                <a:latin typeface="Broadway"/>
                <a:cs typeface="Calibri"/>
              </a:rPr>
              <a:t>a</a:t>
            </a:r>
            <a:r>
              <a:rPr lang="nl-NL" sz="3200" dirty="0">
                <a:latin typeface="Broadway"/>
                <a:cs typeface="Calibri"/>
              </a:rPr>
              <a:t>t is h</a:t>
            </a:r>
            <a:r>
              <a:rPr lang="nl-NL" sz="3200" dirty="0">
                <a:solidFill>
                  <a:schemeClr val="accent4"/>
                </a:solidFill>
                <a:latin typeface="Broadway"/>
                <a:cs typeface="Calibri"/>
              </a:rPr>
              <a:t>e</a:t>
            </a:r>
            <a:r>
              <a:rPr lang="nl-NL" sz="3200" dirty="0">
                <a:latin typeface="Broadway"/>
                <a:cs typeface="Calibri"/>
              </a:rPr>
              <a:t>t ver</a:t>
            </a:r>
            <a:r>
              <a:rPr lang="nl-NL" sz="3200" dirty="0">
                <a:solidFill>
                  <a:schemeClr val="accent2"/>
                </a:solidFill>
                <a:latin typeface="Broadway"/>
                <a:cs typeface="Calibri"/>
              </a:rPr>
              <a:t>s</a:t>
            </a:r>
            <a:r>
              <a:rPr lang="nl-NL" sz="3200" dirty="0">
                <a:latin typeface="Broadway"/>
                <a:cs typeface="Calibri"/>
              </a:rPr>
              <a:t>chil tuss</a:t>
            </a:r>
            <a:r>
              <a:rPr lang="nl-NL" sz="3200" dirty="0">
                <a:solidFill>
                  <a:schemeClr val="accent4"/>
                </a:solidFill>
                <a:latin typeface="Broadway"/>
                <a:cs typeface="Calibri"/>
              </a:rPr>
              <a:t>e</a:t>
            </a:r>
            <a:r>
              <a:rPr lang="nl-NL" sz="3200" dirty="0">
                <a:latin typeface="Broadway"/>
                <a:cs typeface="Calibri"/>
              </a:rPr>
              <a:t>n</a:t>
            </a:r>
          </a:p>
          <a:p>
            <a:r>
              <a:rPr lang="nl-NL" sz="2400">
                <a:solidFill>
                  <a:srgbClr val="000000"/>
                </a:solidFill>
                <a:latin typeface="Broadway"/>
                <a:cs typeface="Calibri"/>
              </a:rPr>
              <a:t>een</a:t>
            </a:r>
            <a:r>
              <a:rPr lang="nl-NL" sz="2400" dirty="0">
                <a:latin typeface="Broadway"/>
                <a:cs typeface="Calibri"/>
              </a:rPr>
              <a:t> </a:t>
            </a:r>
            <a:r>
              <a:rPr lang="nl-NL" sz="5400" dirty="0">
                <a:latin typeface="Broadway"/>
                <a:cs typeface="Calibri"/>
              </a:rPr>
              <a:t>b</a:t>
            </a:r>
            <a:r>
              <a:rPr lang="nl-NL" sz="5400" dirty="0">
                <a:solidFill>
                  <a:schemeClr val="accent2"/>
                </a:solidFill>
                <a:latin typeface="Broadway"/>
                <a:cs typeface="Calibri"/>
              </a:rPr>
              <a:t>i</a:t>
            </a:r>
            <a:r>
              <a:rPr lang="nl-NL" sz="5400" dirty="0">
                <a:latin typeface="Broadway"/>
                <a:cs typeface="Calibri"/>
              </a:rPr>
              <a:t>j </a:t>
            </a:r>
            <a:r>
              <a:rPr lang="nl-NL" sz="2400" dirty="0">
                <a:latin typeface="Broadway"/>
                <a:cs typeface="Calibri"/>
              </a:rPr>
              <a:t>en e</a:t>
            </a:r>
            <a:r>
              <a:rPr lang="nl-NL" sz="2400" dirty="0">
                <a:solidFill>
                  <a:schemeClr val="accent2"/>
                </a:solidFill>
                <a:latin typeface="Broadway"/>
                <a:cs typeface="Calibri"/>
              </a:rPr>
              <a:t>e</a:t>
            </a:r>
            <a:r>
              <a:rPr lang="nl-NL" sz="2400" dirty="0">
                <a:latin typeface="Broadway"/>
                <a:cs typeface="Calibri"/>
              </a:rPr>
              <a:t>n </a:t>
            </a:r>
            <a:r>
              <a:rPr lang="nl-NL" sz="5400" dirty="0">
                <a:latin typeface="Broadway"/>
                <a:cs typeface="Calibri"/>
              </a:rPr>
              <a:t>w</a:t>
            </a:r>
            <a:r>
              <a:rPr lang="nl-NL" sz="5400" dirty="0">
                <a:solidFill>
                  <a:schemeClr val="accent4"/>
                </a:solidFill>
                <a:latin typeface="Broadway"/>
                <a:cs typeface="Calibri"/>
              </a:rPr>
              <a:t>e</a:t>
            </a:r>
            <a:r>
              <a:rPr lang="nl-NL" sz="5400" dirty="0">
                <a:latin typeface="Broadway"/>
                <a:cs typeface="Calibri"/>
              </a:rPr>
              <a:t>sp</a:t>
            </a:r>
            <a:endParaRPr lang="nl-NL" sz="3200" dirty="0">
              <a:latin typeface="Broadwa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60FCA68-78EA-4988-B8F1-7A4761D80457}"/>
              </a:ext>
            </a:extLst>
          </p:cNvPr>
          <p:cNvSpPr txBox="1"/>
          <p:nvPr/>
        </p:nvSpPr>
        <p:spPr>
          <a:xfrm>
            <a:off x="2980840" y="100737"/>
            <a:ext cx="549414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>
                <a:latin typeface="Broadway"/>
                <a:cs typeface="Calibri"/>
              </a:rPr>
              <a:t>Kenmerken </a:t>
            </a:r>
            <a:r>
              <a:rPr lang="nl-NL" sz="6600" dirty="0">
                <a:latin typeface="Broadway"/>
                <a:cs typeface="Calibri"/>
              </a:rPr>
              <a:t>Bij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1935610B-10C4-446C-BACA-B803089189E8}"/>
              </a:ext>
            </a:extLst>
          </p:cNvPr>
          <p:cNvCxnSpPr/>
          <p:nvPr/>
        </p:nvCxnSpPr>
        <p:spPr>
          <a:xfrm>
            <a:off x="2824082" y="1151555"/>
            <a:ext cx="5256505" cy="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8886B25-E5B5-4148-B430-EE2D1815A157}"/>
              </a:ext>
            </a:extLst>
          </p:cNvPr>
          <p:cNvSpPr txBox="1"/>
          <p:nvPr/>
        </p:nvSpPr>
        <p:spPr>
          <a:xfrm>
            <a:off x="552773" y="1947619"/>
            <a:ext cx="484838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4000" dirty="0">
                <a:cs typeface="Calibri"/>
              </a:rPr>
              <a:t>-in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s</a:t>
            </a:r>
            <a:r>
              <a:rPr lang="nl-NL" sz="4000" dirty="0">
                <a:cs typeface="Calibri"/>
              </a:rPr>
              <a:t>ect</a:t>
            </a:r>
          </a:p>
          <a:p>
            <a:r>
              <a:rPr lang="nl-NL" sz="4000" dirty="0">
                <a:solidFill>
                  <a:schemeClr val="accent2"/>
                </a:solidFill>
                <a:cs typeface="Calibri"/>
              </a:rPr>
              <a:t>-</a:t>
            </a:r>
            <a:r>
              <a:rPr lang="nl-NL" sz="4000" dirty="0">
                <a:cs typeface="Calibri"/>
              </a:rPr>
              <a:t>6 poten 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e</a:t>
            </a:r>
            <a:r>
              <a:rPr lang="nl-NL" sz="4000" dirty="0">
                <a:cs typeface="Calibri"/>
              </a:rPr>
              <a:t>n vleu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g</a:t>
            </a:r>
            <a:r>
              <a:rPr lang="nl-NL" sz="4000" dirty="0">
                <a:cs typeface="Calibri"/>
              </a:rPr>
              <a:t>els</a:t>
            </a:r>
          </a:p>
          <a:p>
            <a:r>
              <a:rPr lang="nl-NL" sz="4000" dirty="0">
                <a:cs typeface="Calibri"/>
              </a:rPr>
              <a:t>-ora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n</a:t>
            </a:r>
            <a:r>
              <a:rPr lang="nl-NL" sz="4000" dirty="0">
                <a:cs typeface="Calibri"/>
              </a:rPr>
              <a:t>je met zwar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t</a:t>
            </a:r>
          </a:p>
          <a:p>
            <a:r>
              <a:rPr lang="nl-NL" sz="4000" dirty="0">
                <a:cs typeface="Calibri"/>
              </a:rPr>
              <a:t>-har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i</a:t>
            </a:r>
            <a:r>
              <a:rPr lang="nl-NL" sz="4000" dirty="0">
                <a:cs typeface="Calibri"/>
              </a:rPr>
              <a:t>g</a:t>
            </a:r>
          </a:p>
        </p:txBody>
      </p:sp>
      <p:pic>
        <p:nvPicPr>
          <p:cNvPr id="5" name="Afbeelding 5" descr="Propolis">
            <a:extLst>
              <a:ext uri="{FF2B5EF4-FFF2-40B4-BE49-F238E27FC236}">
                <a16:creationId xmlns:a16="http://schemas.microsoft.com/office/drawing/2014/main" id="{CB8A7D03-0E8E-4EDE-8A6B-1806131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6375589" y="2207274"/>
            <a:ext cx="4396350" cy="26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B5434-FADC-4CE9-A314-9F23A5A0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708" y="3498"/>
            <a:ext cx="6059837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Broadway"/>
              </a:rPr>
              <a:t>KENMERKEN </a:t>
            </a:r>
            <a:r>
              <a:rPr lang="nl-NL" sz="6600" dirty="0">
                <a:latin typeface="Broadway"/>
              </a:rPr>
              <a:t>wesp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2180367-7595-4748-B434-F0258272D8E1}"/>
              </a:ext>
            </a:extLst>
          </p:cNvPr>
          <p:cNvCxnSpPr/>
          <p:nvPr/>
        </p:nvCxnSpPr>
        <p:spPr>
          <a:xfrm>
            <a:off x="3042834" y="1266986"/>
            <a:ext cx="5553558" cy="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8301D963-E46E-4087-A6D8-B61712EF5CFD}"/>
              </a:ext>
            </a:extLst>
          </p:cNvPr>
          <p:cNvSpPr txBox="1"/>
          <p:nvPr/>
        </p:nvSpPr>
        <p:spPr>
          <a:xfrm>
            <a:off x="630265" y="2025111"/>
            <a:ext cx="541665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4400" dirty="0">
                <a:cs typeface="Calibri"/>
              </a:rPr>
              <a:t>-in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s</a:t>
            </a:r>
            <a:r>
              <a:rPr lang="nl-NL" sz="4400" dirty="0">
                <a:cs typeface="Calibri"/>
              </a:rPr>
              <a:t>ect</a:t>
            </a:r>
          </a:p>
          <a:p>
            <a:r>
              <a:rPr lang="nl-NL" sz="4400" dirty="0">
                <a:solidFill>
                  <a:schemeClr val="accent4"/>
                </a:solidFill>
                <a:cs typeface="Calibri"/>
              </a:rPr>
              <a:t>-</a:t>
            </a:r>
            <a:r>
              <a:rPr lang="nl-NL" sz="4400" dirty="0">
                <a:cs typeface="Calibri"/>
              </a:rPr>
              <a:t>6 po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t</a:t>
            </a:r>
            <a:r>
              <a:rPr lang="nl-NL" sz="4400" dirty="0">
                <a:cs typeface="Calibri"/>
              </a:rPr>
              <a:t>en en vl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e</a:t>
            </a:r>
            <a:r>
              <a:rPr lang="nl-NL" sz="4400" dirty="0">
                <a:cs typeface="Calibri"/>
              </a:rPr>
              <a:t>ugels</a:t>
            </a:r>
          </a:p>
          <a:p>
            <a:r>
              <a:rPr lang="nl-NL" sz="4400" dirty="0">
                <a:cs typeface="Calibri"/>
              </a:rPr>
              <a:t>-fe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l</a:t>
            </a:r>
            <a:r>
              <a:rPr lang="nl-NL" sz="4400" dirty="0">
                <a:cs typeface="Calibri"/>
              </a:rPr>
              <a:t>geel m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e</a:t>
            </a:r>
            <a:r>
              <a:rPr lang="nl-NL" sz="4400" dirty="0">
                <a:cs typeface="Calibri"/>
              </a:rPr>
              <a:t>t zwart</a:t>
            </a:r>
          </a:p>
          <a:p>
            <a:r>
              <a:rPr lang="nl-NL" sz="4400" dirty="0">
                <a:cs typeface="Calibri"/>
              </a:rPr>
              <a:t>-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g</a:t>
            </a:r>
            <a:r>
              <a:rPr lang="nl-NL" sz="4400" dirty="0">
                <a:cs typeface="Calibri"/>
              </a:rPr>
              <a:t>ladde hui</a:t>
            </a:r>
            <a:r>
              <a:rPr lang="nl-NL" sz="4400" dirty="0">
                <a:solidFill>
                  <a:schemeClr val="accent4"/>
                </a:solidFill>
                <a:cs typeface="Calibri"/>
              </a:rPr>
              <a:t>d</a:t>
            </a:r>
          </a:p>
        </p:txBody>
      </p:sp>
      <p:pic>
        <p:nvPicPr>
          <p:cNvPr id="5" name="Afbeelding 5" descr="Wasp PNG Transparent Image | PNG Arts">
            <a:extLst>
              <a:ext uri="{FF2B5EF4-FFF2-40B4-BE49-F238E27FC236}">
                <a16:creationId xmlns:a16="http://schemas.microsoft.com/office/drawing/2014/main" id="{5E4A49FC-724A-4BEF-8D88-FB3C433D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0">
            <a:off x="6364638" y="2023086"/>
            <a:ext cx="5274588" cy="34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9">
            <a:extLst>
              <a:ext uri="{FF2B5EF4-FFF2-40B4-BE49-F238E27FC236}">
                <a16:creationId xmlns:a16="http://schemas.microsoft.com/office/drawing/2014/main" id="{8394DAC3-0DC0-4D81-A310-D2D61C8B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821" y="6318672"/>
            <a:ext cx="3491831" cy="543920"/>
          </a:xfrm>
          <a:prstGeom prst="rect">
            <a:avLst/>
          </a:prstGeom>
        </p:spPr>
      </p:pic>
      <p:pic>
        <p:nvPicPr>
          <p:cNvPr id="6" name="Afbeelding 19">
            <a:extLst>
              <a:ext uri="{FF2B5EF4-FFF2-40B4-BE49-F238E27FC236}">
                <a16:creationId xmlns:a16="http://schemas.microsoft.com/office/drawing/2014/main" id="{15F64504-86C8-4763-AAF2-4A2A863A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979" y="6318672"/>
            <a:ext cx="3491831" cy="543920"/>
          </a:xfrm>
          <a:prstGeom prst="rect">
            <a:avLst/>
          </a:prstGeom>
        </p:spPr>
      </p:pic>
      <p:pic>
        <p:nvPicPr>
          <p:cNvPr id="8" name="Afbeelding 19">
            <a:extLst>
              <a:ext uri="{FF2B5EF4-FFF2-40B4-BE49-F238E27FC236}">
                <a16:creationId xmlns:a16="http://schemas.microsoft.com/office/drawing/2014/main" id="{27F732D2-A2D7-492C-85D5-3CB38C50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3" y="6318672"/>
            <a:ext cx="3491831" cy="543920"/>
          </a:xfrm>
          <a:prstGeom prst="rect">
            <a:avLst/>
          </a:prstGeom>
        </p:spPr>
      </p:pic>
      <p:pic>
        <p:nvPicPr>
          <p:cNvPr id="10" name="Afbeelding 19">
            <a:extLst>
              <a:ext uri="{FF2B5EF4-FFF2-40B4-BE49-F238E27FC236}">
                <a16:creationId xmlns:a16="http://schemas.microsoft.com/office/drawing/2014/main" id="{FAEAD856-D7E4-487B-AFBA-79ADDD5D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1" y="6310651"/>
            <a:ext cx="3491831" cy="543920"/>
          </a:xfrm>
          <a:prstGeom prst="rect">
            <a:avLst/>
          </a:prstGeom>
        </p:spPr>
      </p:pic>
      <p:pic>
        <p:nvPicPr>
          <p:cNvPr id="12" name="Afbeelding 19">
            <a:extLst>
              <a:ext uri="{FF2B5EF4-FFF2-40B4-BE49-F238E27FC236}">
                <a16:creationId xmlns:a16="http://schemas.microsoft.com/office/drawing/2014/main" id="{38EFF9F4-46CC-49BE-A17D-4A7E79DE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8" y="6310651"/>
            <a:ext cx="3491831" cy="543920"/>
          </a:xfrm>
          <a:prstGeom prst="rect">
            <a:avLst/>
          </a:prstGeom>
        </p:spPr>
      </p:pic>
      <p:pic>
        <p:nvPicPr>
          <p:cNvPr id="14" name="Afbeelding 19">
            <a:extLst>
              <a:ext uri="{FF2B5EF4-FFF2-40B4-BE49-F238E27FC236}">
                <a16:creationId xmlns:a16="http://schemas.microsoft.com/office/drawing/2014/main" id="{575F81C8-66C5-4D6E-AC66-C45DC91C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57" y="6310651"/>
            <a:ext cx="3491831" cy="543920"/>
          </a:xfrm>
          <a:prstGeom prst="rect">
            <a:avLst/>
          </a:prstGeom>
        </p:spPr>
      </p:pic>
      <p:pic>
        <p:nvPicPr>
          <p:cNvPr id="16" name="Afbeelding 19">
            <a:extLst>
              <a:ext uri="{FF2B5EF4-FFF2-40B4-BE49-F238E27FC236}">
                <a16:creationId xmlns:a16="http://schemas.microsoft.com/office/drawing/2014/main" id="{E9049FB0-8A63-43F6-AF7F-AB8CC64D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36" y="6310651"/>
            <a:ext cx="3491831" cy="5439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3B39D5F-1448-4952-9F51-6DFD9330D2A5}"/>
              </a:ext>
            </a:extLst>
          </p:cNvPr>
          <p:cNvSpPr txBox="1"/>
          <p:nvPr/>
        </p:nvSpPr>
        <p:spPr>
          <a:xfrm>
            <a:off x="3058332" y="-41329"/>
            <a:ext cx="907167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>
                <a:latin typeface="Broadway"/>
              </a:rPr>
              <a:t>Eigenschappen </a:t>
            </a:r>
            <a:r>
              <a:rPr lang="nl-NL" sz="6600" dirty="0">
                <a:latin typeface="Broadway"/>
              </a:rPr>
              <a:t>B</a:t>
            </a:r>
            <a:r>
              <a:rPr lang="nl-NL" sz="6600" dirty="0">
                <a:solidFill>
                  <a:srgbClr val="FFBF00"/>
                </a:solidFill>
                <a:latin typeface="Broadway"/>
              </a:rPr>
              <a:t>i</a:t>
            </a:r>
            <a:r>
              <a:rPr lang="nl-NL" sz="6600" dirty="0">
                <a:latin typeface="Broadway"/>
              </a:rPr>
              <a:t>j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FDE513-BBA3-44E1-B4FA-9ABDDA871DE0}"/>
              </a:ext>
            </a:extLst>
          </p:cNvPr>
          <p:cNvSpPr txBox="1"/>
          <p:nvPr/>
        </p:nvSpPr>
        <p:spPr>
          <a:xfrm>
            <a:off x="320300" y="2257586"/>
            <a:ext cx="6824416" cy="19389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>
                <a:latin typeface="Calibri"/>
                <a:ea typeface="+mn-lt"/>
                <a:cs typeface="+mn-lt"/>
              </a:rPr>
              <a:t>-kan slechts 1 ke</a:t>
            </a:r>
            <a:r>
              <a:rPr lang="nl-NL" sz="4000" dirty="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e</a:t>
            </a:r>
            <a:r>
              <a:rPr lang="nl-NL" sz="4000" dirty="0">
                <a:latin typeface="Calibri"/>
                <a:ea typeface="+mn-lt"/>
                <a:cs typeface="+mn-lt"/>
              </a:rPr>
              <a:t>r steke</a:t>
            </a:r>
            <a:r>
              <a:rPr lang="nl-NL" sz="4000" dirty="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n</a:t>
            </a:r>
            <a:endParaRPr lang="en-US" sz="4000" dirty="0">
              <a:solidFill>
                <a:schemeClr val="accent2"/>
              </a:solidFill>
              <a:latin typeface="Calibri"/>
              <a:ea typeface="+mn-lt"/>
              <a:cs typeface="+mn-lt"/>
            </a:endParaRPr>
          </a:p>
          <a:p>
            <a:r>
              <a:rPr lang="nl-NL" sz="4000">
                <a:latin typeface="Calibri"/>
                <a:ea typeface="+mn-lt"/>
                <a:cs typeface="+mn-lt"/>
              </a:rPr>
              <a:t>-e</a:t>
            </a:r>
            <a:r>
              <a:rPr lang="nl-NL" sz="400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e</a:t>
            </a:r>
            <a:r>
              <a:rPr lang="nl-NL" sz="4000" dirty="0">
                <a:latin typeface="Calibri"/>
                <a:ea typeface="+mn-lt"/>
                <a:cs typeface="+mn-lt"/>
              </a:rPr>
              <a:t>t nectar + </a:t>
            </a:r>
            <a:r>
              <a:rPr lang="nl-NL" sz="4000" dirty="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s</a:t>
            </a:r>
            <a:r>
              <a:rPr lang="nl-NL" sz="4000" dirty="0">
                <a:latin typeface="Calibri"/>
                <a:ea typeface="+mn-lt"/>
                <a:cs typeface="+mn-lt"/>
              </a:rPr>
              <a:t>tuifmeel</a:t>
            </a:r>
            <a:endParaRPr lang="en-US" sz="4000">
              <a:latin typeface="Calibri"/>
              <a:ea typeface="+mn-lt"/>
              <a:cs typeface="+mn-lt"/>
            </a:endParaRPr>
          </a:p>
          <a:p>
            <a:r>
              <a:rPr lang="nl-NL" sz="4000">
                <a:latin typeface="Calibri"/>
                <a:ea typeface="+mn-lt"/>
                <a:cs typeface="+mn-lt"/>
              </a:rPr>
              <a:t>-heeft een lief en rustig </a:t>
            </a:r>
            <a:r>
              <a:rPr lang="nl-NL" sz="4000" dirty="0">
                <a:solidFill>
                  <a:schemeClr val="accent2"/>
                </a:solidFill>
                <a:latin typeface="Calibri"/>
                <a:ea typeface="+mn-lt"/>
                <a:cs typeface="+mn-lt"/>
              </a:rPr>
              <a:t>k</a:t>
            </a:r>
            <a:r>
              <a:rPr lang="nl-NL" sz="4000" dirty="0">
                <a:latin typeface="Calibri"/>
                <a:ea typeface="+mn-lt"/>
                <a:cs typeface="+mn-lt"/>
              </a:rPr>
              <a:t>arakte</a:t>
            </a:r>
            <a:r>
              <a:rPr lang="nl-NL" sz="4000" dirty="0">
                <a:solidFill>
                  <a:schemeClr val="accent2"/>
                </a:solidFill>
                <a:latin typeface="Calibri"/>
                <a:cs typeface="Calibri"/>
              </a:rPr>
              <a:t>r</a:t>
            </a:r>
            <a:endParaRPr lang="nl-NL" sz="400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" name="Graphic 8" descr="Bijenkorf">
            <a:extLst>
              <a:ext uri="{FF2B5EF4-FFF2-40B4-BE49-F238E27FC236}">
                <a16:creationId xmlns:a16="http://schemas.microsoft.com/office/drawing/2014/main" id="{5CD34D87-A9D4-45D5-83AB-407DB3B9A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71" y="931190"/>
            <a:ext cx="1573077" cy="1573077"/>
          </a:xfrm>
          <a:prstGeom prst="rect">
            <a:avLst/>
          </a:prstGeom>
        </p:spPr>
      </p:pic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5D79E1D7-F8E8-4AF2-AC99-37946DC77627}"/>
              </a:ext>
            </a:extLst>
          </p:cNvPr>
          <p:cNvCxnSpPr/>
          <p:nvPr/>
        </p:nvCxnSpPr>
        <p:spPr>
          <a:xfrm>
            <a:off x="2978258" y="1099087"/>
            <a:ext cx="6289726" cy="12915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16" descr="[VIDEO] Help, er zit een bijennest in mijn tuin ...">
            <a:extLst>
              <a:ext uri="{FF2B5EF4-FFF2-40B4-BE49-F238E27FC236}">
                <a16:creationId xmlns:a16="http://schemas.microsoft.com/office/drawing/2014/main" id="{D0FF4049-C1E3-4D18-BAD0-A6FAC8545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86" y="3705617"/>
            <a:ext cx="4176792" cy="24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1C83D8C-04DA-4034-A2EB-0DE82C5D9DA6}"/>
              </a:ext>
            </a:extLst>
          </p:cNvPr>
          <p:cNvSpPr txBox="1"/>
          <p:nvPr/>
        </p:nvSpPr>
        <p:spPr>
          <a:xfrm>
            <a:off x="1418096" y="294468"/>
            <a:ext cx="92654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>
                <a:solidFill>
                  <a:schemeClr val="accent4"/>
                </a:solidFill>
                <a:latin typeface="Broadway"/>
              </a:rPr>
              <a:t>Eigen</a:t>
            </a:r>
            <a:r>
              <a:rPr lang="nl-NL" sz="4400" dirty="0">
                <a:latin typeface="Broadway"/>
              </a:rPr>
              <a:t>schap</a:t>
            </a:r>
            <a:r>
              <a:rPr lang="nl-NL" sz="4400" dirty="0">
                <a:solidFill>
                  <a:schemeClr val="accent4"/>
                </a:solidFill>
                <a:latin typeface="Broadway"/>
              </a:rPr>
              <a:t>pen </a:t>
            </a:r>
            <a:r>
              <a:rPr lang="nl-NL" sz="4400" dirty="0">
                <a:latin typeface="Broadway"/>
              </a:rPr>
              <a:t>van</a:t>
            </a:r>
            <a:r>
              <a:rPr lang="nl-NL" sz="4400" dirty="0">
                <a:solidFill>
                  <a:schemeClr val="accent4"/>
                </a:solidFill>
                <a:latin typeface="Broadway"/>
              </a:rPr>
              <a:t> de w</a:t>
            </a:r>
            <a:r>
              <a:rPr lang="nl-NL" sz="4400" dirty="0">
                <a:solidFill>
                  <a:srgbClr val="000000"/>
                </a:solidFill>
                <a:latin typeface="Broadway"/>
              </a:rPr>
              <a:t>e</a:t>
            </a:r>
            <a:r>
              <a:rPr lang="nl-NL" sz="4400" dirty="0">
                <a:solidFill>
                  <a:schemeClr val="accent4"/>
                </a:solidFill>
                <a:latin typeface="Broadway"/>
              </a:rPr>
              <a:t>s</a:t>
            </a:r>
            <a:r>
              <a:rPr lang="nl-NL" sz="4400" dirty="0">
                <a:latin typeface="Broadway"/>
              </a:rPr>
              <a:t>p </a:t>
            </a:r>
            <a:r>
              <a:rPr lang="nl-NL" dirty="0">
                <a:latin typeface="Broadway"/>
              </a:rPr>
              <a:t>    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34DC718A-691B-48F0-B59D-D4306374D5B5}"/>
              </a:ext>
            </a:extLst>
          </p:cNvPr>
          <p:cNvCxnSpPr/>
          <p:nvPr/>
        </p:nvCxnSpPr>
        <p:spPr>
          <a:xfrm flipV="1">
            <a:off x="3042834" y="995766"/>
            <a:ext cx="5411490" cy="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D3240DD0-DF2E-4579-9C66-F498C1AC069B}"/>
              </a:ext>
            </a:extLst>
          </p:cNvPr>
          <p:cNvSpPr txBox="1"/>
          <p:nvPr/>
        </p:nvSpPr>
        <p:spPr>
          <a:xfrm>
            <a:off x="656095" y="1598910"/>
            <a:ext cx="8412997" cy="2554545"/>
          </a:xfrm>
          <a:prstGeom prst="rect">
            <a:avLst/>
          </a:prstGeom>
          <a:noFill/>
          <a:ln w="571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/>
              <a:t>-kan meerd</a:t>
            </a:r>
            <a:r>
              <a:rPr lang="nl-NL" sz="4000">
                <a:solidFill>
                  <a:schemeClr val="accent4"/>
                </a:solidFill>
              </a:rPr>
              <a:t>e</a:t>
            </a:r>
            <a:r>
              <a:rPr lang="nl-NL" sz="4000"/>
              <a:t>re </a:t>
            </a:r>
            <a:r>
              <a:rPr lang="nl-NL" sz="4000" dirty="0"/>
              <a:t>ke</a:t>
            </a:r>
            <a:r>
              <a:rPr lang="nl-NL" sz="4000" dirty="0">
                <a:solidFill>
                  <a:srgbClr val="FFD966"/>
                </a:solidFill>
              </a:rPr>
              <a:t>r</a:t>
            </a:r>
            <a:r>
              <a:rPr lang="nl-NL" sz="4000" dirty="0"/>
              <a:t>en</a:t>
            </a:r>
            <a:r>
              <a:rPr lang="en-US" sz="4000"/>
              <a:t>​ steken</a:t>
            </a:r>
            <a:endParaRPr lang="en-US" sz="4000" dirty="0">
              <a:cs typeface="Calibri"/>
            </a:endParaRPr>
          </a:p>
          <a:p>
            <a:r>
              <a:rPr lang="nl-NL" sz="4000" dirty="0"/>
              <a:t>-k</a:t>
            </a:r>
            <a:r>
              <a:rPr lang="nl-NL" sz="4000" dirty="0">
                <a:solidFill>
                  <a:schemeClr val="accent4"/>
                </a:solidFill>
              </a:rPr>
              <a:t>a</a:t>
            </a:r>
            <a:r>
              <a:rPr lang="nl-NL" sz="4000"/>
              <a:t>n soms lasti</a:t>
            </a:r>
            <a:r>
              <a:rPr lang="nl-NL" sz="4000" dirty="0">
                <a:solidFill>
                  <a:schemeClr val="accent4"/>
                </a:solidFill>
              </a:rPr>
              <a:t>g</a:t>
            </a:r>
            <a:r>
              <a:rPr lang="nl-NL" sz="4000"/>
              <a:t> en brutaal zijn</a:t>
            </a:r>
            <a:endParaRPr lang="en-US" sz="4000" dirty="0">
              <a:cs typeface="Calibri"/>
            </a:endParaRPr>
          </a:p>
          <a:p>
            <a:r>
              <a:rPr lang="nl-NL" sz="4000"/>
              <a:t>-is een alle</a:t>
            </a:r>
            <a:r>
              <a:rPr lang="nl-NL" sz="4000" dirty="0">
                <a:solidFill>
                  <a:srgbClr val="FFD966"/>
                </a:solidFill>
              </a:rPr>
              <a:t>s</a:t>
            </a:r>
            <a:r>
              <a:rPr lang="nl-NL" sz="4000" dirty="0"/>
              <a:t> eter/om</a:t>
            </a:r>
            <a:r>
              <a:rPr lang="nl-NL" sz="4000" dirty="0">
                <a:solidFill>
                  <a:schemeClr val="accent4"/>
                </a:solidFill>
              </a:rPr>
              <a:t>n</a:t>
            </a:r>
            <a:r>
              <a:rPr lang="nl-NL" sz="4000" dirty="0"/>
              <a:t>ivoor</a:t>
            </a:r>
            <a:r>
              <a:rPr lang="en-US" sz="4000" dirty="0"/>
              <a:t>​</a:t>
            </a:r>
            <a:endParaRPr lang="en-US" sz="4000" dirty="0">
              <a:cs typeface="Calibri"/>
            </a:endParaRPr>
          </a:p>
          <a:p>
            <a:r>
              <a:rPr lang="nl-NL" sz="4000" dirty="0"/>
              <a:t>-a</a:t>
            </a:r>
            <a:r>
              <a:rPr lang="nl-NL" sz="4000" dirty="0">
                <a:solidFill>
                  <a:srgbClr val="FFD966"/>
                </a:solidFill>
              </a:rPr>
              <a:t>g</a:t>
            </a:r>
            <a:r>
              <a:rPr lang="nl-NL" sz="4000" dirty="0"/>
              <a:t>ress</a:t>
            </a:r>
            <a:r>
              <a:rPr lang="nl-NL" sz="4000" dirty="0">
                <a:solidFill>
                  <a:schemeClr val="accent4"/>
                </a:solidFill>
              </a:rPr>
              <a:t>i</a:t>
            </a:r>
            <a:r>
              <a:rPr lang="nl-NL" sz="4000" dirty="0"/>
              <a:t>ef kar</a:t>
            </a:r>
            <a:r>
              <a:rPr lang="nl-NL" sz="4000" dirty="0">
                <a:solidFill>
                  <a:srgbClr val="FFD966"/>
                </a:solidFill>
              </a:rPr>
              <a:t>a</a:t>
            </a:r>
            <a:r>
              <a:rPr lang="nl-NL" sz="4000" dirty="0"/>
              <a:t>kter</a:t>
            </a:r>
            <a:r>
              <a:rPr lang="en-US" sz="4000" dirty="0"/>
              <a:t>​</a:t>
            </a:r>
            <a:endParaRPr lang="en-US" sz="4000" dirty="0">
              <a:cs typeface="Calibri"/>
            </a:endParaRPr>
          </a:p>
        </p:txBody>
      </p:sp>
      <p:pic>
        <p:nvPicPr>
          <p:cNvPr id="5" name="Afbeelding 5" descr="Afbeelding met insect, bord&#10;&#10;Automatisch gegenereerde beschrijving">
            <a:extLst>
              <a:ext uri="{FF2B5EF4-FFF2-40B4-BE49-F238E27FC236}">
                <a16:creationId xmlns:a16="http://schemas.microsoft.com/office/drawing/2014/main" id="{7C47A4DA-9E78-4856-9C4B-EA14DEF1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89" y="2827165"/>
            <a:ext cx="3763992" cy="3389030"/>
          </a:xfrm>
          <a:prstGeom prst="rect">
            <a:avLst/>
          </a:prstGeom>
        </p:spPr>
      </p:pic>
      <p:pic>
        <p:nvPicPr>
          <p:cNvPr id="7" name="Afbeelding 19" descr="Afbeelding met plant, gras&#10;&#10;Automatisch gegenereerde beschrijving">
            <a:extLst>
              <a:ext uri="{FF2B5EF4-FFF2-40B4-BE49-F238E27FC236}">
                <a16:creationId xmlns:a16="http://schemas.microsoft.com/office/drawing/2014/main" id="{E49816E2-F0CD-4B90-9B9A-14C72FD6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3" y="6318672"/>
            <a:ext cx="3491831" cy="543920"/>
          </a:xfrm>
          <a:prstGeom prst="rect">
            <a:avLst/>
          </a:prstGeom>
        </p:spPr>
      </p:pic>
      <p:pic>
        <p:nvPicPr>
          <p:cNvPr id="8" name="Afbeelding 8" descr="Afbeelding met plant, gras&#10;&#10;Automatisch gegenereerde beschrijving">
            <a:extLst>
              <a:ext uri="{FF2B5EF4-FFF2-40B4-BE49-F238E27FC236}">
                <a16:creationId xmlns:a16="http://schemas.microsoft.com/office/drawing/2014/main" id="{7DD3E009-E796-4F29-BAD0-988A65A05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686" y="6434995"/>
            <a:ext cx="2743200" cy="432352"/>
          </a:xfrm>
          <a:prstGeom prst="rect">
            <a:avLst/>
          </a:prstGeom>
        </p:spPr>
      </p:pic>
      <p:pic>
        <p:nvPicPr>
          <p:cNvPr id="9" name="Afbeelding 9" descr="Afbeelding met plant, gras&#10;&#10;Automatisch gegenereerde beschrijving">
            <a:extLst>
              <a:ext uri="{FF2B5EF4-FFF2-40B4-BE49-F238E27FC236}">
                <a16:creationId xmlns:a16="http://schemas.microsoft.com/office/drawing/2014/main" id="{93418E70-7D24-4E75-9B3A-EA2644819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86" y="6434995"/>
            <a:ext cx="2743200" cy="432352"/>
          </a:xfrm>
          <a:prstGeom prst="rect">
            <a:avLst/>
          </a:prstGeom>
        </p:spPr>
      </p:pic>
      <p:pic>
        <p:nvPicPr>
          <p:cNvPr id="10" name="Afbeelding 10" descr="Afbeelding met plant, gras&#10;&#10;Automatisch gegenereerde beschrijving">
            <a:extLst>
              <a:ext uri="{FF2B5EF4-FFF2-40B4-BE49-F238E27FC236}">
                <a16:creationId xmlns:a16="http://schemas.microsoft.com/office/drawing/2014/main" id="{01C20E68-7343-4209-9B98-937775CD3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086" y="6427738"/>
            <a:ext cx="2743200" cy="432352"/>
          </a:xfrm>
          <a:prstGeom prst="rect">
            <a:avLst/>
          </a:prstGeom>
        </p:spPr>
      </p:pic>
      <p:pic>
        <p:nvPicPr>
          <p:cNvPr id="11" name="Afbeelding 11" descr="Afbeelding met plant, gras&#10;&#10;Automatisch gegenereerde beschrijving">
            <a:extLst>
              <a:ext uri="{FF2B5EF4-FFF2-40B4-BE49-F238E27FC236}">
                <a16:creationId xmlns:a16="http://schemas.microsoft.com/office/drawing/2014/main" id="{EDA063B2-9ACC-4F2E-B750-D03599F52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434995"/>
            <a:ext cx="2743200" cy="4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17CD6-76B0-46E7-BFCB-BA874CFA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037"/>
          </a:xfrm>
          <a:solidFill>
            <a:schemeClr val="bg1"/>
          </a:solidFill>
        </p:spPr>
        <p:txBody>
          <a:bodyPr/>
          <a:lstStyle/>
          <a:p>
            <a:r>
              <a:rPr lang="nl-NL" sz="6600" dirty="0">
                <a:latin typeface="Broadway"/>
              </a:rPr>
              <a:t>B</a:t>
            </a:r>
            <a:r>
              <a:rPr lang="nl-NL" sz="6600" dirty="0">
                <a:solidFill>
                  <a:schemeClr val="accent2"/>
                </a:solidFill>
                <a:latin typeface="Broadway"/>
              </a:rPr>
              <a:t>i</a:t>
            </a:r>
            <a:r>
              <a:rPr lang="nl-NL" sz="6600" dirty="0">
                <a:latin typeface="Broadway"/>
              </a:rPr>
              <a:t>j      </a:t>
            </a:r>
            <a:r>
              <a:rPr lang="nl-NL" dirty="0">
                <a:latin typeface="Broadway"/>
              </a:rPr>
              <a:t>g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Broadway"/>
              </a:rPr>
              <a:t>e</a:t>
            </a:r>
            <a:r>
              <a:rPr lang="nl-NL" dirty="0">
                <a:latin typeface="Broadway"/>
              </a:rPr>
              <a:t>lij</a:t>
            </a:r>
            <a:r>
              <a:rPr lang="nl-NL" dirty="0">
                <a:solidFill>
                  <a:schemeClr val="accent2"/>
                </a:solidFill>
                <a:latin typeface="Broadway"/>
              </a:rPr>
              <a:t>k</a:t>
            </a:r>
            <a:r>
              <a:rPr lang="nl-NL" dirty="0">
                <a:latin typeface="Broadway"/>
              </a:rPr>
              <a:t>en</a:t>
            </a:r>
            <a:r>
              <a:rPr lang="nl-NL" dirty="0">
                <a:solidFill>
                  <a:schemeClr val="accent4">
                    <a:lumMod val="60000"/>
                    <a:lumOff val="40000"/>
                  </a:schemeClr>
                </a:solidFill>
                <a:latin typeface="Broadway"/>
              </a:rPr>
              <a:t>i</a:t>
            </a:r>
            <a:r>
              <a:rPr lang="nl-NL" dirty="0">
                <a:latin typeface="Broadway"/>
              </a:rPr>
              <a:t>ssen       </a:t>
            </a:r>
            <a:r>
              <a:rPr lang="nl-NL" sz="6600" dirty="0">
                <a:latin typeface="Broadway"/>
              </a:rPr>
              <a:t>W</a:t>
            </a:r>
            <a:r>
              <a:rPr lang="nl-NL" sz="6600" dirty="0">
                <a:solidFill>
                  <a:srgbClr val="FFBF00"/>
                </a:solidFill>
                <a:latin typeface="Broadway"/>
              </a:rPr>
              <a:t>e</a:t>
            </a:r>
            <a:r>
              <a:rPr lang="nl-NL" sz="6600" dirty="0">
                <a:latin typeface="Broadway"/>
              </a:rPr>
              <a:t>s</a:t>
            </a:r>
            <a:r>
              <a:rPr lang="nl-NL" sz="6600" dirty="0">
                <a:solidFill>
                  <a:srgbClr val="FFBF00"/>
                </a:solidFill>
                <a:latin typeface="Broadway"/>
              </a:rPr>
              <a:t>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BA7C8B-681C-49EC-8C47-58EBC35318BD}"/>
              </a:ext>
            </a:extLst>
          </p:cNvPr>
          <p:cNvSpPr txBox="1"/>
          <p:nvPr/>
        </p:nvSpPr>
        <p:spPr>
          <a:xfrm>
            <a:off x="3001892" y="2152114"/>
            <a:ext cx="498606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cs typeface="Calibri"/>
              </a:rPr>
              <a:t>-l</a:t>
            </a:r>
            <a:r>
              <a:rPr lang="nl-NL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e</a:t>
            </a:r>
            <a:r>
              <a:rPr lang="nl-NL" sz="4000" dirty="0">
                <a:cs typeface="Calibri"/>
              </a:rPr>
              <a:t>ven in gro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e</a:t>
            </a:r>
            <a:r>
              <a:rPr lang="nl-NL" sz="4000" dirty="0">
                <a:cs typeface="Calibri"/>
              </a:rPr>
              <a:t>p</a:t>
            </a:r>
          </a:p>
          <a:p>
            <a:r>
              <a:rPr lang="nl-NL" sz="4000" dirty="0">
                <a:cs typeface="Calibri"/>
              </a:rPr>
              <a:t>-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v</a:t>
            </a:r>
            <a:r>
              <a:rPr lang="nl-NL" sz="4000" dirty="0">
                <a:cs typeface="Calibri"/>
              </a:rPr>
              <a:t>ogelma</a:t>
            </a:r>
            <a:r>
              <a:rPr lang="nl-NL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a</a:t>
            </a:r>
            <a:r>
              <a:rPr lang="nl-NL" sz="4000" dirty="0">
                <a:cs typeface="Calibri"/>
              </a:rPr>
              <a:t>ltijd</a:t>
            </a:r>
          </a:p>
          <a:p>
            <a:r>
              <a:rPr lang="nl-NL" sz="4000" dirty="0">
                <a:cs typeface="Calibri"/>
              </a:rPr>
              <a:t>-familie in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s</a:t>
            </a:r>
            <a:r>
              <a:rPr lang="nl-NL" sz="4000" dirty="0">
                <a:cs typeface="Calibri"/>
              </a:rPr>
              <a:t>ecten</a:t>
            </a:r>
            <a:endParaRPr lang="nl-NL" dirty="0">
              <a:cs typeface="Calibri"/>
            </a:endParaRPr>
          </a:p>
          <a:p>
            <a:r>
              <a:rPr lang="nl-NL" sz="4000" dirty="0">
                <a:cs typeface="Calibri"/>
              </a:rPr>
              <a:t>-vl</a:t>
            </a:r>
            <a:r>
              <a:rPr lang="nl-NL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e</a:t>
            </a:r>
            <a:r>
              <a:rPr lang="nl-NL" sz="4000" dirty="0">
                <a:cs typeface="Calibri"/>
              </a:rPr>
              <a:t>ugels </a:t>
            </a:r>
            <a:r>
              <a:rPr lang="nl-NL" sz="4000" dirty="0">
                <a:solidFill>
                  <a:schemeClr val="accent2"/>
                </a:solidFill>
                <a:cs typeface="Calibri"/>
              </a:rPr>
              <a:t>&amp;</a:t>
            </a:r>
            <a:r>
              <a:rPr lang="nl-NL" sz="4000" dirty="0">
                <a:cs typeface="Calibri"/>
              </a:rPr>
              <a:t> 6 pote</a:t>
            </a:r>
            <a:r>
              <a:rPr lang="nl-NL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/>
              </a:rPr>
              <a:t>n</a:t>
            </a:r>
            <a:endParaRPr lang="nl-NL" dirty="0">
              <a:solidFill>
                <a:schemeClr val="accent4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ABB0718-1232-4D9D-806B-84D7E9CFA952}"/>
              </a:ext>
            </a:extLst>
          </p:cNvPr>
          <p:cNvSpPr/>
          <p:nvPr/>
        </p:nvSpPr>
        <p:spPr>
          <a:xfrm>
            <a:off x="2946277" y="2150856"/>
            <a:ext cx="5089584" cy="254479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8" descr="Bij">
            <a:extLst>
              <a:ext uri="{FF2B5EF4-FFF2-40B4-BE49-F238E27FC236}">
                <a16:creationId xmlns:a16="http://schemas.microsoft.com/office/drawing/2014/main" id="{93FA5B57-B5E8-47A0-9C2D-AE10B1E3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40000">
            <a:off x="10801711" y="812190"/>
            <a:ext cx="1355557" cy="1355557"/>
          </a:xfrm>
          <a:prstGeom prst="rect">
            <a:avLst/>
          </a:prstGeom>
        </p:spPr>
      </p:pic>
      <p:pic>
        <p:nvPicPr>
          <p:cNvPr id="16" name="Graphic 8" descr="Bij">
            <a:extLst>
              <a:ext uri="{FF2B5EF4-FFF2-40B4-BE49-F238E27FC236}">
                <a16:creationId xmlns:a16="http://schemas.microsoft.com/office/drawing/2014/main" id="{A53EFEFC-9D70-47CA-A22C-1995735F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720000">
            <a:off x="2541866" y="19649"/>
            <a:ext cx="914400" cy="914400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D33ABC1D-A13C-4864-9331-4201F56EE07C}"/>
              </a:ext>
            </a:extLst>
          </p:cNvPr>
          <p:cNvCxnSpPr/>
          <p:nvPr/>
        </p:nvCxnSpPr>
        <p:spPr>
          <a:xfrm flipV="1">
            <a:off x="665748" y="1300747"/>
            <a:ext cx="10079788" cy="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9" descr="Afbeelding met gras, kat&#10;&#10;Automatisch gegenereerde beschrijving">
            <a:extLst>
              <a:ext uri="{FF2B5EF4-FFF2-40B4-BE49-F238E27FC236}">
                <a16:creationId xmlns:a16="http://schemas.microsoft.com/office/drawing/2014/main" id="{6B467BBE-1773-4D4F-AAA0-DFA11327A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07874" y="6253742"/>
            <a:ext cx="3491831" cy="606933"/>
          </a:xfrm>
          <a:prstGeom prst="rect">
            <a:avLst/>
          </a:prstGeom>
        </p:spPr>
      </p:pic>
      <p:pic>
        <p:nvPicPr>
          <p:cNvPr id="18" name="Afbeelding 9" descr="Afbeelding met gras, kat&#10;&#10;Automatisch gegenereerde beschrijving">
            <a:extLst>
              <a:ext uri="{FF2B5EF4-FFF2-40B4-BE49-F238E27FC236}">
                <a16:creationId xmlns:a16="http://schemas.microsoft.com/office/drawing/2014/main" id="{98DD9856-53AE-4425-A18E-08E5057B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3558" y="6253743"/>
            <a:ext cx="3491831" cy="606933"/>
          </a:xfrm>
          <a:prstGeom prst="rect">
            <a:avLst/>
          </a:prstGeom>
        </p:spPr>
      </p:pic>
      <p:pic>
        <p:nvPicPr>
          <p:cNvPr id="19" name="Afbeelding 9" descr="Afbeelding met gras, kat&#10;&#10;Automatisch gegenereerde beschrijving">
            <a:extLst>
              <a:ext uri="{FF2B5EF4-FFF2-40B4-BE49-F238E27FC236}">
                <a16:creationId xmlns:a16="http://schemas.microsoft.com/office/drawing/2014/main" id="{27DC785E-0447-4BED-970E-76CBE4199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4821" y="6253742"/>
            <a:ext cx="3491831" cy="606933"/>
          </a:xfrm>
          <a:prstGeom prst="rect">
            <a:avLst/>
          </a:prstGeom>
        </p:spPr>
      </p:pic>
      <p:pic>
        <p:nvPicPr>
          <p:cNvPr id="13" name="Afbeelding 19">
            <a:extLst>
              <a:ext uri="{FF2B5EF4-FFF2-40B4-BE49-F238E27FC236}">
                <a16:creationId xmlns:a16="http://schemas.microsoft.com/office/drawing/2014/main" id="{2FA47A5C-A9E5-409A-9FF8-5F8A61BC3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63" y="6318672"/>
            <a:ext cx="3491831" cy="543920"/>
          </a:xfrm>
          <a:prstGeom prst="rect">
            <a:avLst/>
          </a:prstGeom>
        </p:spPr>
      </p:pic>
      <p:pic>
        <p:nvPicPr>
          <p:cNvPr id="21" name="Afbeelding 21" descr="Computers leren bij | Scriptieprijs">
            <a:extLst>
              <a:ext uri="{FF2B5EF4-FFF2-40B4-BE49-F238E27FC236}">
                <a16:creationId xmlns:a16="http://schemas.microsoft.com/office/drawing/2014/main" id="{A77DC795-3144-4E4A-8815-71C0A1E69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0000">
            <a:off x="10264875" y="4057151"/>
            <a:ext cx="1486568" cy="1186809"/>
          </a:xfrm>
          <a:prstGeom prst="rect">
            <a:avLst/>
          </a:prstGeom>
        </p:spPr>
      </p:pic>
      <p:pic>
        <p:nvPicPr>
          <p:cNvPr id="22" name="Graphic 9" descr="Kroon">
            <a:extLst>
              <a:ext uri="{FF2B5EF4-FFF2-40B4-BE49-F238E27FC236}">
                <a16:creationId xmlns:a16="http://schemas.microsoft.com/office/drawing/2014/main" id="{72B55EE0-0C0A-40BF-A663-9C8DF9B2F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-1680000">
            <a:off x="10264792" y="3748107"/>
            <a:ext cx="459875" cy="459875"/>
          </a:xfrm>
          <a:prstGeom prst="rect">
            <a:avLst/>
          </a:prstGeom>
        </p:spPr>
      </p:pic>
      <p:pic>
        <p:nvPicPr>
          <p:cNvPr id="23" name="Afbeelding 23" descr="Met immunotherapie geen angst meer voor een wespensteek ...">
            <a:extLst>
              <a:ext uri="{FF2B5EF4-FFF2-40B4-BE49-F238E27FC236}">
                <a16:creationId xmlns:a16="http://schemas.microsoft.com/office/drawing/2014/main" id="{C3A31D4E-F480-4BE9-9AA7-79A40BE6F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3" y="1966495"/>
            <a:ext cx="2743200" cy="1828800"/>
          </a:xfrm>
          <a:prstGeom prst="rect">
            <a:avLst/>
          </a:prstGeom>
        </p:spPr>
      </p:pic>
      <p:pic>
        <p:nvPicPr>
          <p:cNvPr id="20" name="Graphic 9" descr="Kroon">
            <a:extLst>
              <a:ext uri="{FF2B5EF4-FFF2-40B4-BE49-F238E27FC236}">
                <a16:creationId xmlns:a16="http://schemas.microsoft.com/office/drawing/2014/main" id="{9ACA4CE9-E09E-44D8-AAA5-D0DDD97F1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60000">
            <a:off x="1897015" y="2251730"/>
            <a:ext cx="517384" cy="618024"/>
          </a:xfrm>
          <a:prstGeom prst="rect">
            <a:avLst/>
          </a:prstGeom>
        </p:spPr>
      </p:pic>
      <p:pic>
        <p:nvPicPr>
          <p:cNvPr id="24" name="Afbeelding 19">
            <a:extLst>
              <a:ext uri="{FF2B5EF4-FFF2-40B4-BE49-F238E27FC236}">
                <a16:creationId xmlns:a16="http://schemas.microsoft.com/office/drawing/2014/main" id="{E1295F3C-3AC4-4521-99B6-2101C569F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67" y="6318671"/>
            <a:ext cx="3491831" cy="543920"/>
          </a:xfrm>
          <a:prstGeom prst="rect">
            <a:avLst/>
          </a:prstGeom>
        </p:spPr>
      </p:pic>
      <p:pic>
        <p:nvPicPr>
          <p:cNvPr id="25" name="Afbeelding 19">
            <a:extLst>
              <a:ext uri="{FF2B5EF4-FFF2-40B4-BE49-F238E27FC236}">
                <a16:creationId xmlns:a16="http://schemas.microsoft.com/office/drawing/2014/main" id="{D0C89E9E-BB90-4F83-9AAC-442270081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294" y="6318672"/>
            <a:ext cx="3491831" cy="543920"/>
          </a:xfrm>
          <a:prstGeom prst="rect">
            <a:avLst/>
          </a:prstGeom>
        </p:spPr>
      </p:pic>
      <p:pic>
        <p:nvPicPr>
          <p:cNvPr id="26" name="Afbeelding 19">
            <a:extLst>
              <a:ext uri="{FF2B5EF4-FFF2-40B4-BE49-F238E27FC236}">
                <a16:creationId xmlns:a16="http://schemas.microsoft.com/office/drawing/2014/main" id="{C97A4666-4BD6-4007-945F-C60F08DDA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136" y="6318671"/>
            <a:ext cx="3491831" cy="5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3E01A4F-F54C-47EB-83E0-839ACED4A36A}"/>
              </a:ext>
            </a:extLst>
          </p:cNvPr>
          <p:cNvSpPr txBox="1"/>
          <p:nvPr/>
        </p:nvSpPr>
        <p:spPr>
          <a:xfrm>
            <a:off x="3252061" y="397788"/>
            <a:ext cx="496462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800" dirty="0">
                <a:latin typeface="Broadway"/>
                <a:cs typeface="Calibri"/>
              </a:rPr>
              <a:t>Bedreiging Bij </a:t>
            </a:r>
            <a:endParaRPr lang="nl-NL" sz="4800" dirty="0">
              <a:cs typeface="Calibri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0208A503-9B29-4D89-8B2B-01B896234F3A}"/>
              </a:ext>
            </a:extLst>
          </p:cNvPr>
          <p:cNvCxnSpPr/>
          <p:nvPr/>
        </p:nvCxnSpPr>
        <p:spPr>
          <a:xfrm>
            <a:off x="3120326" y="1215325"/>
            <a:ext cx="5049862" cy="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5">
            <a:extLst>
              <a:ext uri="{FF2B5EF4-FFF2-40B4-BE49-F238E27FC236}">
                <a16:creationId xmlns:a16="http://schemas.microsoft.com/office/drawing/2014/main" id="{3D1A8557-953F-4AEB-AC1E-77500086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17" y="2357437"/>
            <a:ext cx="2143125" cy="2143125"/>
          </a:xfrm>
          <a:prstGeom prst="rect">
            <a:avLst/>
          </a:prstGeom>
        </p:spPr>
      </p:pic>
      <p:pic>
        <p:nvPicPr>
          <p:cNvPr id="7" name="Graphic 7" descr="Sluiten">
            <a:extLst>
              <a:ext uri="{FF2B5EF4-FFF2-40B4-BE49-F238E27FC236}">
                <a16:creationId xmlns:a16="http://schemas.microsoft.com/office/drawing/2014/main" id="{7A79E42B-9E1F-43C1-8B35-D45974355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8597" y="2145225"/>
            <a:ext cx="2916264" cy="29033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3DA320B-FA22-4322-973C-2C4C345AB365}"/>
              </a:ext>
            </a:extLst>
          </p:cNvPr>
          <p:cNvSpPr txBox="1"/>
          <p:nvPr/>
        </p:nvSpPr>
        <p:spPr>
          <a:xfrm>
            <a:off x="-5167877" y="278791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497503-2A17-470A-9B9A-B6E9F2F4B0B1}"/>
              </a:ext>
            </a:extLst>
          </p:cNvPr>
          <p:cNvSpPr txBox="1"/>
          <p:nvPr/>
        </p:nvSpPr>
        <p:spPr>
          <a:xfrm>
            <a:off x="152399" y="2141348"/>
            <a:ext cx="610116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cs typeface="Calibri"/>
              </a:rPr>
              <a:t>-weinig verdediging</a:t>
            </a:r>
          </a:p>
          <a:p>
            <a:r>
              <a:rPr lang="nl-NL" sz="4000" dirty="0">
                <a:cs typeface="Calibri"/>
              </a:rPr>
              <a:t>-mens              pesticide</a:t>
            </a:r>
          </a:p>
          <a:p>
            <a:r>
              <a:rPr lang="nl-NL" sz="4000" dirty="0">
                <a:cs typeface="Calibri"/>
              </a:rPr>
              <a:t>                         Bebouwing!!</a:t>
            </a:r>
            <a:endParaRPr lang="nl-NL" dirty="0">
              <a:cs typeface="Calibri"/>
            </a:endParaRPr>
          </a:p>
          <a:p>
            <a:r>
              <a:rPr lang="nl-NL" sz="4000" dirty="0">
                <a:cs typeface="Calibri"/>
              </a:rPr>
              <a:t>- geen bedreiging wesp</a:t>
            </a:r>
          </a:p>
        </p:txBody>
      </p:sp>
      <p:pic>
        <p:nvPicPr>
          <p:cNvPr id="10" name="Graphic 10" descr="Pijl-rechts">
            <a:extLst>
              <a:ext uri="{FF2B5EF4-FFF2-40B4-BE49-F238E27FC236}">
                <a16:creationId xmlns:a16="http://schemas.microsoft.com/office/drawing/2014/main" id="{C772E8AD-A35B-4E2E-9EC6-613579DD3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3410" y="2597259"/>
            <a:ext cx="1598907" cy="1108128"/>
          </a:xfrm>
          <a:prstGeom prst="rect">
            <a:avLst/>
          </a:prstGeom>
        </p:spPr>
      </p:pic>
      <p:pic>
        <p:nvPicPr>
          <p:cNvPr id="14" name="Afbeelding 14" descr="Afbeelding met gras, kat&#10;&#10;Automatisch gegenereerde beschrijving">
            <a:extLst>
              <a:ext uri="{FF2B5EF4-FFF2-40B4-BE49-F238E27FC236}">
                <a16:creationId xmlns:a16="http://schemas.microsoft.com/office/drawing/2014/main" id="{A2E7BEAB-304C-456B-82B1-402A2BEED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8414" y="6251024"/>
            <a:ext cx="2743200" cy="606933"/>
          </a:xfrm>
          <a:prstGeom prst="rect">
            <a:avLst/>
          </a:prstGeom>
        </p:spPr>
      </p:pic>
      <p:pic>
        <p:nvPicPr>
          <p:cNvPr id="17" name="Afbeelding 17" descr="Afbeelding met gras, kat&#10;&#10;Automatisch gegenereerde beschrijving">
            <a:extLst>
              <a:ext uri="{FF2B5EF4-FFF2-40B4-BE49-F238E27FC236}">
                <a16:creationId xmlns:a16="http://schemas.microsoft.com/office/drawing/2014/main" id="{C3835AA3-7F98-446B-BDF3-2B3E758A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96705" y="6251025"/>
            <a:ext cx="2743200" cy="606933"/>
          </a:xfrm>
          <a:prstGeom prst="rect">
            <a:avLst/>
          </a:prstGeom>
        </p:spPr>
      </p:pic>
      <p:pic>
        <p:nvPicPr>
          <p:cNvPr id="20" name="Afbeelding 20" descr="Afbeelding met gras, kat&#10;&#10;Automatisch gegenereerde beschrijving">
            <a:extLst>
              <a:ext uri="{FF2B5EF4-FFF2-40B4-BE49-F238E27FC236}">
                <a16:creationId xmlns:a16="http://schemas.microsoft.com/office/drawing/2014/main" id="{83819ECA-E1BD-464B-B057-46170329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34739" y="6251025"/>
            <a:ext cx="2743200" cy="606933"/>
          </a:xfrm>
          <a:prstGeom prst="rect">
            <a:avLst/>
          </a:prstGeom>
        </p:spPr>
      </p:pic>
      <p:pic>
        <p:nvPicPr>
          <p:cNvPr id="23" name="Afbeelding 23" descr="Afbeelding met gras, kat&#10;&#10;Automatisch gegenereerde beschrijving">
            <a:extLst>
              <a:ext uri="{FF2B5EF4-FFF2-40B4-BE49-F238E27FC236}">
                <a16:creationId xmlns:a16="http://schemas.microsoft.com/office/drawing/2014/main" id="{6A4D3D97-90D9-4C35-9473-380483BD8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72773" y="6251025"/>
            <a:ext cx="2743200" cy="606933"/>
          </a:xfrm>
          <a:prstGeom prst="rect">
            <a:avLst/>
          </a:prstGeom>
        </p:spPr>
      </p:pic>
      <p:pic>
        <p:nvPicPr>
          <p:cNvPr id="26" name="Afbeelding 26" descr="Afbeelding met gras, kat&#10;&#10;Automatisch gegenereerde beschrijving">
            <a:extLst>
              <a:ext uri="{FF2B5EF4-FFF2-40B4-BE49-F238E27FC236}">
                <a16:creationId xmlns:a16="http://schemas.microsoft.com/office/drawing/2014/main" id="{B3108CA1-B46B-476D-8B4B-A6A9BA946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464299" y="6251025"/>
            <a:ext cx="2743200" cy="606933"/>
          </a:xfrm>
          <a:prstGeom prst="rect">
            <a:avLst/>
          </a:prstGeom>
        </p:spPr>
      </p:pic>
      <p:pic>
        <p:nvPicPr>
          <p:cNvPr id="4" name="Graphic 5" descr="Pijl-rechts">
            <a:extLst>
              <a:ext uri="{FF2B5EF4-FFF2-40B4-BE49-F238E27FC236}">
                <a16:creationId xmlns:a16="http://schemas.microsoft.com/office/drawing/2014/main" id="{FC275629-8963-4A03-8B25-EBA9553EA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2156" y="3152614"/>
            <a:ext cx="1521416" cy="10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 Theme</vt:lpstr>
      <vt:lpstr>PowerPoint-presentatie</vt:lpstr>
      <vt:lpstr>PowerPoint-presentatie</vt:lpstr>
      <vt:lpstr>KENMERKEN wesp</vt:lpstr>
      <vt:lpstr>PowerPoint-presentatie</vt:lpstr>
      <vt:lpstr>PowerPoint-presentatie</vt:lpstr>
      <vt:lpstr>Bij      gelijkenissen       Wesp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1442</cp:revision>
  <dcterms:created xsi:type="dcterms:W3CDTF">2020-10-30T10:45:47Z</dcterms:created>
  <dcterms:modified xsi:type="dcterms:W3CDTF">2022-03-12T08:01:01Z</dcterms:modified>
</cp:coreProperties>
</file>