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1" r:id="rId8"/>
    <p:sldId id="263" r:id="rId9"/>
    <p:sldId id="264" r:id="rId10"/>
    <p:sldId id="266"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729E67-C125-4EE6-B75A-E9C051A80A4B}" v="423" dt="2022-01-16T10:21:45.045"/>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52" d="100"/>
          <a:sy n="52" d="100"/>
        </p:scale>
        <p:origin x="854"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Map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13648293963254E-2"/>
          <c:y val="0.15319444444444447"/>
          <c:w val="0.90286351706036749"/>
          <c:h val="0.72088764946048411"/>
        </c:manualLayout>
      </c:layout>
      <c:lineChart>
        <c:grouping val="standard"/>
        <c:varyColors val="0"/>
        <c:ser>
          <c:idx val="0"/>
          <c:order val="0"/>
          <c:tx>
            <c:strRef>
              <c:f>Blad1!$A$3</c:f>
              <c:strCache>
                <c:ptCount val="1"/>
                <c:pt idx="0">
                  <c:v>b</c:v>
                </c:pt>
              </c:strCache>
            </c:strRef>
          </c:tx>
          <c:spPr>
            <a:ln w="28575" cap="rnd">
              <a:solidFill>
                <a:schemeClr val="accent1"/>
              </a:solidFill>
              <a:round/>
            </a:ln>
            <a:effectLst/>
          </c:spPr>
          <c:marker>
            <c:symbol val="none"/>
          </c:marker>
          <c:cat>
            <c:numRef>
              <c:f>Blad1!$B$2:$F$2</c:f>
              <c:numCache>
                <c:formatCode>General</c:formatCode>
                <c:ptCount val="5"/>
                <c:pt idx="0">
                  <c:v>0</c:v>
                </c:pt>
                <c:pt idx="1">
                  <c:v>1</c:v>
                </c:pt>
                <c:pt idx="2">
                  <c:v>2</c:v>
                </c:pt>
                <c:pt idx="3">
                  <c:v>3</c:v>
                </c:pt>
                <c:pt idx="4">
                  <c:v>4</c:v>
                </c:pt>
              </c:numCache>
            </c:numRef>
          </c:cat>
          <c:val>
            <c:numRef>
              <c:f>Blad1!$B$3:$F$3</c:f>
              <c:numCache>
                <c:formatCode>General</c:formatCode>
                <c:ptCount val="5"/>
                <c:pt idx="0">
                  <c:v>20</c:v>
                </c:pt>
                <c:pt idx="1">
                  <c:v>25</c:v>
                </c:pt>
                <c:pt idx="2">
                  <c:v>30</c:v>
                </c:pt>
                <c:pt idx="3">
                  <c:v>35</c:v>
                </c:pt>
                <c:pt idx="4">
                  <c:v>40</c:v>
                </c:pt>
              </c:numCache>
            </c:numRef>
          </c:val>
          <c:smooth val="0"/>
          <c:extLst>
            <c:ext xmlns:c16="http://schemas.microsoft.com/office/drawing/2014/chart" uri="{C3380CC4-5D6E-409C-BE32-E72D297353CC}">
              <c16:uniqueId val="{00000000-9D3E-4EB2-9AA9-37ED7BD01A55}"/>
            </c:ext>
          </c:extLst>
        </c:ser>
        <c:dLbls>
          <c:showLegendKey val="0"/>
          <c:showVal val="0"/>
          <c:showCatName val="0"/>
          <c:showSerName val="0"/>
          <c:showPercent val="0"/>
          <c:showBubbleSize val="0"/>
        </c:dLbls>
        <c:smooth val="0"/>
        <c:axId val="1097293103"/>
        <c:axId val="1101929023"/>
      </c:lineChart>
      <c:catAx>
        <c:axId val="10972931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101929023"/>
        <c:crosses val="autoZero"/>
        <c:auto val="1"/>
        <c:lblAlgn val="ctr"/>
        <c:lblOffset val="100"/>
        <c:noMultiLvlLbl val="0"/>
      </c:catAx>
      <c:valAx>
        <c:axId val="11019290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09729310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2/10/2022</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‹nr.›</a:t>
            </a:fld>
            <a:endParaRPr lang="en-US" dirty="0"/>
          </a:p>
        </p:txBody>
      </p:sp>
    </p:spTree>
    <p:extLst>
      <p:ext uri="{BB962C8B-B14F-4D97-AF65-F5344CB8AC3E}">
        <p14:creationId xmlns:p14="http://schemas.microsoft.com/office/powerpoint/2010/main" val="1971922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2/10/2022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‹nr.›</a:t>
            </a:fld>
            <a:endParaRPr lang="en-US" dirty="0"/>
          </a:p>
        </p:txBody>
      </p:sp>
    </p:spTree>
    <p:extLst>
      <p:ext uri="{BB962C8B-B14F-4D97-AF65-F5344CB8AC3E}">
        <p14:creationId xmlns:p14="http://schemas.microsoft.com/office/powerpoint/2010/main" val="2953413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2/10/2022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‹nr.›</a:t>
            </a:fld>
            <a:endParaRPr lang="en-US" dirty="0"/>
          </a:p>
        </p:txBody>
      </p:sp>
    </p:spTree>
    <p:extLst>
      <p:ext uri="{BB962C8B-B14F-4D97-AF65-F5344CB8AC3E}">
        <p14:creationId xmlns:p14="http://schemas.microsoft.com/office/powerpoint/2010/main" val="1424915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2/10/2022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‹nr.›</a:t>
            </a:fld>
            <a:endParaRPr lang="en-US" dirty="0"/>
          </a:p>
        </p:txBody>
      </p:sp>
    </p:spTree>
    <p:extLst>
      <p:ext uri="{BB962C8B-B14F-4D97-AF65-F5344CB8AC3E}">
        <p14:creationId xmlns:p14="http://schemas.microsoft.com/office/powerpoint/2010/main" val="2130152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2/10/2022</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‹nr.›</a:t>
            </a:fld>
            <a:endParaRPr lang="en-US" dirty="0"/>
          </a:p>
        </p:txBody>
      </p:sp>
    </p:spTree>
    <p:extLst>
      <p:ext uri="{BB962C8B-B14F-4D97-AF65-F5344CB8AC3E}">
        <p14:creationId xmlns:p14="http://schemas.microsoft.com/office/powerpoint/2010/main" val="941980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2/10/2022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‹nr.›</a:t>
            </a:fld>
            <a:endParaRPr lang="en-US" dirty="0"/>
          </a:p>
        </p:txBody>
      </p:sp>
    </p:spTree>
    <p:extLst>
      <p:ext uri="{BB962C8B-B14F-4D97-AF65-F5344CB8AC3E}">
        <p14:creationId xmlns:p14="http://schemas.microsoft.com/office/powerpoint/2010/main" val="86828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2/10/2022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‹nr.›</a:t>
            </a:fld>
            <a:endParaRPr lang="en-US" dirty="0"/>
          </a:p>
        </p:txBody>
      </p:sp>
    </p:spTree>
    <p:extLst>
      <p:ext uri="{BB962C8B-B14F-4D97-AF65-F5344CB8AC3E}">
        <p14:creationId xmlns:p14="http://schemas.microsoft.com/office/powerpoint/2010/main" val="931761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2/10/2022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‹nr.›</a:t>
            </a:fld>
            <a:endParaRPr lang="en-US" dirty="0"/>
          </a:p>
        </p:txBody>
      </p:sp>
    </p:spTree>
    <p:extLst>
      <p:ext uri="{BB962C8B-B14F-4D97-AF65-F5344CB8AC3E}">
        <p14:creationId xmlns:p14="http://schemas.microsoft.com/office/powerpoint/2010/main" val="3466490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2/10/2022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‹nr.›</a:t>
            </a:fld>
            <a:endParaRPr lang="en-US" dirty="0"/>
          </a:p>
        </p:txBody>
      </p:sp>
    </p:spTree>
    <p:extLst>
      <p:ext uri="{BB962C8B-B14F-4D97-AF65-F5344CB8AC3E}">
        <p14:creationId xmlns:p14="http://schemas.microsoft.com/office/powerpoint/2010/main" val="3257483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2/10/2022</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‹nr.›</a:t>
            </a:fld>
            <a:endParaRPr lang="en-US" dirty="0"/>
          </a:p>
        </p:txBody>
      </p:sp>
    </p:spTree>
    <p:extLst>
      <p:ext uri="{BB962C8B-B14F-4D97-AF65-F5344CB8AC3E}">
        <p14:creationId xmlns:p14="http://schemas.microsoft.com/office/powerpoint/2010/main" val="1928840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2/10/2022</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‹nr.›</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81628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2/10/2022</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‹nr.›</a:t>
            </a:fld>
            <a:endParaRPr lang="en-US" dirty="0"/>
          </a:p>
        </p:txBody>
      </p:sp>
    </p:spTree>
    <p:extLst>
      <p:ext uri="{BB962C8B-B14F-4D97-AF65-F5344CB8AC3E}">
        <p14:creationId xmlns:p14="http://schemas.microsoft.com/office/powerpoint/2010/main" val="330853526"/>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90000"/>
        </a:lnSpc>
        <a:spcBef>
          <a:spcPct val="0"/>
        </a:spcBef>
        <a:buNone/>
        <a:defRPr lang="en-US" sz="36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Complexe wiskundige formules op een schoolbord">
            <a:extLst>
              <a:ext uri="{FF2B5EF4-FFF2-40B4-BE49-F238E27FC236}">
                <a16:creationId xmlns:a16="http://schemas.microsoft.com/office/drawing/2014/main" id="{2A408F04-C909-4280-8414-12BFD89F7F2F}"/>
              </a:ext>
            </a:extLst>
          </p:cNvPr>
          <p:cNvPicPr>
            <a:picLocks noChangeAspect="1"/>
          </p:cNvPicPr>
          <p:nvPr/>
        </p:nvPicPr>
        <p:blipFill rotWithShape="1">
          <a:blip r:embed="rId2">
            <a:alphaModFix amt="90000"/>
          </a:blip>
          <a:srcRect t="18208" b="4737"/>
          <a:stretch/>
        </p:blipFill>
        <p:spPr>
          <a:xfrm>
            <a:off x="1" y="10"/>
            <a:ext cx="12191999" cy="6857989"/>
          </a:xfrm>
          <a:prstGeom prst="rect">
            <a:avLst/>
          </a:prstGeom>
        </p:spPr>
      </p:pic>
      <p:sp>
        <p:nvSpPr>
          <p:cNvPr id="9" name="Rectangle 8">
            <a:extLst>
              <a:ext uri="{FF2B5EF4-FFF2-40B4-BE49-F238E27FC236}">
                <a16:creationId xmlns:a16="http://schemas.microsoft.com/office/drawing/2014/main" id="{DB4A12B6-EF0D-43E8-8C17-4FAD4D2766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bg1">
              <a:lumMod val="85000"/>
              <a:lumOff val="15000"/>
              <a:alpha val="93000"/>
            </a:schemeClr>
          </a:solidFill>
          <a:ln w="6350" cap="flat" cmpd="sng" algn="ctr">
            <a:noFill/>
            <a:prstDash val="solid"/>
          </a:ln>
          <a:effectLst>
            <a:softEdge rad="0"/>
          </a:effectLst>
        </p:spPr>
      </p:sp>
      <p:sp>
        <p:nvSpPr>
          <p:cNvPr id="11" name="Rectangle 10">
            <a:extLst>
              <a:ext uri="{FF2B5EF4-FFF2-40B4-BE49-F238E27FC236}">
                <a16:creationId xmlns:a16="http://schemas.microsoft.com/office/drawing/2014/main" id="{AE107525-0C02-447F-8A3F-553320A723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2"/>
            </a:solidFill>
            <a:prstDash val="solid"/>
            <a:miter lim="800000"/>
          </a:ln>
          <a:effectLst/>
        </p:spPr>
      </p:sp>
      <p:sp>
        <p:nvSpPr>
          <p:cNvPr id="2" name="Titel 1">
            <a:extLst>
              <a:ext uri="{FF2B5EF4-FFF2-40B4-BE49-F238E27FC236}">
                <a16:creationId xmlns:a16="http://schemas.microsoft.com/office/drawing/2014/main" id="{7E9A6F8B-644B-4A37-8773-D0A620F8518A}"/>
              </a:ext>
            </a:extLst>
          </p:cNvPr>
          <p:cNvSpPr>
            <a:spLocks noGrp="1"/>
          </p:cNvSpPr>
          <p:nvPr>
            <p:ph type="ctrTitle"/>
          </p:nvPr>
        </p:nvSpPr>
        <p:spPr>
          <a:xfrm>
            <a:off x="1629103" y="2244830"/>
            <a:ext cx="8933796" cy="2437232"/>
          </a:xfrm>
        </p:spPr>
        <p:txBody>
          <a:bodyPr>
            <a:normAutofit/>
          </a:bodyPr>
          <a:lstStyle/>
          <a:p>
            <a:r>
              <a:rPr lang="nl-NL" dirty="0"/>
              <a:t>Wiskunde </a:t>
            </a:r>
          </a:p>
        </p:txBody>
      </p:sp>
      <p:sp>
        <p:nvSpPr>
          <p:cNvPr id="3" name="Ondertitel 2">
            <a:extLst>
              <a:ext uri="{FF2B5EF4-FFF2-40B4-BE49-F238E27FC236}">
                <a16:creationId xmlns:a16="http://schemas.microsoft.com/office/drawing/2014/main" id="{5EEE2E7A-7B3A-4F0C-9BF7-5D5C0C629CFF}"/>
              </a:ext>
            </a:extLst>
          </p:cNvPr>
          <p:cNvSpPr>
            <a:spLocks noGrp="1"/>
          </p:cNvSpPr>
          <p:nvPr>
            <p:ph type="subTitle" idx="1"/>
          </p:nvPr>
        </p:nvSpPr>
        <p:spPr>
          <a:xfrm>
            <a:off x="1629101" y="4682062"/>
            <a:ext cx="8936846" cy="457201"/>
          </a:xfrm>
        </p:spPr>
        <p:txBody>
          <a:bodyPr>
            <a:normAutofit/>
          </a:bodyPr>
          <a:lstStyle/>
          <a:p>
            <a:r>
              <a:rPr lang="nl-NL" dirty="0"/>
              <a:t>Hoofdstuk 3: Assenstelsels en Grafieken</a:t>
            </a:r>
          </a:p>
        </p:txBody>
      </p:sp>
      <p:sp>
        <p:nvSpPr>
          <p:cNvPr id="13" name="Rectangle 12">
            <a:extLst>
              <a:ext uri="{FF2B5EF4-FFF2-40B4-BE49-F238E27FC236}">
                <a16:creationId xmlns:a16="http://schemas.microsoft.com/office/drawing/2014/main" id="{AB7A42E3-05D8-4A0B-9D4E-20EF581E57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6EE9A54B-189D-4645-8254-FDC4210EC6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11CE48F-D5E4-4520-AF1E-8F85CFBDA5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1448851-39AD-4943-BF9C-C50704E083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120680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par>
                          <p:cTn id="8" fill="hold">
                            <p:stCondLst>
                              <p:cond delay="17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139" name="Rectangle 138">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34" y="237744"/>
            <a:ext cx="2926080"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1" name="Rectangle 140">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9100"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982739BD-5C91-45E8-B080-21A43B06EE85}"/>
              </a:ext>
            </a:extLst>
          </p:cNvPr>
          <p:cNvSpPr>
            <a:spLocks noGrp="1"/>
          </p:cNvSpPr>
          <p:nvPr>
            <p:ph type="title"/>
          </p:nvPr>
        </p:nvSpPr>
        <p:spPr>
          <a:xfrm>
            <a:off x="557720" y="612843"/>
            <a:ext cx="2312480" cy="1499738"/>
          </a:xfrm>
        </p:spPr>
        <p:txBody>
          <a:bodyPr anchor="b">
            <a:normAutofit/>
          </a:bodyPr>
          <a:lstStyle/>
          <a:p>
            <a:r>
              <a:rPr lang="nl-NL" sz="2800" dirty="0"/>
              <a:t>3.3 Negatieve breuken</a:t>
            </a:r>
          </a:p>
        </p:txBody>
      </p:sp>
      <p:sp>
        <p:nvSpPr>
          <p:cNvPr id="3" name="Tijdelijke aanduiding voor inhoud 2">
            <a:extLst>
              <a:ext uri="{FF2B5EF4-FFF2-40B4-BE49-F238E27FC236}">
                <a16:creationId xmlns:a16="http://schemas.microsoft.com/office/drawing/2014/main" id="{6CCA2632-F1B7-44BA-AFE2-177D32461C4B}"/>
              </a:ext>
            </a:extLst>
          </p:cNvPr>
          <p:cNvSpPr>
            <a:spLocks noGrp="1"/>
          </p:cNvSpPr>
          <p:nvPr>
            <p:ph idx="1"/>
          </p:nvPr>
        </p:nvSpPr>
        <p:spPr>
          <a:xfrm>
            <a:off x="557720" y="2149813"/>
            <a:ext cx="2312479" cy="3854197"/>
          </a:xfrm>
        </p:spPr>
        <p:txBody>
          <a:bodyPr>
            <a:normAutofit/>
          </a:bodyPr>
          <a:lstStyle/>
          <a:p>
            <a:endParaRPr lang="nl-NL" sz="1400" dirty="0">
              <a:solidFill>
                <a:schemeClr val="tx1">
                  <a:lumMod val="85000"/>
                  <a:lumOff val="15000"/>
                </a:schemeClr>
              </a:solidFill>
            </a:endParaRPr>
          </a:p>
        </p:txBody>
      </p:sp>
      <p:sp>
        <p:nvSpPr>
          <p:cNvPr id="143" name="Rectangle 142">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9764" y="413053"/>
            <a:ext cx="8212114" cy="6064596"/>
          </a:xfrm>
          <a:prstGeom prst="rect">
            <a:avLst/>
          </a:prstGeom>
          <a:noFill/>
          <a:ln w="6350" cap="sq" cmpd="sng" algn="ctr">
            <a:solidFill>
              <a:srgbClr val="404040"/>
            </a:solidFill>
            <a:prstDash val="solid"/>
            <a:miter lim="800000"/>
          </a:ln>
          <a:effectLst/>
        </p:spPr>
      </p:sp>
      <p:pic>
        <p:nvPicPr>
          <p:cNvPr id="4100" name="Picture 4" descr="Hand getrokken wiskunde doodle set | Premium Vector">
            <a:extLst>
              <a:ext uri="{FF2B5EF4-FFF2-40B4-BE49-F238E27FC236}">
                <a16:creationId xmlns:a16="http://schemas.microsoft.com/office/drawing/2014/main" id="{8BB907BF-0A4B-4A00-AB95-15C2E516821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606321" y="612843"/>
            <a:ext cx="8175557" cy="5436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29753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55F865-F524-4570-AC79-9630FF95E7DB}"/>
              </a:ext>
            </a:extLst>
          </p:cNvPr>
          <p:cNvSpPr>
            <a:spLocks noGrp="1"/>
          </p:cNvSpPr>
          <p:nvPr>
            <p:ph type="title"/>
          </p:nvPr>
        </p:nvSpPr>
        <p:spPr/>
        <p:txBody>
          <a:bodyPr/>
          <a:lstStyle/>
          <a:p>
            <a:r>
              <a:rPr lang="nl-NL" dirty="0"/>
              <a:t>Theorie A: het vereenvoudigen van breuken</a:t>
            </a:r>
          </a:p>
        </p:txBody>
      </p:sp>
      <mc:AlternateContent xmlns:mc="http://schemas.openxmlformats.org/markup-compatibility/2006" xmlns:a14="http://schemas.microsoft.com/office/drawing/2010/main">
        <mc:Choice Requires="a14">
          <p:sp>
            <p:nvSpPr>
              <p:cNvPr id="3" name="Tijdelijke aanduiding voor inhoud 2">
                <a:extLst>
                  <a:ext uri="{FF2B5EF4-FFF2-40B4-BE49-F238E27FC236}">
                    <a16:creationId xmlns:a16="http://schemas.microsoft.com/office/drawing/2014/main" id="{374AE184-1B4A-4FD2-BB7B-03BBBA8C3500}"/>
                  </a:ext>
                </a:extLst>
              </p:cNvPr>
              <p:cNvSpPr>
                <a:spLocks noGrp="1"/>
              </p:cNvSpPr>
              <p:nvPr>
                <p:ph idx="1"/>
              </p:nvPr>
            </p:nvSpPr>
            <p:spPr/>
            <p:txBody>
              <a:bodyPr/>
              <a:lstStyle/>
              <a:p>
                <a:pPr marL="0" indent="0">
                  <a:buNone/>
                </a:pPr>
                <a14:m>
                  <m:oMath xmlns:m="http://schemas.openxmlformats.org/officeDocument/2006/math">
                    <m:f>
                      <m:fPr>
                        <m:ctrlPr>
                          <a:rPr lang="nl-NL" i="1" smtClean="0">
                            <a:latin typeface="Cambria Math" panose="02040503050406030204" pitchFamily="18" charset="0"/>
                          </a:rPr>
                        </m:ctrlPr>
                      </m:fPr>
                      <m:num>
                        <m:r>
                          <a:rPr lang="nl-NL" b="0" i="1" smtClean="0">
                            <a:latin typeface="Cambria Math" panose="02040503050406030204" pitchFamily="18" charset="0"/>
                          </a:rPr>
                          <m:t>12</m:t>
                        </m:r>
                      </m:num>
                      <m:den>
                        <m:r>
                          <a:rPr lang="nl-NL" b="0" i="1" smtClean="0">
                            <a:latin typeface="Cambria Math" panose="02040503050406030204" pitchFamily="18" charset="0"/>
                          </a:rPr>
                          <m:t>−4</m:t>
                        </m:r>
                      </m:den>
                    </m:f>
                  </m:oMath>
                </a14:m>
                <a:r>
                  <a:rPr lang="nl-NL" dirty="0">
                    <a:latin typeface="+mj-lt"/>
                  </a:rPr>
                  <a:t> = </a:t>
                </a:r>
                <a14:m>
                  <m:oMath xmlns:m="http://schemas.openxmlformats.org/officeDocument/2006/math">
                    <m:f>
                      <m:fPr>
                        <m:ctrlPr>
                          <a:rPr lang="nl-NL" i="1" smtClean="0">
                            <a:latin typeface="Cambria Math" panose="02040503050406030204" pitchFamily="18" charset="0"/>
                          </a:rPr>
                        </m:ctrlPr>
                      </m:fPr>
                      <m:num>
                        <m:r>
                          <a:rPr lang="nl-NL" b="0" i="1" smtClean="0">
                            <a:latin typeface="Cambria Math" panose="02040503050406030204" pitchFamily="18" charset="0"/>
                          </a:rPr>
                          <m:t>−12</m:t>
                        </m:r>
                      </m:num>
                      <m:den>
                        <m:r>
                          <a:rPr lang="nl-NL" b="0" i="1" smtClean="0">
                            <a:latin typeface="Cambria Math" panose="02040503050406030204" pitchFamily="18" charset="0"/>
                          </a:rPr>
                          <m:t>4 </m:t>
                        </m:r>
                      </m:den>
                    </m:f>
                    <m:r>
                      <a:rPr lang="nl-NL" b="0" i="0" smtClean="0">
                        <a:latin typeface="Cambria Math" panose="02040503050406030204" pitchFamily="18" charset="0"/>
                      </a:rPr>
                      <m:t>=−</m:t>
                    </m:r>
                    <m:f>
                      <m:fPr>
                        <m:ctrlPr>
                          <a:rPr lang="nl-NL" b="0" i="1" smtClean="0">
                            <a:latin typeface="Cambria Math" panose="02040503050406030204" pitchFamily="18" charset="0"/>
                          </a:rPr>
                        </m:ctrlPr>
                      </m:fPr>
                      <m:num>
                        <m:r>
                          <a:rPr lang="nl-NL" b="0" i="1" smtClean="0">
                            <a:latin typeface="Cambria Math" panose="02040503050406030204" pitchFamily="18" charset="0"/>
                          </a:rPr>
                          <m:t>12</m:t>
                        </m:r>
                      </m:num>
                      <m:den>
                        <m:r>
                          <a:rPr lang="nl-NL" b="0" i="1" smtClean="0">
                            <a:latin typeface="Cambria Math" panose="02040503050406030204" pitchFamily="18" charset="0"/>
                          </a:rPr>
                          <m:t>4</m:t>
                        </m:r>
                      </m:den>
                    </m:f>
                    <m:r>
                      <a:rPr lang="nl-NL" b="0" i="0" smtClean="0">
                        <a:latin typeface="Cambria Math" panose="02040503050406030204" pitchFamily="18" charset="0"/>
                      </a:rPr>
                      <m:t>=−3</m:t>
                    </m:r>
                  </m:oMath>
                </a14:m>
                <a:endParaRPr lang="nl-NL" dirty="0">
                  <a:latin typeface="+mj-lt"/>
                </a:endParaRPr>
              </a:p>
              <a:p>
                <a:pPr marL="0" indent="0">
                  <a:buNone/>
                </a:pPr>
                <a:r>
                  <a:rPr lang="nl-NL" dirty="0">
                    <a:latin typeface="+mj-lt"/>
                  </a:rPr>
                  <a:t>Bij breuken gaar het zo:</a:t>
                </a:r>
              </a:p>
              <a:p>
                <a:pPr marL="0" indent="0">
                  <a:buNone/>
                </a:pPr>
                <a14:m>
                  <m:oMath xmlns:m="http://schemas.openxmlformats.org/officeDocument/2006/math">
                    <m:f>
                      <m:fPr>
                        <m:ctrlPr>
                          <a:rPr lang="nl-NL" i="1" smtClean="0">
                            <a:latin typeface="Cambria Math" panose="02040503050406030204" pitchFamily="18" charset="0"/>
                          </a:rPr>
                        </m:ctrlPr>
                      </m:fPr>
                      <m:num>
                        <m:r>
                          <a:rPr lang="nl-NL" b="0" i="1" smtClean="0">
                            <a:latin typeface="Cambria Math" panose="02040503050406030204" pitchFamily="18" charset="0"/>
                          </a:rPr>
                          <m:t>3</m:t>
                        </m:r>
                      </m:num>
                      <m:den>
                        <m:r>
                          <a:rPr lang="nl-NL" b="0" i="1" smtClean="0">
                            <a:latin typeface="Cambria Math" panose="02040503050406030204" pitchFamily="18" charset="0"/>
                          </a:rPr>
                          <m:t>−7 </m:t>
                        </m:r>
                      </m:den>
                    </m:f>
                  </m:oMath>
                </a14:m>
                <a:r>
                  <a:rPr lang="nl-NL" dirty="0">
                    <a:latin typeface="+mj-lt"/>
                  </a:rPr>
                  <a:t> = </a:t>
                </a:r>
                <a14:m>
                  <m:oMath xmlns:m="http://schemas.openxmlformats.org/officeDocument/2006/math">
                    <m:f>
                      <m:fPr>
                        <m:ctrlPr>
                          <a:rPr lang="nl-NL" i="1" smtClean="0">
                            <a:latin typeface="Cambria Math" panose="02040503050406030204" pitchFamily="18" charset="0"/>
                          </a:rPr>
                        </m:ctrlPr>
                      </m:fPr>
                      <m:num>
                        <m:r>
                          <a:rPr lang="nl-NL" b="0" i="1" smtClean="0">
                            <a:latin typeface="Cambria Math" panose="02040503050406030204" pitchFamily="18" charset="0"/>
                          </a:rPr>
                          <m:t>−3</m:t>
                        </m:r>
                      </m:num>
                      <m:den>
                        <m:r>
                          <a:rPr lang="nl-NL" b="0" i="1" smtClean="0">
                            <a:latin typeface="Cambria Math" panose="02040503050406030204" pitchFamily="18" charset="0"/>
                          </a:rPr>
                          <m:t>7</m:t>
                        </m:r>
                      </m:den>
                    </m:f>
                  </m:oMath>
                </a14:m>
                <a:r>
                  <a:rPr lang="nl-NL" dirty="0">
                    <a:latin typeface="+mj-lt"/>
                  </a:rPr>
                  <a:t> = - </a:t>
                </a:r>
                <a14:m>
                  <m:oMath xmlns:m="http://schemas.openxmlformats.org/officeDocument/2006/math">
                    <m:f>
                      <m:fPr>
                        <m:ctrlPr>
                          <a:rPr lang="nl-NL" i="1" smtClean="0">
                            <a:latin typeface="Cambria Math" panose="02040503050406030204" pitchFamily="18" charset="0"/>
                          </a:rPr>
                        </m:ctrlPr>
                      </m:fPr>
                      <m:num>
                        <m:r>
                          <a:rPr lang="nl-NL" b="0" i="1" smtClean="0">
                            <a:latin typeface="Cambria Math" panose="02040503050406030204" pitchFamily="18" charset="0"/>
                          </a:rPr>
                          <m:t>3</m:t>
                        </m:r>
                      </m:num>
                      <m:den>
                        <m:r>
                          <a:rPr lang="nl-NL" b="0" i="1" smtClean="0">
                            <a:latin typeface="Cambria Math" panose="02040503050406030204" pitchFamily="18" charset="0"/>
                          </a:rPr>
                          <m:t>7</m:t>
                        </m:r>
                      </m:den>
                    </m:f>
                  </m:oMath>
                </a14:m>
                <a:endParaRPr lang="nl-NL" dirty="0">
                  <a:latin typeface="+mj-lt"/>
                </a:endParaRPr>
              </a:p>
              <a:p>
                <a:pPr marL="0" indent="0">
                  <a:buNone/>
                </a:pPr>
                <a:r>
                  <a:rPr lang="nl-NL" b="1" dirty="0">
                    <a:latin typeface="+mj-lt"/>
                  </a:rPr>
                  <a:t>Afspraak</a:t>
                </a:r>
                <a:endParaRPr lang="nl-NL" dirty="0">
                  <a:latin typeface="+mj-lt"/>
                </a:endParaRPr>
              </a:p>
              <a:p>
                <a:pPr marL="0" indent="0">
                  <a:buNone/>
                </a:pPr>
                <a:r>
                  <a:rPr lang="nl-NL" dirty="0">
                    <a:latin typeface="+mj-lt"/>
                  </a:rPr>
                  <a:t>Laat in een breuk geen minteken in de teller of noemer staan!</a:t>
                </a:r>
              </a:p>
              <a:p>
                <a:pPr marL="0" indent="0">
                  <a:buNone/>
                </a:pPr>
                <a:r>
                  <a:rPr lang="nl-NL" dirty="0">
                    <a:latin typeface="+mj-lt"/>
                  </a:rPr>
                  <a:t>Bij het vereenvoudigen van </a:t>
                </a:r>
                <a14:m>
                  <m:oMath xmlns:m="http://schemas.openxmlformats.org/officeDocument/2006/math">
                    <m:f>
                      <m:fPr>
                        <m:ctrlPr>
                          <a:rPr lang="nl-NL" i="1" smtClean="0">
                            <a:latin typeface="Cambria Math" panose="02040503050406030204" pitchFamily="18" charset="0"/>
                          </a:rPr>
                        </m:ctrlPr>
                      </m:fPr>
                      <m:num>
                        <m:r>
                          <a:rPr lang="nl-NL" b="0" i="1" smtClean="0">
                            <a:latin typeface="Cambria Math" panose="02040503050406030204" pitchFamily="18" charset="0"/>
                          </a:rPr>
                          <m:t>−18</m:t>
                        </m:r>
                      </m:num>
                      <m:den>
                        <m:r>
                          <a:rPr lang="nl-NL" b="0" i="1" smtClean="0">
                            <a:latin typeface="Cambria Math" panose="02040503050406030204" pitchFamily="18" charset="0"/>
                          </a:rPr>
                          <m:t>27</m:t>
                        </m:r>
                      </m:den>
                    </m:f>
                  </m:oMath>
                </a14:m>
                <a:r>
                  <a:rPr lang="nl-NL" dirty="0">
                    <a:latin typeface="+mj-lt"/>
                  </a:rPr>
                  <a:t> zet je eerst het minteken voor de breuk.</a:t>
                </a:r>
              </a:p>
              <a:p>
                <a:pPr marL="0" indent="0">
                  <a:buNone/>
                </a:pPr>
                <a:r>
                  <a:rPr lang="nl-NL" dirty="0">
                    <a:latin typeface="+mj-lt"/>
                  </a:rPr>
                  <a:t>Bij het vereenvoudigen van </a:t>
                </a:r>
                <a14:m>
                  <m:oMath xmlns:m="http://schemas.openxmlformats.org/officeDocument/2006/math">
                    <m:f>
                      <m:fPr>
                        <m:ctrlPr>
                          <a:rPr lang="nl-NL" i="1" smtClean="0">
                            <a:latin typeface="Cambria Math" panose="02040503050406030204" pitchFamily="18" charset="0"/>
                          </a:rPr>
                        </m:ctrlPr>
                      </m:fPr>
                      <m:num>
                        <m:r>
                          <a:rPr lang="nl-NL" b="0" i="1" smtClean="0">
                            <a:latin typeface="Cambria Math" panose="02040503050406030204" pitchFamily="18" charset="0"/>
                          </a:rPr>
                          <m:t>−16</m:t>
                        </m:r>
                      </m:num>
                      <m:den>
                        <m:r>
                          <a:rPr lang="nl-NL" b="0" i="1" smtClean="0">
                            <a:latin typeface="Cambria Math" panose="02040503050406030204" pitchFamily="18" charset="0"/>
                          </a:rPr>
                          <m:t>−20</m:t>
                        </m:r>
                      </m:den>
                    </m:f>
                  </m:oMath>
                </a14:m>
                <a:r>
                  <a:rPr lang="nl-NL" dirty="0">
                    <a:latin typeface="+mj-lt"/>
                  </a:rPr>
                  <a:t> laat je eerst de mintekens weg.</a:t>
                </a:r>
              </a:p>
              <a:p>
                <a:pPr marL="0" indent="0">
                  <a:buNone/>
                </a:pPr>
                <a:r>
                  <a:rPr lang="nl-NL" dirty="0">
                    <a:latin typeface="+mj-lt"/>
                  </a:rPr>
                  <a:t>Verder is </a:t>
                </a:r>
                <a14:m>
                  <m:oMath xmlns:m="http://schemas.openxmlformats.org/officeDocument/2006/math">
                    <m:f>
                      <m:fPr>
                        <m:ctrlPr>
                          <a:rPr lang="nl-NL" i="1" smtClean="0">
                            <a:latin typeface="Cambria Math" panose="02040503050406030204" pitchFamily="18" charset="0"/>
                          </a:rPr>
                        </m:ctrlPr>
                      </m:fPr>
                      <m:num>
                        <m:r>
                          <a:rPr lang="nl-NL" b="0" i="1" smtClean="0">
                            <a:latin typeface="Cambria Math" panose="02040503050406030204" pitchFamily="18" charset="0"/>
                          </a:rPr>
                          <m:t>−24</m:t>
                        </m:r>
                      </m:num>
                      <m:den>
                        <m:r>
                          <a:rPr lang="nl-NL" b="0" i="1" smtClean="0">
                            <a:latin typeface="Cambria Math" panose="02040503050406030204" pitchFamily="18" charset="0"/>
                          </a:rPr>
                          <m:t>9</m:t>
                        </m:r>
                      </m:den>
                    </m:f>
                  </m:oMath>
                </a14:m>
                <a:r>
                  <a:rPr lang="nl-NL" dirty="0">
                    <a:latin typeface="+mj-lt"/>
                  </a:rPr>
                  <a:t> = - </a:t>
                </a:r>
                <a14:m>
                  <m:oMath xmlns:m="http://schemas.openxmlformats.org/officeDocument/2006/math">
                    <m:f>
                      <m:fPr>
                        <m:ctrlPr>
                          <a:rPr lang="nl-NL" i="1" smtClean="0">
                            <a:latin typeface="Cambria Math" panose="02040503050406030204" pitchFamily="18" charset="0"/>
                          </a:rPr>
                        </m:ctrlPr>
                      </m:fPr>
                      <m:num>
                        <m:r>
                          <a:rPr lang="nl-NL" b="0" i="1" smtClean="0">
                            <a:latin typeface="Cambria Math" panose="02040503050406030204" pitchFamily="18" charset="0"/>
                          </a:rPr>
                          <m:t>24</m:t>
                        </m:r>
                      </m:num>
                      <m:den>
                        <m:r>
                          <a:rPr lang="nl-NL" b="0" i="1" smtClean="0">
                            <a:latin typeface="Cambria Math" panose="02040503050406030204" pitchFamily="18" charset="0"/>
                          </a:rPr>
                          <m:t>9</m:t>
                        </m:r>
                      </m:den>
                    </m:f>
                  </m:oMath>
                </a14:m>
                <a:r>
                  <a:rPr lang="nl-NL" dirty="0">
                    <a:latin typeface="+mj-lt"/>
                  </a:rPr>
                  <a:t> = - </a:t>
                </a:r>
                <a14:m>
                  <m:oMath xmlns:m="http://schemas.openxmlformats.org/officeDocument/2006/math">
                    <m:f>
                      <m:fPr>
                        <m:ctrlPr>
                          <a:rPr lang="nl-NL" i="1" smtClean="0">
                            <a:latin typeface="Cambria Math" panose="02040503050406030204" pitchFamily="18" charset="0"/>
                          </a:rPr>
                        </m:ctrlPr>
                      </m:fPr>
                      <m:num>
                        <m:r>
                          <a:rPr lang="nl-NL" b="0" i="1" smtClean="0">
                            <a:latin typeface="Cambria Math" panose="02040503050406030204" pitchFamily="18" charset="0"/>
                          </a:rPr>
                          <m:t>8</m:t>
                        </m:r>
                      </m:num>
                      <m:den>
                        <m:r>
                          <a:rPr lang="nl-NL" b="0" i="1" smtClean="0">
                            <a:latin typeface="Cambria Math" panose="02040503050406030204" pitchFamily="18" charset="0"/>
                          </a:rPr>
                          <m:t>3</m:t>
                        </m:r>
                      </m:den>
                    </m:f>
                  </m:oMath>
                </a14:m>
                <a:r>
                  <a:rPr lang="nl-NL" dirty="0">
                    <a:latin typeface="+mj-lt"/>
                  </a:rPr>
                  <a:t> = -2 </a:t>
                </a:r>
                <a14:m>
                  <m:oMath xmlns:m="http://schemas.openxmlformats.org/officeDocument/2006/math">
                    <m:f>
                      <m:fPr>
                        <m:ctrlPr>
                          <a:rPr lang="nl-NL" i="1" smtClean="0">
                            <a:latin typeface="Cambria Math" panose="02040503050406030204" pitchFamily="18" charset="0"/>
                          </a:rPr>
                        </m:ctrlPr>
                      </m:fPr>
                      <m:num>
                        <m:r>
                          <a:rPr lang="nl-NL" b="0" i="1" smtClean="0">
                            <a:latin typeface="Cambria Math" panose="02040503050406030204" pitchFamily="18" charset="0"/>
                          </a:rPr>
                          <m:t>2</m:t>
                        </m:r>
                      </m:num>
                      <m:den>
                        <m:r>
                          <a:rPr lang="nl-NL" b="0" i="1" smtClean="0">
                            <a:latin typeface="Cambria Math" panose="02040503050406030204" pitchFamily="18" charset="0"/>
                          </a:rPr>
                          <m:t>3</m:t>
                        </m:r>
                      </m:den>
                    </m:f>
                    <m:r>
                      <a:rPr lang="nl-NL" b="0" i="0" smtClean="0">
                        <a:latin typeface="Cambria Math" panose="02040503050406030204" pitchFamily="18" charset="0"/>
                      </a:rPr>
                      <m:t>. </m:t>
                    </m:r>
                  </m:oMath>
                </a14:m>
                <a:endParaRPr lang="nl-NL" dirty="0">
                  <a:latin typeface="+mj-lt"/>
                </a:endParaRPr>
              </a:p>
            </p:txBody>
          </p:sp>
        </mc:Choice>
        <mc:Fallback xmlns="">
          <p:sp>
            <p:nvSpPr>
              <p:cNvPr id="3" name="Tijdelijke aanduiding voor inhoud 2">
                <a:extLst>
                  <a:ext uri="{FF2B5EF4-FFF2-40B4-BE49-F238E27FC236}">
                    <a16:creationId xmlns:a16="http://schemas.microsoft.com/office/drawing/2014/main" id="{374AE184-1B4A-4FD2-BB7B-03BBBA8C3500}"/>
                  </a:ext>
                </a:extLst>
              </p:cNvPr>
              <p:cNvSpPr>
                <a:spLocks noGrp="1" noRot="1" noChangeAspect="1" noMove="1" noResize="1" noEditPoints="1" noAdjustHandles="1" noChangeArrowheads="1" noChangeShapeType="1" noTextEdit="1"/>
              </p:cNvSpPr>
              <p:nvPr>
                <p:ph idx="1"/>
              </p:nvPr>
            </p:nvSpPr>
            <p:spPr>
              <a:blipFill>
                <a:blip r:embed="rId2"/>
                <a:stretch>
                  <a:fillRect l="-485"/>
                </a:stretch>
              </a:blipFill>
            </p:spPr>
            <p:txBody>
              <a:bodyPr/>
              <a:lstStyle/>
              <a:p>
                <a:r>
                  <a:rPr lang="nl-NL">
                    <a:noFill/>
                  </a:rPr>
                  <a:t> </a:t>
                </a:r>
              </a:p>
            </p:txBody>
          </p:sp>
        </mc:Fallback>
      </mc:AlternateContent>
    </p:spTree>
    <p:extLst>
      <p:ext uri="{BB962C8B-B14F-4D97-AF65-F5344CB8AC3E}">
        <p14:creationId xmlns:p14="http://schemas.microsoft.com/office/powerpoint/2010/main" val="8103503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55F865-F524-4570-AC79-9630FF95E7DB}"/>
              </a:ext>
            </a:extLst>
          </p:cNvPr>
          <p:cNvSpPr>
            <a:spLocks noGrp="1"/>
          </p:cNvSpPr>
          <p:nvPr>
            <p:ph type="title"/>
          </p:nvPr>
        </p:nvSpPr>
        <p:spPr/>
        <p:txBody>
          <a:bodyPr/>
          <a:lstStyle/>
          <a:p>
            <a:r>
              <a:rPr lang="nl-NL" dirty="0"/>
              <a:t>Theorie A: het vereenvoudigen van breuken</a:t>
            </a:r>
          </a:p>
        </p:txBody>
      </p:sp>
      <mc:AlternateContent xmlns:mc="http://schemas.openxmlformats.org/markup-compatibility/2006" xmlns:a14="http://schemas.microsoft.com/office/drawing/2010/main">
        <mc:Choice Requires="a14">
          <p:sp>
            <p:nvSpPr>
              <p:cNvPr id="3" name="Tijdelijke aanduiding voor inhoud 2">
                <a:extLst>
                  <a:ext uri="{FF2B5EF4-FFF2-40B4-BE49-F238E27FC236}">
                    <a16:creationId xmlns:a16="http://schemas.microsoft.com/office/drawing/2014/main" id="{374AE184-1B4A-4FD2-BB7B-03BBBA8C3500}"/>
                  </a:ext>
                </a:extLst>
              </p:cNvPr>
              <p:cNvSpPr>
                <a:spLocks noGrp="1"/>
              </p:cNvSpPr>
              <p:nvPr>
                <p:ph idx="1"/>
              </p:nvPr>
            </p:nvSpPr>
            <p:spPr/>
            <p:txBody>
              <a:bodyPr>
                <a:normAutofit/>
              </a:bodyPr>
              <a:lstStyle/>
              <a:p>
                <a:pPr marL="0" indent="0">
                  <a:buNone/>
                </a:pPr>
                <a:r>
                  <a:rPr lang="nl-NL" dirty="0">
                    <a:latin typeface="+mj-lt"/>
                  </a:rPr>
                  <a:t>Om niet-gelijknamige breuken op te tellen maak je ze eerst gelijknamig</a:t>
                </a:r>
              </a:p>
              <a:p>
                <a:pPr marL="0" indent="0">
                  <a:buNone/>
                </a:pPr>
                <a:r>
                  <a:rPr lang="nl-NL" dirty="0">
                    <a:latin typeface="+mj-lt"/>
                  </a:rPr>
                  <a:t>Dus: - </a:t>
                </a:r>
                <a14:m>
                  <m:oMath xmlns:m="http://schemas.openxmlformats.org/officeDocument/2006/math">
                    <m:f>
                      <m:fPr>
                        <m:ctrlPr>
                          <a:rPr lang="nl-NL" i="1" smtClean="0">
                            <a:latin typeface="Cambria Math" panose="02040503050406030204" pitchFamily="18" charset="0"/>
                          </a:rPr>
                        </m:ctrlPr>
                      </m:fPr>
                      <m:num>
                        <m:r>
                          <a:rPr lang="nl-NL" b="0" i="1" smtClean="0">
                            <a:latin typeface="Cambria Math" panose="02040503050406030204" pitchFamily="18" charset="0"/>
                          </a:rPr>
                          <m:t>2</m:t>
                        </m:r>
                      </m:num>
                      <m:den>
                        <m:r>
                          <a:rPr lang="nl-NL" b="0" i="1" smtClean="0">
                            <a:latin typeface="Cambria Math" panose="02040503050406030204" pitchFamily="18" charset="0"/>
                          </a:rPr>
                          <m:t>9</m:t>
                        </m:r>
                      </m:den>
                    </m:f>
                  </m:oMath>
                </a14:m>
                <a:r>
                  <a:rPr lang="nl-NL" dirty="0">
                    <a:latin typeface="+mj-lt"/>
                  </a:rPr>
                  <a:t> - </a:t>
                </a:r>
                <a14:m>
                  <m:oMath xmlns:m="http://schemas.openxmlformats.org/officeDocument/2006/math">
                    <m:f>
                      <m:fPr>
                        <m:ctrlPr>
                          <a:rPr lang="nl-NL" i="1" smtClean="0">
                            <a:latin typeface="Cambria Math" panose="02040503050406030204" pitchFamily="18" charset="0"/>
                          </a:rPr>
                        </m:ctrlPr>
                      </m:fPr>
                      <m:num>
                        <m:r>
                          <a:rPr lang="nl-NL" b="0" i="1" smtClean="0">
                            <a:latin typeface="Cambria Math" panose="02040503050406030204" pitchFamily="18" charset="0"/>
                          </a:rPr>
                          <m:t>5</m:t>
                        </m:r>
                      </m:num>
                      <m:den>
                        <m:r>
                          <a:rPr lang="nl-NL" b="0" i="1" smtClean="0">
                            <a:latin typeface="Cambria Math" panose="02040503050406030204" pitchFamily="18" charset="0"/>
                          </a:rPr>
                          <m:t>6</m:t>
                        </m:r>
                      </m:den>
                    </m:f>
                  </m:oMath>
                </a14:m>
                <a:r>
                  <a:rPr lang="nl-NL" dirty="0">
                    <a:latin typeface="+mj-lt"/>
                  </a:rPr>
                  <a:t> = </a:t>
                </a:r>
              </a:p>
              <a:p>
                <a:pPr marL="0" indent="0">
                  <a:buNone/>
                </a:pPr>
                <a:r>
                  <a:rPr lang="nl-NL" dirty="0">
                    <a:latin typeface="+mj-lt"/>
                  </a:rPr>
                  <a:t>- </a:t>
                </a:r>
                <a14:m>
                  <m:oMath xmlns:m="http://schemas.openxmlformats.org/officeDocument/2006/math">
                    <m:f>
                      <m:fPr>
                        <m:ctrlPr>
                          <a:rPr lang="nl-NL" i="1" smtClean="0">
                            <a:latin typeface="Cambria Math" panose="02040503050406030204" pitchFamily="18" charset="0"/>
                          </a:rPr>
                        </m:ctrlPr>
                      </m:fPr>
                      <m:num>
                        <m:r>
                          <a:rPr lang="nl-NL" b="0" i="1" smtClean="0">
                            <a:latin typeface="Cambria Math" panose="02040503050406030204" pitchFamily="18" charset="0"/>
                          </a:rPr>
                          <m:t>4</m:t>
                        </m:r>
                      </m:num>
                      <m:den>
                        <m:r>
                          <a:rPr lang="nl-NL" b="0" i="1" smtClean="0">
                            <a:latin typeface="Cambria Math" panose="02040503050406030204" pitchFamily="18" charset="0"/>
                          </a:rPr>
                          <m:t>18</m:t>
                        </m:r>
                      </m:den>
                    </m:f>
                  </m:oMath>
                </a14:m>
                <a:r>
                  <a:rPr lang="nl-NL" dirty="0">
                    <a:latin typeface="+mj-lt"/>
                  </a:rPr>
                  <a:t> - </a:t>
                </a:r>
                <a14:m>
                  <m:oMath xmlns:m="http://schemas.openxmlformats.org/officeDocument/2006/math">
                    <m:f>
                      <m:fPr>
                        <m:ctrlPr>
                          <a:rPr lang="nl-NL" i="1" smtClean="0">
                            <a:latin typeface="Cambria Math" panose="02040503050406030204" pitchFamily="18" charset="0"/>
                          </a:rPr>
                        </m:ctrlPr>
                      </m:fPr>
                      <m:num>
                        <m:r>
                          <a:rPr lang="nl-NL" b="0" i="1" smtClean="0">
                            <a:latin typeface="Cambria Math" panose="02040503050406030204" pitchFamily="18" charset="0"/>
                          </a:rPr>
                          <m:t>15</m:t>
                        </m:r>
                      </m:num>
                      <m:den>
                        <m:r>
                          <a:rPr lang="nl-NL" b="0" i="1" smtClean="0">
                            <a:latin typeface="Cambria Math" panose="02040503050406030204" pitchFamily="18" charset="0"/>
                          </a:rPr>
                          <m:t>18</m:t>
                        </m:r>
                      </m:den>
                    </m:f>
                  </m:oMath>
                </a14:m>
                <a:r>
                  <a:rPr lang="nl-NL" dirty="0">
                    <a:latin typeface="+mj-lt"/>
                  </a:rPr>
                  <a:t> = - </a:t>
                </a:r>
                <a14:m>
                  <m:oMath xmlns:m="http://schemas.openxmlformats.org/officeDocument/2006/math">
                    <m:f>
                      <m:fPr>
                        <m:ctrlPr>
                          <a:rPr lang="nl-NL" i="1" smtClean="0">
                            <a:latin typeface="Cambria Math" panose="02040503050406030204" pitchFamily="18" charset="0"/>
                          </a:rPr>
                        </m:ctrlPr>
                      </m:fPr>
                      <m:num>
                        <m:r>
                          <a:rPr lang="nl-NL" b="0" i="1" smtClean="0">
                            <a:latin typeface="Cambria Math" panose="02040503050406030204" pitchFamily="18" charset="0"/>
                          </a:rPr>
                          <m:t>19</m:t>
                        </m:r>
                      </m:num>
                      <m:den>
                        <m:r>
                          <a:rPr lang="nl-NL" b="0" i="1" smtClean="0">
                            <a:latin typeface="Cambria Math" panose="02040503050406030204" pitchFamily="18" charset="0"/>
                          </a:rPr>
                          <m:t>18</m:t>
                        </m:r>
                      </m:den>
                    </m:f>
                  </m:oMath>
                </a14:m>
                <a:r>
                  <a:rPr lang="nl-NL" dirty="0">
                    <a:latin typeface="+mj-lt"/>
                  </a:rPr>
                  <a:t> = -1 </a:t>
                </a:r>
                <a14:m>
                  <m:oMath xmlns:m="http://schemas.openxmlformats.org/officeDocument/2006/math">
                    <m:f>
                      <m:fPr>
                        <m:ctrlPr>
                          <a:rPr lang="nl-NL" i="1" smtClean="0">
                            <a:latin typeface="Cambria Math" panose="02040503050406030204" pitchFamily="18" charset="0"/>
                          </a:rPr>
                        </m:ctrlPr>
                      </m:fPr>
                      <m:num>
                        <m:r>
                          <a:rPr lang="nl-NL" b="0" i="1" smtClean="0">
                            <a:latin typeface="Cambria Math" panose="02040503050406030204" pitchFamily="18" charset="0"/>
                          </a:rPr>
                          <m:t>1</m:t>
                        </m:r>
                      </m:num>
                      <m:den>
                        <m:r>
                          <a:rPr lang="nl-NL" b="0" i="1" smtClean="0">
                            <a:latin typeface="Cambria Math" panose="02040503050406030204" pitchFamily="18" charset="0"/>
                          </a:rPr>
                          <m:t>18</m:t>
                        </m:r>
                      </m:den>
                    </m:f>
                  </m:oMath>
                </a14:m>
                <a:endParaRPr lang="nl-NL" dirty="0">
                  <a:latin typeface="+mj-lt"/>
                </a:endParaRPr>
              </a:p>
              <a:p>
                <a:pPr marL="0" indent="0">
                  <a:buNone/>
                </a:pPr>
                <a:endParaRPr lang="nl-NL" dirty="0">
                  <a:latin typeface="+mj-lt"/>
                </a:endParaRPr>
              </a:p>
              <a:p>
                <a:pPr marL="0" indent="0">
                  <a:buNone/>
                </a:pPr>
                <a:r>
                  <a:rPr lang="nl-NL" dirty="0">
                    <a:latin typeface="+mj-lt"/>
                  </a:rPr>
                  <a:t>Als je 2 </a:t>
                </a:r>
                <a14:m>
                  <m:oMath xmlns:m="http://schemas.openxmlformats.org/officeDocument/2006/math">
                    <m:f>
                      <m:fPr>
                        <m:ctrlPr>
                          <a:rPr lang="nl-NL" i="1" smtClean="0">
                            <a:latin typeface="Cambria Math" panose="02040503050406030204" pitchFamily="18" charset="0"/>
                          </a:rPr>
                        </m:ctrlPr>
                      </m:fPr>
                      <m:num>
                        <m:r>
                          <a:rPr lang="nl-NL" b="0" i="1" smtClean="0">
                            <a:latin typeface="Cambria Math" panose="02040503050406030204" pitchFamily="18" charset="0"/>
                          </a:rPr>
                          <m:t>1</m:t>
                        </m:r>
                      </m:num>
                      <m:den>
                        <m:r>
                          <a:rPr lang="nl-NL" b="0" i="1" smtClean="0">
                            <a:latin typeface="Cambria Math" panose="02040503050406030204" pitchFamily="18" charset="0"/>
                          </a:rPr>
                          <m:t>3</m:t>
                        </m:r>
                      </m:den>
                    </m:f>
                  </m:oMath>
                </a14:m>
                <a:r>
                  <a:rPr lang="nl-NL" dirty="0">
                    <a:latin typeface="+mj-lt"/>
                  </a:rPr>
                  <a:t> - 3 </a:t>
                </a:r>
                <a14:m>
                  <m:oMath xmlns:m="http://schemas.openxmlformats.org/officeDocument/2006/math">
                    <m:f>
                      <m:fPr>
                        <m:ctrlPr>
                          <a:rPr lang="nl-NL" i="1" smtClean="0">
                            <a:latin typeface="Cambria Math" panose="02040503050406030204" pitchFamily="18" charset="0"/>
                          </a:rPr>
                        </m:ctrlPr>
                      </m:fPr>
                      <m:num>
                        <m:r>
                          <a:rPr lang="nl-NL" b="0" i="1" smtClean="0">
                            <a:latin typeface="Cambria Math" panose="02040503050406030204" pitchFamily="18" charset="0"/>
                          </a:rPr>
                          <m:t>2</m:t>
                        </m:r>
                      </m:num>
                      <m:den>
                        <m:r>
                          <a:rPr lang="nl-NL" b="0" i="1" smtClean="0">
                            <a:latin typeface="Cambria Math" panose="02040503050406030204" pitchFamily="18" charset="0"/>
                          </a:rPr>
                          <m:t>5</m:t>
                        </m:r>
                      </m:den>
                    </m:f>
                  </m:oMath>
                </a14:m>
                <a:r>
                  <a:rPr lang="nl-NL" dirty="0">
                    <a:latin typeface="+mj-lt"/>
                  </a:rPr>
                  <a:t> wil berekenen doe je eerst de helen in de breuk.</a:t>
                </a:r>
              </a:p>
              <a:p>
                <a:pPr marL="0" indent="0">
                  <a:buNone/>
                </a:pPr>
                <a:r>
                  <a:rPr lang="nl-NL" dirty="0">
                    <a:latin typeface="+mj-lt"/>
                  </a:rPr>
                  <a:t>Dus: 2 </a:t>
                </a:r>
                <a14:m>
                  <m:oMath xmlns:m="http://schemas.openxmlformats.org/officeDocument/2006/math">
                    <m:f>
                      <m:fPr>
                        <m:ctrlPr>
                          <a:rPr lang="nl-NL" i="1" smtClean="0">
                            <a:latin typeface="Cambria Math" panose="02040503050406030204" pitchFamily="18" charset="0"/>
                          </a:rPr>
                        </m:ctrlPr>
                      </m:fPr>
                      <m:num>
                        <m:r>
                          <a:rPr lang="nl-NL" b="0" i="1" smtClean="0">
                            <a:latin typeface="Cambria Math" panose="02040503050406030204" pitchFamily="18" charset="0"/>
                          </a:rPr>
                          <m:t>1</m:t>
                        </m:r>
                      </m:num>
                      <m:den>
                        <m:r>
                          <a:rPr lang="nl-NL" b="0" i="1" smtClean="0">
                            <a:latin typeface="Cambria Math" panose="02040503050406030204" pitchFamily="18" charset="0"/>
                          </a:rPr>
                          <m:t>3</m:t>
                        </m:r>
                      </m:den>
                    </m:f>
                  </m:oMath>
                </a14:m>
                <a:r>
                  <a:rPr lang="nl-NL" dirty="0">
                    <a:latin typeface="+mj-lt"/>
                  </a:rPr>
                  <a:t> - 3 </a:t>
                </a:r>
                <a14:m>
                  <m:oMath xmlns:m="http://schemas.openxmlformats.org/officeDocument/2006/math">
                    <m:f>
                      <m:fPr>
                        <m:ctrlPr>
                          <a:rPr lang="nl-NL" i="1" smtClean="0">
                            <a:latin typeface="Cambria Math" panose="02040503050406030204" pitchFamily="18" charset="0"/>
                          </a:rPr>
                        </m:ctrlPr>
                      </m:fPr>
                      <m:num>
                        <m:r>
                          <a:rPr lang="nl-NL" b="0" i="1" smtClean="0">
                            <a:latin typeface="Cambria Math" panose="02040503050406030204" pitchFamily="18" charset="0"/>
                          </a:rPr>
                          <m:t>2</m:t>
                        </m:r>
                      </m:num>
                      <m:den>
                        <m:r>
                          <a:rPr lang="nl-NL" b="0" i="1" smtClean="0">
                            <a:latin typeface="Cambria Math" panose="02040503050406030204" pitchFamily="18" charset="0"/>
                          </a:rPr>
                          <m:t>5</m:t>
                        </m:r>
                      </m:den>
                    </m:f>
                  </m:oMath>
                </a14:m>
                <a:r>
                  <a:rPr lang="nl-NL" dirty="0">
                    <a:latin typeface="+mj-lt"/>
                  </a:rPr>
                  <a:t> =</a:t>
                </a:r>
              </a:p>
              <a:p>
                <a:pPr marL="0" indent="0">
                  <a:buNone/>
                </a:pPr>
                <a:r>
                  <a:rPr lang="nl-NL" dirty="0">
                    <a:latin typeface="+mj-lt"/>
                  </a:rPr>
                  <a:t> </a:t>
                </a:r>
                <a14:m>
                  <m:oMath xmlns:m="http://schemas.openxmlformats.org/officeDocument/2006/math">
                    <m:f>
                      <m:fPr>
                        <m:ctrlPr>
                          <a:rPr lang="nl-NL" i="1" smtClean="0">
                            <a:latin typeface="Cambria Math" panose="02040503050406030204" pitchFamily="18" charset="0"/>
                          </a:rPr>
                        </m:ctrlPr>
                      </m:fPr>
                      <m:num>
                        <m:r>
                          <a:rPr lang="nl-NL" b="0" i="1" smtClean="0">
                            <a:latin typeface="Cambria Math" panose="02040503050406030204" pitchFamily="18" charset="0"/>
                          </a:rPr>
                          <m:t>7</m:t>
                        </m:r>
                      </m:num>
                      <m:den>
                        <m:r>
                          <a:rPr lang="nl-NL" b="0" i="1" smtClean="0">
                            <a:latin typeface="Cambria Math" panose="02040503050406030204" pitchFamily="18" charset="0"/>
                          </a:rPr>
                          <m:t>3</m:t>
                        </m:r>
                      </m:den>
                    </m:f>
                  </m:oMath>
                </a14:m>
                <a:r>
                  <a:rPr lang="nl-NL" dirty="0">
                    <a:latin typeface="+mj-lt"/>
                  </a:rPr>
                  <a:t> - </a:t>
                </a:r>
                <a14:m>
                  <m:oMath xmlns:m="http://schemas.openxmlformats.org/officeDocument/2006/math">
                    <m:f>
                      <m:fPr>
                        <m:ctrlPr>
                          <a:rPr lang="nl-NL" i="1" smtClean="0">
                            <a:latin typeface="Cambria Math" panose="02040503050406030204" pitchFamily="18" charset="0"/>
                          </a:rPr>
                        </m:ctrlPr>
                      </m:fPr>
                      <m:num>
                        <m:r>
                          <a:rPr lang="nl-NL" b="0" i="1" smtClean="0">
                            <a:latin typeface="Cambria Math" panose="02040503050406030204" pitchFamily="18" charset="0"/>
                          </a:rPr>
                          <m:t>17</m:t>
                        </m:r>
                      </m:num>
                      <m:den>
                        <m:r>
                          <a:rPr lang="nl-NL" b="0" i="1" smtClean="0">
                            <a:latin typeface="Cambria Math" panose="02040503050406030204" pitchFamily="18" charset="0"/>
                          </a:rPr>
                          <m:t>5</m:t>
                        </m:r>
                      </m:den>
                    </m:f>
                  </m:oMath>
                </a14:m>
                <a:r>
                  <a:rPr lang="nl-NL" dirty="0">
                    <a:latin typeface="+mj-lt"/>
                  </a:rPr>
                  <a:t> = </a:t>
                </a:r>
              </a:p>
              <a:p>
                <a:pPr marL="0" indent="0">
                  <a:buNone/>
                </a:pPr>
                <a14:m>
                  <m:oMath xmlns:m="http://schemas.openxmlformats.org/officeDocument/2006/math">
                    <m:f>
                      <m:fPr>
                        <m:ctrlPr>
                          <a:rPr lang="nl-NL" i="1" smtClean="0">
                            <a:latin typeface="Cambria Math" panose="02040503050406030204" pitchFamily="18" charset="0"/>
                          </a:rPr>
                        </m:ctrlPr>
                      </m:fPr>
                      <m:num>
                        <m:r>
                          <a:rPr lang="nl-NL" b="0" i="1" smtClean="0">
                            <a:latin typeface="Cambria Math" panose="02040503050406030204" pitchFamily="18" charset="0"/>
                          </a:rPr>
                          <m:t>35</m:t>
                        </m:r>
                      </m:num>
                      <m:den>
                        <m:r>
                          <a:rPr lang="nl-NL" b="0" i="1" smtClean="0">
                            <a:latin typeface="Cambria Math" panose="02040503050406030204" pitchFamily="18" charset="0"/>
                          </a:rPr>
                          <m:t>15</m:t>
                        </m:r>
                      </m:den>
                    </m:f>
                  </m:oMath>
                </a14:m>
                <a:r>
                  <a:rPr lang="nl-NL" dirty="0">
                    <a:latin typeface="+mj-lt"/>
                  </a:rPr>
                  <a:t> - </a:t>
                </a:r>
                <a14:m>
                  <m:oMath xmlns:m="http://schemas.openxmlformats.org/officeDocument/2006/math">
                    <m:f>
                      <m:fPr>
                        <m:ctrlPr>
                          <a:rPr lang="nl-NL" i="1" smtClean="0">
                            <a:latin typeface="Cambria Math" panose="02040503050406030204" pitchFamily="18" charset="0"/>
                          </a:rPr>
                        </m:ctrlPr>
                      </m:fPr>
                      <m:num>
                        <m:r>
                          <a:rPr lang="nl-NL" b="0" i="1" smtClean="0">
                            <a:latin typeface="Cambria Math" panose="02040503050406030204" pitchFamily="18" charset="0"/>
                          </a:rPr>
                          <m:t>51</m:t>
                        </m:r>
                      </m:num>
                      <m:den>
                        <m:r>
                          <a:rPr lang="nl-NL" b="0" i="1" smtClean="0">
                            <a:latin typeface="Cambria Math" panose="02040503050406030204" pitchFamily="18" charset="0"/>
                          </a:rPr>
                          <m:t>15</m:t>
                        </m:r>
                      </m:den>
                    </m:f>
                  </m:oMath>
                </a14:m>
                <a:r>
                  <a:rPr lang="nl-NL" dirty="0">
                    <a:latin typeface="+mj-lt"/>
                  </a:rPr>
                  <a:t>= - </a:t>
                </a:r>
                <a14:m>
                  <m:oMath xmlns:m="http://schemas.openxmlformats.org/officeDocument/2006/math">
                    <m:f>
                      <m:fPr>
                        <m:ctrlPr>
                          <a:rPr lang="nl-NL" i="1" smtClean="0">
                            <a:latin typeface="Cambria Math" panose="02040503050406030204" pitchFamily="18" charset="0"/>
                          </a:rPr>
                        </m:ctrlPr>
                      </m:fPr>
                      <m:num>
                        <m:r>
                          <a:rPr lang="nl-NL" b="0" i="1" smtClean="0">
                            <a:latin typeface="Cambria Math" panose="02040503050406030204" pitchFamily="18" charset="0"/>
                          </a:rPr>
                          <m:t>16</m:t>
                        </m:r>
                      </m:num>
                      <m:den>
                        <m:r>
                          <a:rPr lang="nl-NL" b="0" i="1" smtClean="0">
                            <a:latin typeface="Cambria Math" panose="02040503050406030204" pitchFamily="18" charset="0"/>
                          </a:rPr>
                          <m:t>15</m:t>
                        </m:r>
                      </m:den>
                    </m:f>
                  </m:oMath>
                </a14:m>
                <a:r>
                  <a:rPr lang="nl-NL" dirty="0">
                    <a:latin typeface="+mj-lt"/>
                  </a:rPr>
                  <a:t> = -1 </a:t>
                </a:r>
                <a14:m>
                  <m:oMath xmlns:m="http://schemas.openxmlformats.org/officeDocument/2006/math">
                    <m:f>
                      <m:fPr>
                        <m:ctrlPr>
                          <a:rPr lang="nl-NL" i="1" smtClean="0">
                            <a:latin typeface="Cambria Math" panose="02040503050406030204" pitchFamily="18" charset="0"/>
                          </a:rPr>
                        </m:ctrlPr>
                      </m:fPr>
                      <m:num>
                        <m:r>
                          <a:rPr lang="nl-NL" b="0" i="1" smtClean="0">
                            <a:latin typeface="Cambria Math" panose="02040503050406030204" pitchFamily="18" charset="0"/>
                          </a:rPr>
                          <m:t>1</m:t>
                        </m:r>
                      </m:num>
                      <m:den>
                        <m:r>
                          <a:rPr lang="nl-NL" b="0" i="1" smtClean="0">
                            <a:latin typeface="Cambria Math" panose="02040503050406030204" pitchFamily="18" charset="0"/>
                          </a:rPr>
                          <m:t>15</m:t>
                        </m:r>
                      </m:den>
                    </m:f>
                  </m:oMath>
                </a14:m>
                <a:r>
                  <a:rPr lang="nl-NL" dirty="0">
                    <a:latin typeface="+mj-lt"/>
                  </a:rPr>
                  <a:t> </a:t>
                </a:r>
              </a:p>
              <a:p>
                <a:pPr marL="0" indent="0">
                  <a:buNone/>
                </a:pPr>
                <a:endParaRPr lang="nl-NL" dirty="0">
                  <a:latin typeface="+mj-lt"/>
                </a:endParaRPr>
              </a:p>
            </p:txBody>
          </p:sp>
        </mc:Choice>
        <mc:Fallback xmlns="">
          <p:sp>
            <p:nvSpPr>
              <p:cNvPr id="3" name="Tijdelijke aanduiding voor inhoud 2">
                <a:extLst>
                  <a:ext uri="{FF2B5EF4-FFF2-40B4-BE49-F238E27FC236}">
                    <a16:creationId xmlns:a16="http://schemas.microsoft.com/office/drawing/2014/main" id="{374AE184-1B4A-4FD2-BB7B-03BBBA8C3500}"/>
                  </a:ext>
                </a:extLst>
              </p:cNvPr>
              <p:cNvSpPr>
                <a:spLocks noGrp="1" noRot="1" noChangeAspect="1" noMove="1" noResize="1" noEditPoints="1" noAdjustHandles="1" noChangeArrowheads="1" noChangeShapeType="1" noTextEdit="1"/>
              </p:cNvSpPr>
              <p:nvPr>
                <p:ph idx="1"/>
              </p:nvPr>
            </p:nvSpPr>
            <p:spPr>
              <a:blipFill>
                <a:blip r:embed="rId2"/>
                <a:stretch>
                  <a:fillRect l="-485" t="-791" b="-158"/>
                </a:stretch>
              </a:blipFill>
            </p:spPr>
            <p:txBody>
              <a:bodyPr/>
              <a:lstStyle/>
              <a:p>
                <a:r>
                  <a:rPr lang="nl-NL">
                    <a:noFill/>
                  </a:rPr>
                  <a:t> </a:t>
                </a:r>
              </a:p>
            </p:txBody>
          </p:sp>
        </mc:Fallback>
      </mc:AlternateContent>
    </p:spTree>
    <p:extLst>
      <p:ext uri="{BB962C8B-B14F-4D97-AF65-F5344CB8AC3E}">
        <p14:creationId xmlns:p14="http://schemas.microsoft.com/office/powerpoint/2010/main" val="7245671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55F865-F524-4570-AC79-9630FF95E7DB}"/>
              </a:ext>
            </a:extLst>
          </p:cNvPr>
          <p:cNvSpPr>
            <a:spLocks noGrp="1"/>
          </p:cNvSpPr>
          <p:nvPr>
            <p:ph type="title"/>
          </p:nvPr>
        </p:nvSpPr>
        <p:spPr/>
        <p:txBody>
          <a:bodyPr/>
          <a:lstStyle/>
          <a:p>
            <a:r>
              <a:rPr lang="nl-NL" dirty="0"/>
              <a:t>Theorie B: Het omgekeerde van een getal</a:t>
            </a:r>
            <a:endParaRPr lang="nl-NL" b="1" dirty="0"/>
          </a:p>
        </p:txBody>
      </p:sp>
      <mc:AlternateContent xmlns:mc="http://schemas.openxmlformats.org/markup-compatibility/2006" xmlns:a14="http://schemas.microsoft.com/office/drawing/2010/main">
        <mc:Choice Requires="a14">
          <p:sp>
            <p:nvSpPr>
              <p:cNvPr id="3" name="Tijdelijke aanduiding voor inhoud 2">
                <a:extLst>
                  <a:ext uri="{FF2B5EF4-FFF2-40B4-BE49-F238E27FC236}">
                    <a16:creationId xmlns:a16="http://schemas.microsoft.com/office/drawing/2014/main" id="{374AE184-1B4A-4FD2-BB7B-03BBBA8C3500}"/>
                  </a:ext>
                </a:extLst>
              </p:cNvPr>
              <p:cNvSpPr>
                <a:spLocks noGrp="1"/>
              </p:cNvSpPr>
              <p:nvPr>
                <p:ph idx="1"/>
              </p:nvPr>
            </p:nvSpPr>
            <p:spPr/>
            <p:txBody>
              <a:bodyPr>
                <a:normAutofit/>
              </a:bodyPr>
              <a:lstStyle/>
              <a:p>
                <a:pPr marL="0" indent="0">
                  <a:buNone/>
                </a:pPr>
                <a14:m>
                  <m:oMath xmlns:m="http://schemas.openxmlformats.org/officeDocument/2006/math">
                    <m:f>
                      <m:fPr>
                        <m:ctrlPr>
                          <a:rPr lang="nl-NL" i="1" smtClean="0">
                            <a:latin typeface="Cambria Math" panose="02040503050406030204" pitchFamily="18" charset="0"/>
                          </a:rPr>
                        </m:ctrlPr>
                      </m:fPr>
                      <m:num>
                        <m:r>
                          <a:rPr lang="nl-NL" b="0" i="1" smtClean="0">
                            <a:latin typeface="Cambria Math" panose="02040503050406030204" pitchFamily="18" charset="0"/>
                          </a:rPr>
                          <m:t>5</m:t>
                        </m:r>
                      </m:num>
                      <m:den>
                        <m:r>
                          <a:rPr lang="nl-NL" b="0" i="1" smtClean="0">
                            <a:latin typeface="Cambria Math" panose="02040503050406030204" pitchFamily="18" charset="0"/>
                          </a:rPr>
                          <m:t>7</m:t>
                        </m:r>
                      </m:den>
                    </m:f>
                  </m:oMath>
                </a14:m>
                <a:r>
                  <a:rPr lang="nl-NL" dirty="0">
                    <a:latin typeface="+mj-lt"/>
                  </a:rPr>
                  <a:t> </a:t>
                </a:r>
                <a:r>
                  <a:rPr lang="nl-NL" dirty="0">
                    <a:solidFill>
                      <a:srgbClr val="202124"/>
                    </a:solidFill>
                    <a:latin typeface="+mj-lt"/>
                  </a:rPr>
                  <a:t>·  </a:t>
                </a:r>
                <a14:m>
                  <m:oMath xmlns:m="http://schemas.openxmlformats.org/officeDocument/2006/math">
                    <m:f>
                      <m:fPr>
                        <m:ctrlPr>
                          <a:rPr lang="nl-NL" i="1" smtClean="0">
                            <a:solidFill>
                              <a:srgbClr val="202124"/>
                            </a:solidFill>
                            <a:latin typeface="Cambria Math" panose="02040503050406030204" pitchFamily="18" charset="0"/>
                          </a:rPr>
                        </m:ctrlPr>
                      </m:fPr>
                      <m:num>
                        <m:r>
                          <a:rPr lang="nl-NL" b="0" i="1" smtClean="0">
                            <a:solidFill>
                              <a:srgbClr val="202124"/>
                            </a:solidFill>
                            <a:latin typeface="Cambria Math" panose="02040503050406030204" pitchFamily="18" charset="0"/>
                          </a:rPr>
                          <m:t>7</m:t>
                        </m:r>
                      </m:num>
                      <m:den>
                        <m:r>
                          <a:rPr lang="nl-NL" b="0" i="1" smtClean="0">
                            <a:solidFill>
                              <a:srgbClr val="202124"/>
                            </a:solidFill>
                            <a:latin typeface="Cambria Math" panose="02040503050406030204" pitchFamily="18" charset="0"/>
                          </a:rPr>
                          <m:t>5</m:t>
                        </m:r>
                      </m:den>
                    </m:f>
                  </m:oMath>
                </a14:m>
                <a:r>
                  <a:rPr lang="nl-NL" dirty="0">
                    <a:latin typeface="+mj-lt"/>
                  </a:rPr>
                  <a:t> = </a:t>
                </a:r>
                <a14:m>
                  <m:oMath xmlns:m="http://schemas.openxmlformats.org/officeDocument/2006/math">
                    <m:f>
                      <m:fPr>
                        <m:ctrlPr>
                          <a:rPr lang="nl-NL" i="1" smtClean="0">
                            <a:latin typeface="Cambria Math" panose="02040503050406030204" pitchFamily="18" charset="0"/>
                          </a:rPr>
                        </m:ctrlPr>
                      </m:fPr>
                      <m:num>
                        <m:r>
                          <a:rPr lang="nl-NL" b="0" i="1" smtClean="0">
                            <a:latin typeface="Cambria Math" panose="02040503050406030204" pitchFamily="18" charset="0"/>
                          </a:rPr>
                          <m:t>35</m:t>
                        </m:r>
                      </m:num>
                      <m:den>
                        <m:r>
                          <a:rPr lang="nl-NL" b="0" i="1" smtClean="0">
                            <a:latin typeface="Cambria Math" panose="02040503050406030204" pitchFamily="18" charset="0"/>
                          </a:rPr>
                          <m:t>35</m:t>
                        </m:r>
                      </m:den>
                    </m:f>
                  </m:oMath>
                </a14:m>
                <a:r>
                  <a:rPr lang="nl-NL" dirty="0">
                    <a:latin typeface="+mj-lt"/>
                  </a:rPr>
                  <a:t> = 1. De getallen </a:t>
                </a:r>
                <a14:m>
                  <m:oMath xmlns:m="http://schemas.openxmlformats.org/officeDocument/2006/math">
                    <m:f>
                      <m:fPr>
                        <m:ctrlPr>
                          <a:rPr lang="nl-NL" i="1">
                            <a:latin typeface="Cambria Math" panose="02040503050406030204" pitchFamily="18" charset="0"/>
                          </a:rPr>
                        </m:ctrlPr>
                      </m:fPr>
                      <m:num>
                        <m:r>
                          <a:rPr lang="nl-NL" i="1">
                            <a:latin typeface="Cambria Math" panose="02040503050406030204" pitchFamily="18" charset="0"/>
                          </a:rPr>
                          <m:t>5</m:t>
                        </m:r>
                      </m:num>
                      <m:den>
                        <m:r>
                          <a:rPr lang="nl-NL" i="1">
                            <a:latin typeface="Cambria Math" panose="02040503050406030204" pitchFamily="18" charset="0"/>
                          </a:rPr>
                          <m:t>7</m:t>
                        </m:r>
                      </m:den>
                    </m:f>
                  </m:oMath>
                </a14:m>
                <a:r>
                  <a:rPr lang="nl-NL" dirty="0">
                    <a:latin typeface="+mj-lt"/>
                  </a:rPr>
                  <a:t> en </a:t>
                </a:r>
                <a14:m>
                  <m:oMath xmlns:m="http://schemas.openxmlformats.org/officeDocument/2006/math">
                    <m:f>
                      <m:fPr>
                        <m:ctrlPr>
                          <a:rPr lang="nl-NL" i="1">
                            <a:solidFill>
                              <a:srgbClr val="202124"/>
                            </a:solidFill>
                            <a:latin typeface="Cambria Math" panose="02040503050406030204" pitchFamily="18" charset="0"/>
                          </a:rPr>
                        </m:ctrlPr>
                      </m:fPr>
                      <m:num>
                        <m:r>
                          <a:rPr lang="nl-NL" i="1">
                            <a:solidFill>
                              <a:srgbClr val="202124"/>
                            </a:solidFill>
                            <a:latin typeface="Cambria Math" panose="02040503050406030204" pitchFamily="18" charset="0"/>
                          </a:rPr>
                          <m:t>7</m:t>
                        </m:r>
                      </m:num>
                      <m:den>
                        <m:r>
                          <a:rPr lang="nl-NL" i="1">
                            <a:solidFill>
                              <a:srgbClr val="202124"/>
                            </a:solidFill>
                            <a:latin typeface="Cambria Math" panose="02040503050406030204" pitchFamily="18" charset="0"/>
                          </a:rPr>
                          <m:t>5</m:t>
                        </m:r>
                      </m:den>
                    </m:f>
                  </m:oMath>
                </a14:m>
                <a:r>
                  <a:rPr lang="nl-NL" dirty="0">
                    <a:latin typeface="+mj-lt"/>
                  </a:rPr>
                  <a:t> heten elkaars omgekeerde. </a:t>
                </a:r>
              </a:p>
              <a:p>
                <a:pPr marL="0" indent="0">
                  <a:buNone/>
                </a:pPr>
                <a:r>
                  <a:rPr lang="nl-NL" b="1" dirty="0">
                    <a:latin typeface="+mj-lt"/>
                  </a:rPr>
                  <a:t>Onthoud:</a:t>
                </a:r>
              </a:p>
              <a:p>
                <a:pPr marL="0" indent="0">
                  <a:buNone/>
                </a:pPr>
                <a:r>
                  <a:rPr lang="nl-NL" dirty="0">
                    <a:latin typeface="+mj-lt"/>
                  </a:rPr>
                  <a:t>Twee getallen heten elkaars omgekeerde als hun product 1 is. (zie opgave hierboven)</a:t>
                </a:r>
              </a:p>
              <a:p>
                <a:pPr marL="0" indent="0">
                  <a:buNone/>
                </a:pPr>
                <a:endParaRPr lang="nl-NL" dirty="0">
                  <a:latin typeface="+mj-lt"/>
                </a:endParaRPr>
              </a:p>
              <a:p>
                <a:pPr marL="0" indent="0">
                  <a:buNone/>
                </a:pPr>
                <a:endParaRPr lang="nl-NL" dirty="0">
                  <a:latin typeface="+mj-lt"/>
                </a:endParaRPr>
              </a:p>
            </p:txBody>
          </p:sp>
        </mc:Choice>
        <mc:Fallback xmlns="">
          <p:sp>
            <p:nvSpPr>
              <p:cNvPr id="3" name="Tijdelijke aanduiding voor inhoud 2">
                <a:extLst>
                  <a:ext uri="{FF2B5EF4-FFF2-40B4-BE49-F238E27FC236}">
                    <a16:creationId xmlns:a16="http://schemas.microsoft.com/office/drawing/2014/main" id="{374AE184-1B4A-4FD2-BB7B-03BBBA8C3500}"/>
                  </a:ext>
                </a:extLst>
              </p:cNvPr>
              <p:cNvSpPr>
                <a:spLocks noGrp="1" noRot="1" noChangeAspect="1" noMove="1" noResize="1" noEditPoints="1" noAdjustHandles="1" noChangeArrowheads="1" noChangeShapeType="1" noTextEdit="1"/>
              </p:cNvSpPr>
              <p:nvPr>
                <p:ph idx="1"/>
              </p:nvPr>
            </p:nvSpPr>
            <p:spPr>
              <a:blipFill>
                <a:blip r:embed="rId2"/>
                <a:stretch>
                  <a:fillRect l="-485"/>
                </a:stretch>
              </a:blipFill>
            </p:spPr>
            <p:txBody>
              <a:bodyPr/>
              <a:lstStyle/>
              <a:p>
                <a:r>
                  <a:rPr lang="nl-NL">
                    <a:noFill/>
                  </a:rPr>
                  <a:t> </a:t>
                </a:r>
              </a:p>
            </p:txBody>
          </p:sp>
        </mc:Fallback>
      </mc:AlternateContent>
    </p:spTree>
    <p:extLst>
      <p:ext uri="{BB962C8B-B14F-4D97-AF65-F5344CB8AC3E}">
        <p14:creationId xmlns:p14="http://schemas.microsoft.com/office/powerpoint/2010/main" val="6555663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55F865-F524-4570-AC79-9630FF95E7DB}"/>
              </a:ext>
            </a:extLst>
          </p:cNvPr>
          <p:cNvSpPr>
            <a:spLocks noGrp="1"/>
          </p:cNvSpPr>
          <p:nvPr>
            <p:ph type="title"/>
          </p:nvPr>
        </p:nvSpPr>
        <p:spPr/>
        <p:txBody>
          <a:bodyPr/>
          <a:lstStyle/>
          <a:p>
            <a:r>
              <a:rPr lang="nl-NL" dirty="0"/>
              <a:t>Theorie C: Delen door een breuk</a:t>
            </a:r>
            <a:endParaRPr lang="nl-NL" b="1" dirty="0"/>
          </a:p>
        </p:txBody>
      </p:sp>
      <mc:AlternateContent xmlns:mc="http://schemas.openxmlformats.org/markup-compatibility/2006" xmlns:a14="http://schemas.microsoft.com/office/drawing/2010/main">
        <mc:Choice Requires="a14">
          <p:sp>
            <p:nvSpPr>
              <p:cNvPr id="3" name="Tijdelijke aanduiding voor inhoud 2">
                <a:extLst>
                  <a:ext uri="{FF2B5EF4-FFF2-40B4-BE49-F238E27FC236}">
                    <a16:creationId xmlns:a16="http://schemas.microsoft.com/office/drawing/2014/main" id="{374AE184-1B4A-4FD2-BB7B-03BBBA8C3500}"/>
                  </a:ext>
                </a:extLst>
              </p:cNvPr>
              <p:cNvSpPr>
                <a:spLocks noGrp="1"/>
              </p:cNvSpPr>
              <p:nvPr>
                <p:ph idx="1"/>
              </p:nvPr>
            </p:nvSpPr>
            <p:spPr/>
            <p:txBody>
              <a:bodyPr>
                <a:normAutofit/>
              </a:bodyPr>
              <a:lstStyle/>
              <a:p>
                <a:pPr marL="0" indent="0">
                  <a:buNone/>
                </a:pPr>
                <a:r>
                  <a:rPr lang="nl-NL" b="1" dirty="0">
                    <a:latin typeface="+mj-lt"/>
                  </a:rPr>
                  <a:t>Onthoud:</a:t>
                </a:r>
              </a:p>
              <a:p>
                <a:pPr marL="0" indent="0">
                  <a:buNone/>
                </a:pPr>
                <a:r>
                  <a:rPr lang="nl-NL" dirty="0">
                    <a:latin typeface="+mj-lt"/>
                  </a:rPr>
                  <a:t>Delen door een breuk is vermenigvuldigen met het omgekeerde van de andere breuk.</a:t>
                </a:r>
              </a:p>
              <a:p>
                <a:pPr marL="0" indent="0">
                  <a:buNone/>
                </a:pPr>
                <a14:m>
                  <m:oMath xmlns:m="http://schemas.openxmlformats.org/officeDocument/2006/math">
                    <m:f>
                      <m:fPr>
                        <m:ctrlPr>
                          <a:rPr lang="nl-NL" i="1" smtClean="0">
                            <a:latin typeface="Cambria Math" panose="02040503050406030204" pitchFamily="18" charset="0"/>
                          </a:rPr>
                        </m:ctrlPr>
                      </m:fPr>
                      <m:num>
                        <m:r>
                          <a:rPr lang="nl-NL" b="0" i="1" smtClean="0">
                            <a:latin typeface="Cambria Math" panose="02040503050406030204" pitchFamily="18" charset="0"/>
                          </a:rPr>
                          <m:t>3</m:t>
                        </m:r>
                      </m:num>
                      <m:den>
                        <m:r>
                          <a:rPr lang="nl-NL" b="0" i="1" smtClean="0">
                            <a:latin typeface="Cambria Math" panose="02040503050406030204" pitchFamily="18" charset="0"/>
                          </a:rPr>
                          <m:t>4</m:t>
                        </m:r>
                      </m:den>
                    </m:f>
                    <m:r>
                      <a:rPr lang="nl-NL" b="0" i="1" smtClean="0">
                        <a:latin typeface="Cambria Math" panose="02040503050406030204" pitchFamily="18" charset="0"/>
                      </a:rPr>
                      <m:t> : </m:t>
                    </m:r>
                    <m:f>
                      <m:fPr>
                        <m:ctrlPr>
                          <a:rPr lang="nl-NL" b="0" i="1" smtClean="0">
                            <a:latin typeface="Cambria Math" panose="02040503050406030204" pitchFamily="18" charset="0"/>
                          </a:rPr>
                        </m:ctrlPr>
                      </m:fPr>
                      <m:num>
                        <m:r>
                          <a:rPr lang="nl-NL" b="0" i="1" smtClean="0">
                            <a:latin typeface="Cambria Math" panose="02040503050406030204" pitchFamily="18" charset="0"/>
                          </a:rPr>
                          <m:t>7</m:t>
                        </m:r>
                      </m:num>
                      <m:den>
                        <m:r>
                          <a:rPr lang="nl-NL" b="0" i="1" smtClean="0">
                            <a:latin typeface="Cambria Math" panose="02040503050406030204" pitchFamily="18" charset="0"/>
                          </a:rPr>
                          <m:t>8</m:t>
                        </m:r>
                      </m:den>
                    </m:f>
                  </m:oMath>
                </a14:m>
                <a:r>
                  <a:rPr lang="nl-NL" dirty="0">
                    <a:latin typeface="+mj-lt"/>
                  </a:rPr>
                  <a:t> = </a:t>
                </a:r>
              </a:p>
              <a:p>
                <a:pPr marL="0" indent="0">
                  <a:buNone/>
                </a:pPr>
                <a14:m>
                  <m:oMath xmlns:m="http://schemas.openxmlformats.org/officeDocument/2006/math">
                    <m:f>
                      <m:fPr>
                        <m:ctrlPr>
                          <a:rPr lang="nl-NL" i="1" smtClean="0">
                            <a:latin typeface="Cambria Math" panose="02040503050406030204" pitchFamily="18" charset="0"/>
                          </a:rPr>
                        </m:ctrlPr>
                      </m:fPr>
                      <m:num>
                        <m:r>
                          <a:rPr lang="nl-NL" b="0" i="1" smtClean="0">
                            <a:latin typeface="Cambria Math" panose="02040503050406030204" pitchFamily="18" charset="0"/>
                          </a:rPr>
                          <m:t>3</m:t>
                        </m:r>
                      </m:num>
                      <m:den>
                        <m:r>
                          <a:rPr lang="nl-NL" b="0" i="1" smtClean="0">
                            <a:latin typeface="Cambria Math" panose="02040503050406030204" pitchFamily="18" charset="0"/>
                          </a:rPr>
                          <m:t>4</m:t>
                        </m:r>
                      </m:den>
                    </m:f>
                  </m:oMath>
                </a14:m>
                <a:r>
                  <a:rPr lang="nl-NL" dirty="0">
                    <a:latin typeface="+mj-lt"/>
                  </a:rPr>
                  <a:t> </a:t>
                </a:r>
                <a:r>
                  <a:rPr lang="nl-NL" dirty="0">
                    <a:solidFill>
                      <a:srgbClr val="202124"/>
                    </a:solidFill>
                  </a:rPr>
                  <a:t>· </a:t>
                </a:r>
                <a14:m>
                  <m:oMath xmlns:m="http://schemas.openxmlformats.org/officeDocument/2006/math">
                    <m:f>
                      <m:fPr>
                        <m:ctrlPr>
                          <a:rPr lang="nl-NL" i="1" smtClean="0">
                            <a:solidFill>
                              <a:srgbClr val="202124"/>
                            </a:solidFill>
                            <a:latin typeface="Cambria Math" panose="02040503050406030204" pitchFamily="18" charset="0"/>
                          </a:rPr>
                        </m:ctrlPr>
                      </m:fPr>
                      <m:num>
                        <m:r>
                          <a:rPr lang="nl-NL" b="0" i="1" smtClean="0">
                            <a:solidFill>
                              <a:srgbClr val="202124"/>
                            </a:solidFill>
                            <a:latin typeface="Cambria Math" panose="02040503050406030204" pitchFamily="18" charset="0"/>
                          </a:rPr>
                          <m:t>8</m:t>
                        </m:r>
                      </m:num>
                      <m:den>
                        <m:r>
                          <a:rPr lang="nl-NL" b="0" i="1" smtClean="0">
                            <a:solidFill>
                              <a:srgbClr val="202124"/>
                            </a:solidFill>
                            <a:latin typeface="Cambria Math" panose="02040503050406030204" pitchFamily="18" charset="0"/>
                          </a:rPr>
                          <m:t>7</m:t>
                        </m:r>
                      </m:den>
                    </m:f>
                  </m:oMath>
                </a14:m>
                <a:r>
                  <a:rPr lang="nl-NL" dirty="0">
                    <a:latin typeface="+mj-lt"/>
                  </a:rPr>
                  <a:t> = </a:t>
                </a:r>
                <a14:m>
                  <m:oMath xmlns:m="http://schemas.openxmlformats.org/officeDocument/2006/math">
                    <m:f>
                      <m:fPr>
                        <m:ctrlPr>
                          <a:rPr lang="nl-NL" i="1" smtClean="0">
                            <a:latin typeface="Cambria Math" panose="02040503050406030204" pitchFamily="18" charset="0"/>
                          </a:rPr>
                        </m:ctrlPr>
                      </m:fPr>
                      <m:num>
                        <m:r>
                          <a:rPr lang="nl-NL" b="0" i="1" smtClean="0">
                            <a:latin typeface="Cambria Math" panose="02040503050406030204" pitchFamily="18" charset="0"/>
                          </a:rPr>
                          <m:t>24</m:t>
                        </m:r>
                      </m:num>
                      <m:den>
                        <m:r>
                          <a:rPr lang="nl-NL" b="0" i="1" smtClean="0">
                            <a:latin typeface="Cambria Math" panose="02040503050406030204" pitchFamily="18" charset="0"/>
                          </a:rPr>
                          <m:t>28</m:t>
                        </m:r>
                      </m:den>
                    </m:f>
                  </m:oMath>
                </a14:m>
                <a:r>
                  <a:rPr lang="nl-NL" dirty="0">
                    <a:latin typeface="+mj-lt"/>
                  </a:rPr>
                  <a:t> = </a:t>
                </a:r>
                <a14:m>
                  <m:oMath xmlns:m="http://schemas.openxmlformats.org/officeDocument/2006/math">
                    <m:f>
                      <m:fPr>
                        <m:ctrlPr>
                          <a:rPr lang="nl-NL" i="1" smtClean="0">
                            <a:latin typeface="Cambria Math" panose="02040503050406030204" pitchFamily="18" charset="0"/>
                          </a:rPr>
                        </m:ctrlPr>
                      </m:fPr>
                      <m:num>
                        <m:r>
                          <a:rPr lang="nl-NL" b="0" i="1" smtClean="0">
                            <a:latin typeface="Cambria Math" panose="02040503050406030204" pitchFamily="18" charset="0"/>
                          </a:rPr>
                          <m:t>6</m:t>
                        </m:r>
                      </m:num>
                      <m:den>
                        <m:r>
                          <a:rPr lang="nl-NL" b="0" i="1" smtClean="0">
                            <a:latin typeface="Cambria Math" panose="02040503050406030204" pitchFamily="18" charset="0"/>
                          </a:rPr>
                          <m:t>7</m:t>
                        </m:r>
                      </m:den>
                    </m:f>
                  </m:oMath>
                </a14:m>
                <a:r>
                  <a:rPr lang="nl-NL" dirty="0">
                    <a:latin typeface="+mj-lt"/>
                  </a:rPr>
                  <a:t>  </a:t>
                </a:r>
              </a:p>
            </p:txBody>
          </p:sp>
        </mc:Choice>
        <mc:Fallback xmlns="">
          <p:sp>
            <p:nvSpPr>
              <p:cNvPr id="3" name="Tijdelijke aanduiding voor inhoud 2">
                <a:extLst>
                  <a:ext uri="{FF2B5EF4-FFF2-40B4-BE49-F238E27FC236}">
                    <a16:creationId xmlns:a16="http://schemas.microsoft.com/office/drawing/2014/main" id="{374AE184-1B4A-4FD2-BB7B-03BBBA8C3500}"/>
                  </a:ext>
                </a:extLst>
              </p:cNvPr>
              <p:cNvSpPr>
                <a:spLocks noGrp="1" noRot="1" noChangeAspect="1" noMove="1" noResize="1" noEditPoints="1" noAdjustHandles="1" noChangeArrowheads="1" noChangeShapeType="1" noTextEdit="1"/>
              </p:cNvSpPr>
              <p:nvPr>
                <p:ph idx="1"/>
              </p:nvPr>
            </p:nvSpPr>
            <p:spPr>
              <a:blipFill>
                <a:blip r:embed="rId2"/>
                <a:stretch>
                  <a:fillRect l="-485" t="-791"/>
                </a:stretch>
              </a:blipFill>
            </p:spPr>
            <p:txBody>
              <a:bodyPr/>
              <a:lstStyle/>
              <a:p>
                <a:r>
                  <a:rPr lang="nl-NL">
                    <a:noFill/>
                  </a:rPr>
                  <a:t> </a:t>
                </a:r>
              </a:p>
            </p:txBody>
          </p:sp>
        </mc:Fallback>
      </mc:AlternateContent>
    </p:spTree>
    <p:extLst>
      <p:ext uri="{BB962C8B-B14F-4D97-AF65-F5344CB8AC3E}">
        <p14:creationId xmlns:p14="http://schemas.microsoft.com/office/powerpoint/2010/main" val="39191925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86" name="Rectangle 85">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34" y="237744"/>
            <a:ext cx="2926080"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Rectangle 87">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9100"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982739BD-5C91-45E8-B080-21A43B06EE85}"/>
              </a:ext>
            </a:extLst>
          </p:cNvPr>
          <p:cNvSpPr>
            <a:spLocks noGrp="1"/>
          </p:cNvSpPr>
          <p:nvPr>
            <p:ph type="title"/>
          </p:nvPr>
        </p:nvSpPr>
        <p:spPr>
          <a:xfrm>
            <a:off x="557720" y="612843"/>
            <a:ext cx="2312480" cy="1499738"/>
          </a:xfrm>
        </p:spPr>
        <p:txBody>
          <a:bodyPr anchor="b">
            <a:normAutofit/>
          </a:bodyPr>
          <a:lstStyle/>
          <a:p>
            <a:r>
              <a:rPr lang="nl-NL" sz="2600" dirty="0"/>
              <a:t>3.4</a:t>
            </a:r>
            <a:br>
              <a:rPr lang="nl-NL" sz="2600" dirty="0"/>
            </a:br>
            <a:r>
              <a:rPr lang="nl-NL" sz="2600" dirty="0"/>
              <a:t>Assenstelsels</a:t>
            </a:r>
          </a:p>
        </p:txBody>
      </p:sp>
      <p:sp>
        <p:nvSpPr>
          <p:cNvPr id="3" name="Tijdelijke aanduiding voor inhoud 2">
            <a:extLst>
              <a:ext uri="{FF2B5EF4-FFF2-40B4-BE49-F238E27FC236}">
                <a16:creationId xmlns:a16="http://schemas.microsoft.com/office/drawing/2014/main" id="{6CCA2632-F1B7-44BA-AFE2-177D32461C4B}"/>
              </a:ext>
            </a:extLst>
          </p:cNvPr>
          <p:cNvSpPr>
            <a:spLocks noGrp="1"/>
          </p:cNvSpPr>
          <p:nvPr>
            <p:ph idx="1"/>
          </p:nvPr>
        </p:nvSpPr>
        <p:spPr>
          <a:xfrm>
            <a:off x="557720" y="2149813"/>
            <a:ext cx="2312479" cy="3854197"/>
          </a:xfrm>
        </p:spPr>
        <p:txBody>
          <a:bodyPr>
            <a:normAutofit/>
          </a:bodyPr>
          <a:lstStyle/>
          <a:p>
            <a:endParaRPr lang="nl-NL" sz="1400" dirty="0">
              <a:solidFill>
                <a:schemeClr val="tx1">
                  <a:lumMod val="85000"/>
                  <a:lumOff val="15000"/>
                </a:schemeClr>
              </a:solidFill>
            </a:endParaRPr>
          </a:p>
        </p:txBody>
      </p:sp>
      <p:sp>
        <p:nvSpPr>
          <p:cNvPr id="90" name="Rectangle 89">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9764" y="413053"/>
            <a:ext cx="8212114" cy="6064596"/>
          </a:xfrm>
          <a:prstGeom prst="rect">
            <a:avLst/>
          </a:prstGeom>
          <a:noFill/>
          <a:ln w="6350" cap="sq" cmpd="sng" algn="ctr">
            <a:solidFill>
              <a:srgbClr val="404040"/>
            </a:solidFill>
            <a:prstDash val="solid"/>
            <a:miter lim="800000"/>
          </a:ln>
          <a:effectLst/>
        </p:spPr>
      </p:sp>
      <p:pic>
        <p:nvPicPr>
          <p:cNvPr id="6" name="Afbeelding 5">
            <a:extLst>
              <a:ext uri="{FF2B5EF4-FFF2-40B4-BE49-F238E27FC236}">
                <a16:creationId xmlns:a16="http://schemas.microsoft.com/office/drawing/2014/main" id="{CC506ABE-03B5-4490-9351-DBD576927CD0}"/>
              </a:ext>
            </a:extLst>
          </p:cNvPr>
          <p:cNvPicPr>
            <a:picLocks noChangeAspect="1"/>
          </p:cNvPicPr>
          <p:nvPr/>
        </p:nvPicPr>
        <p:blipFill>
          <a:blip r:embed="rId2"/>
          <a:stretch>
            <a:fillRect/>
          </a:stretch>
        </p:blipFill>
        <p:spPr>
          <a:xfrm>
            <a:off x="4049422" y="1678846"/>
            <a:ext cx="7237877" cy="3528715"/>
          </a:xfrm>
          <a:prstGeom prst="rect">
            <a:avLst/>
          </a:prstGeom>
        </p:spPr>
      </p:pic>
    </p:spTree>
    <p:extLst>
      <p:ext uri="{BB962C8B-B14F-4D97-AF65-F5344CB8AC3E}">
        <p14:creationId xmlns:p14="http://schemas.microsoft.com/office/powerpoint/2010/main" val="27790335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55F865-F524-4570-AC79-9630FF95E7DB}"/>
              </a:ext>
            </a:extLst>
          </p:cNvPr>
          <p:cNvSpPr>
            <a:spLocks noGrp="1"/>
          </p:cNvSpPr>
          <p:nvPr>
            <p:ph type="title"/>
          </p:nvPr>
        </p:nvSpPr>
        <p:spPr>
          <a:xfrm>
            <a:off x="6579450" y="727627"/>
            <a:ext cx="4957553" cy="1645920"/>
          </a:xfrm>
        </p:spPr>
        <p:txBody>
          <a:bodyPr>
            <a:normAutofit/>
          </a:bodyPr>
          <a:lstStyle/>
          <a:p>
            <a:r>
              <a:rPr lang="nl-NL" dirty="0"/>
              <a:t>Theorie A: Oorsprong, x-as, y-as</a:t>
            </a:r>
          </a:p>
        </p:txBody>
      </p:sp>
      <p:sp>
        <p:nvSpPr>
          <p:cNvPr id="139" name="Rectangle 138">
            <a:extLst>
              <a:ext uri="{FF2B5EF4-FFF2-40B4-BE49-F238E27FC236}">
                <a16:creationId xmlns:a16="http://schemas.microsoft.com/office/drawing/2014/main" id="{0BBB6B01-5B73-410C-B70E-8CF2FA470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6" y="721224"/>
            <a:ext cx="5367164" cy="5415552"/>
          </a:xfrm>
          <a:prstGeom prst="rect">
            <a:avLst/>
          </a:prstGeom>
          <a:solidFill>
            <a:srgbClr val="FFFFFF"/>
          </a:solidFill>
          <a:ln w="6350" cap="flat" cmpd="sng" algn="ctr">
            <a:noFill/>
            <a:prstDash val="solid"/>
          </a:ln>
          <a:effectLst>
            <a:softEdge rad="0"/>
          </a:effectLst>
        </p:spPr>
      </p:sp>
      <p:sp>
        <p:nvSpPr>
          <p:cNvPr id="141" name="Rectangle 140">
            <a:extLst>
              <a:ext uri="{FF2B5EF4-FFF2-40B4-BE49-F238E27FC236}">
                <a16:creationId xmlns:a16="http://schemas.microsoft.com/office/drawing/2014/main" id="{8712F587-12D0-435C-8E3F-F44C36EE7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noFill/>
          <a:ln w="6350" cap="sq" cmpd="sng" algn="ctr">
            <a:solidFill>
              <a:srgbClr val="404040"/>
            </a:solidFill>
            <a:prstDash val="solid"/>
            <a:miter lim="800000"/>
          </a:ln>
          <a:effectLst/>
        </p:spPr>
      </p:sp>
      <p:pic>
        <p:nvPicPr>
          <p:cNvPr id="4" name="Afbeelding 3">
            <a:extLst>
              <a:ext uri="{FF2B5EF4-FFF2-40B4-BE49-F238E27FC236}">
                <a16:creationId xmlns:a16="http://schemas.microsoft.com/office/drawing/2014/main" id="{09417274-761C-49BE-93EB-08949129C8AE}"/>
              </a:ext>
            </a:extLst>
          </p:cNvPr>
          <p:cNvPicPr>
            <a:picLocks noChangeAspect="1"/>
          </p:cNvPicPr>
          <p:nvPr/>
        </p:nvPicPr>
        <p:blipFill rotWithShape="1">
          <a:blip r:embed="rId2"/>
          <a:srcRect l="41577" t="5640" r="598" b="3755"/>
          <a:stretch/>
        </p:blipFill>
        <p:spPr>
          <a:xfrm>
            <a:off x="982180" y="1088401"/>
            <a:ext cx="4957554" cy="4369424"/>
          </a:xfrm>
          <a:prstGeom prst="rect">
            <a:avLst/>
          </a:prstGeom>
        </p:spPr>
      </p:pic>
      <p:sp>
        <p:nvSpPr>
          <p:cNvPr id="5126" name="Content Placeholder 5125">
            <a:extLst>
              <a:ext uri="{FF2B5EF4-FFF2-40B4-BE49-F238E27FC236}">
                <a16:creationId xmlns:a16="http://schemas.microsoft.com/office/drawing/2014/main" id="{A521D3B4-699C-4EA9-B57B-05C18D8E83F5}"/>
              </a:ext>
            </a:extLst>
          </p:cNvPr>
          <p:cNvSpPr>
            <a:spLocks noGrp="1"/>
          </p:cNvSpPr>
          <p:nvPr>
            <p:ph idx="1"/>
          </p:nvPr>
        </p:nvSpPr>
        <p:spPr>
          <a:xfrm>
            <a:off x="6579450" y="2538919"/>
            <a:ext cx="4957554" cy="3496120"/>
          </a:xfrm>
        </p:spPr>
        <p:txBody>
          <a:bodyPr>
            <a:normAutofit/>
          </a:bodyPr>
          <a:lstStyle/>
          <a:p>
            <a:pPr marL="0" indent="0">
              <a:buNone/>
            </a:pPr>
            <a:r>
              <a:rPr lang="en-US" dirty="0">
                <a:latin typeface="+mj-lt"/>
              </a:rPr>
              <a:t>Met Roosterpapier kan je aangeven waar een bepaald punt ligt. Het punt waaruit je begint te tellen heet de </a:t>
            </a:r>
            <a:r>
              <a:rPr lang="en-US" i="1" u="sng" dirty="0">
                <a:latin typeface="+mj-lt"/>
              </a:rPr>
              <a:t>oorsprong</a:t>
            </a:r>
            <a:r>
              <a:rPr lang="en-US" i="1" dirty="0">
                <a:latin typeface="+mj-lt"/>
              </a:rPr>
              <a:t>. </a:t>
            </a:r>
            <a:r>
              <a:rPr lang="en-US" dirty="0">
                <a:latin typeface="+mj-lt"/>
              </a:rPr>
              <a:t>Dit word aangegeven met een O. De horizontale lijn heet de</a:t>
            </a:r>
            <a:r>
              <a:rPr lang="en-US" i="1" u="sng" dirty="0">
                <a:latin typeface="+mj-lt"/>
              </a:rPr>
              <a:t> x-as </a:t>
            </a:r>
            <a:r>
              <a:rPr lang="en-US" dirty="0">
                <a:latin typeface="+mj-lt"/>
              </a:rPr>
              <a:t>en de verticale lijn heet de </a:t>
            </a:r>
            <a:r>
              <a:rPr lang="en-US" i="1" u="sng" dirty="0">
                <a:latin typeface="+mj-lt"/>
              </a:rPr>
              <a:t>y-as</a:t>
            </a:r>
            <a:r>
              <a:rPr lang="en-US" dirty="0">
                <a:latin typeface="+mj-lt"/>
              </a:rPr>
              <a:t>. De oorsprong is het snijpunt van de x-as en de y-as. Een figuur met een x-as, y-as en een oorsprong heet een </a:t>
            </a:r>
            <a:r>
              <a:rPr lang="en-US" i="1" u="sng" dirty="0">
                <a:latin typeface="+mj-lt"/>
              </a:rPr>
              <a:t>assenstelsel</a:t>
            </a:r>
            <a:r>
              <a:rPr lang="en-US" dirty="0">
                <a:latin typeface="+mj-lt"/>
              </a:rPr>
              <a:t>.</a:t>
            </a:r>
          </a:p>
        </p:txBody>
      </p:sp>
    </p:spTree>
    <p:extLst>
      <p:ext uri="{BB962C8B-B14F-4D97-AF65-F5344CB8AC3E}">
        <p14:creationId xmlns:p14="http://schemas.microsoft.com/office/powerpoint/2010/main" val="2460743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55F865-F524-4570-AC79-9630FF95E7DB}"/>
              </a:ext>
            </a:extLst>
          </p:cNvPr>
          <p:cNvSpPr>
            <a:spLocks noGrp="1"/>
          </p:cNvSpPr>
          <p:nvPr>
            <p:ph type="title"/>
          </p:nvPr>
        </p:nvSpPr>
        <p:spPr>
          <a:xfrm>
            <a:off x="6579450" y="727627"/>
            <a:ext cx="4957553" cy="1645920"/>
          </a:xfrm>
        </p:spPr>
        <p:txBody>
          <a:bodyPr>
            <a:normAutofit/>
          </a:bodyPr>
          <a:lstStyle/>
          <a:p>
            <a:r>
              <a:rPr lang="nl-NL" dirty="0"/>
              <a:t>Theorie A: Oorsprong, x-as, y-as</a:t>
            </a:r>
            <a:endParaRPr lang="nl-NL" b="1" dirty="0"/>
          </a:p>
        </p:txBody>
      </p:sp>
      <p:sp>
        <p:nvSpPr>
          <p:cNvPr id="9" name="Rectangle 8">
            <a:extLst>
              <a:ext uri="{FF2B5EF4-FFF2-40B4-BE49-F238E27FC236}">
                <a16:creationId xmlns:a16="http://schemas.microsoft.com/office/drawing/2014/main" id="{0BBB6B01-5B73-410C-B70E-8CF2FA470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6" y="721224"/>
            <a:ext cx="5367164" cy="5415552"/>
          </a:xfrm>
          <a:prstGeom prst="rect">
            <a:avLst/>
          </a:prstGeom>
          <a:solidFill>
            <a:srgbClr val="FFFFFF"/>
          </a:solidFill>
          <a:ln w="6350" cap="flat" cmpd="sng" algn="ctr">
            <a:noFill/>
            <a:prstDash val="solid"/>
          </a:ln>
          <a:effectLst>
            <a:softEdge rad="0"/>
          </a:effectLst>
        </p:spPr>
      </p:sp>
      <p:sp>
        <p:nvSpPr>
          <p:cNvPr id="11" name="Rectangle 10">
            <a:extLst>
              <a:ext uri="{FF2B5EF4-FFF2-40B4-BE49-F238E27FC236}">
                <a16:creationId xmlns:a16="http://schemas.microsoft.com/office/drawing/2014/main" id="{8712F587-12D0-435C-8E3F-F44C36EE7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noFill/>
          <a:ln w="6350" cap="sq" cmpd="sng" algn="ctr">
            <a:solidFill>
              <a:srgbClr val="404040"/>
            </a:solidFill>
            <a:prstDash val="solid"/>
            <a:miter lim="800000"/>
          </a:ln>
          <a:effectLst/>
        </p:spPr>
      </p:sp>
      <p:pic>
        <p:nvPicPr>
          <p:cNvPr id="4" name="Afbeelding 3">
            <a:extLst>
              <a:ext uri="{FF2B5EF4-FFF2-40B4-BE49-F238E27FC236}">
                <a16:creationId xmlns:a16="http://schemas.microsoft.com/office/drawing/2014/main" id="{88111C94-19FB-4C5C-B12F-BD546075C87E}"/>
              </a:ext>
            </a:extLst>
          </p:cNvPr>
          <p:cNvPicPr>
            <a:picLocks noChangeAspect="1"/>
          </p:cNvPicPr>
          <p:nvPr/>
        </p:nvPicPr>
        <p:blipFill rotWithShape="1">
          <a:blip r:embed="rId2"/>
          <a:srcRect l="41577" t="5640" r="598" b="3755"/>
          <a:stretch/>
        </p:blipFill>
        <p:spPr>
          <a:xfrm>
            <a:off x="1205256" y="1492704"/>
            <a:ext cx="4414438" cy="3890757"/>
          </a:xfrm>
          <a:prstGeom prst="rect">
            <a:avLst/>
          </a:prstGeom>
        </p:spPr>
      </p:pic>
      <p:sp>
        <p:nvSpPr>
          <p:cNvPr id="3" name="Tijdelijke aanduiding voor inhoud 2">
            <a:extLst>
              <a:ext uri="{FF2B5EF4-FFF2-40B4-BE49-F238E27FC236}">
                <a16:creationId xmlns:a16="http://schemas.microsoft.com/office/drawing/2014/main" id="{374AE184-1B4A-4FD2-BB7B-03BBBA8C3500}"/>
              </a:ext>
            </a:extLst>
          </p:cNvPr>
          <p:cNvSpPr>
            <a:spLocks noGrp="1"/>
          </p:cNvSpPr>
          <p:nvPr>
            <p:ph idx="1"/>
          </p:nvPr>
        </p:nvSpPr>
        <p:spPr>
          <a:xfrm>
            <a:off x="6579450" y="2538919"/>
            <a:ext cx="4957554" cy="3496120"/>
          </a:xfrm>
        </p:spPr>
        <p:txBody>
          <a:bodyPr>
            <a:normAutofit/>
          </a:bodyPr>
          <a:lstStyle/>
          <a:p>
            <a:pPr marL="0" indent="0">
              <a:buNone/>
            </a:pPr>
            <a:r>
              <a:rPr lang="nl-NL" b="1" dirty="0">
                <a:latin typeface="+mj-lt"/>
              </a:rPr>
              <a:t>Tekenen assenstelsel</a:t>
            </a:r>
            <a:endParaRPr lang="nl-NL" dirty="0">
              <a:latin typeface="+mj-lt"/>
            </a:endParaRPr>
          </a:p>
          <a:p>
            <a:pPr marL="342900" indent="-342900">
              <a:buFont typeface="+mj-lt"/>
              <a:buAutoNum type="arabicPeriod"/>
            </a:pPr>
            <a:r>
              <a:rPr lang="nl-NL" dirty="0">
                <a:latin typeface="+mj-lt"/>
              </a:rPr>
              <a:t>Kies de plaats van de oorsprong.</a:t>
            </a:r>
          </a:p>
          <a:p>
            <a:pPr marL="342900" indent="-342900">
              <a:buFont typeface="+mj-lt"/>
              <a:buAutoNum type="arabicPeriod"/>
            </a:pPr>
            <a:r>
              <a:rPr lang="nl-NL" dirty="0">
                <a:latin typeface="+mj-lt"/>
              </a:rPr>
              <a:t>Teken de x-as en de y-as.</a:t>
            </a:r>
          </a:p>
          <a:p>
            <a:pPr marL="342900" indent="-342900">
              <a:buFont typeface="+mj-lt"/>
              <a:buAutoNum type="arabicPeriod"/>
            </a:pPr>
            <a:r>
              <a:rPr lang="nl-NL" dirty="0">
                <a:latin typeface="+mj-lt"/>
              </a:rPr>
              <a:t>Zet de letters x, y en o erbij.</a:t>
            </a:r>
          </a:p>
          <a:p>
            <a:pPr marL="342900" indent="-342900">
              <a:buFont typeface="+mj-lt"/>
              <a:buAutoNum type="arabicPeriod"/>
            </a:pPr>
            <a:r>
              <a:rPr lang="nl-NL" dirty="0">
                <a:latin typeface="+mj-lt"/>
              </a:rPr>
              <a:t>Zet er getallen bij.</a:t>
            </a:r>
          </a:p>
        </p:txBody>
      </p:sp>
    </p:spTree>
    <p:extLst>
      <p:ext uri="{BB962C8B-B14F-4D97-AF65-F5344CB8AC3E}">
        <p14:creationId xmlns:p14="http://schemas.microsoft.com/office/powerpoint/2010/main" val="23486048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55F865-F524-4570-AC79-9630FF95E7DB}"/>
              </a:ext>
            </a:extLst>
          </p:cNvPr>
          <p:cNvSpPr>
            <a:spLocks noGrp="1"/>
          </p:cNvSpPr>
          <p:nvPr>
            <p:ph type="title"/>
          </p:nvPr>
        </p:nvSpPr>
        <p:spPr>
          <a:xfrm>
            <a:off x="6579450" y="727627"/>
            <a:ext cx="4957553" cy="1645920"/>
          </a:xfrm>
        </p:spPr>
        <p:txBody>
          <a:bodyPr>
            <a:normAutofit/>
          </a:bodyPr>
          <a:lstStyle/>
          <a:p>
            <a:r>
              <a:rPr lang="nl-NL" dirty="0"/>
              <a:t>Theorie A: Oorsprong, x-as, y-as</a:t>
            </a:r>
            <a:endParaRPr lang="nl-NL" b="1" dirty="0"/>
          </a:p>
        </p:txBody>
      </p:sp>
      <p:sp>
        <p:nvSpPr>
          <p:cNvPr id="9" name="Rectangle 8">
            <a:extLst>
              <a:ext uri="{FF2B5EF4-FFF2-40B4-BE49-F238E27FC236}">
                <a16:creationId xmlns:a16="http://schemas.microsoft.com/office/drawing/2014/main" id="{0BBB6B01-5B73-410C-B70E-8CF2FA470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6" y="721224"/>
            <a:ext cx="5367164" cy="5415552"/>
          </a:xfrm>
          <a:prstGeom prst="rect">
            <a:avLst/>
          </a:prstGeom>
          <a:solidFill>
            <a:srgbClr val="FFFFFF"/>
          </a:solidFill>
          <a:ln w="6350" cap="flat" cmpd="sng" algn="ctr">
            <a:noFill/>
            <a:prstDash val="solid"/>
          </a:ln>
          <a:effectLst>
            <a:softEdge rad="0"/>
          </a:effectLst>
        </p:spPr>
      </p:sp>
      <p:sp>
        <p:nvSpPr>
          <p:cNvPr id="11" name="Rectangle 10">
            <a:extLst>
              <a:ext uri="{FF2B5EF4-FFF2-40B4-BE49-F238E27FC236}">
                <a16:creationId xmlns:a16="http://schemas.microsoft.com/office/drawing/2014/main" id="{8712F587-12D0-435C-8E3F-F44C36EE7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noFill/>
          <a:ln w="6350" cap="sq" cmpd="sng" algn="ctr">
            <a:solidFill>
              <a:srgbClr val="404040"/>
            </a:solidFill>
            <a:prstDash val="solid"/>
            <a:miter lim="800000"/>
          </a:ln>
          <a:effectLst/>
        </p:spPr>
      </p:sp>
      <p:pic>
        <p:nvPicPr>
          <p:cNvPr id="4" name="Afbeelding 3">
            <a:extLst>
              <a:ext uri="{FF2B5EF4-FFF2-40B4-BE49-F238E27FC236}">
                <a16:creationId xmlns:a16="http://schemas.microsoft.com/office/drawing/2014/main" id="{88111C94-19FB-4C5C-B12F-BD546075C87E}"/>
              </a:ext>
            </a:extLst>
          </p:cNvPr>
          <p:cNvPicPr>
            <a:picLocks noChangeAspect="1"/>
          </p:cNvPicPr>
          <p:nvPr/>
        </p:nvPicPr>
        <p:blipFill rotWithShape="1">
          <a:blip r:embed="rId2"/>
          <a:srcRect l="41577" t="5640" r="598" b="3755"/>
          <a:stretch/>
        </p:blipFill>
        <p:spPr>
          <a:xfrm>
            <a:off x="1205256" y="1492704"/>
            <a:ext cx="4414438" cy="3890757"/>
          </a:xfrm>
          <a:prstGeom prst="rect">
            <a:avLst/>
          </a:prstGeom>
        </p:spPr>
      </p:pic>
      <mc:AlternateContent xmlns:mc="http://schemas.openxmlformats.org/markup-compatibility/2006" xmlns:a14="http://schemas.microsoft.com/office/drawing/2010/main">
        <mc:Choice Requires="a14">
          <p:sp>
            <p:nvSpPr>
              <p:cNvPr id="3" name="Tijdelijke aanduiding voor inhoud 2">
                <a:extLst>
                  <a:ext uri="{FF2B5EF4-FFF2-40B4-BE49-F238E27FC236}">
                    <a16:creationId xmlns:a16="http://schemas.microsoft.com/office/drawing/2014/main" id="{374AE184-1B4A-4FD2-BB7B-03BBBA8C3500}"/>
                  </a:ext>
                </a:extLst>
              </p:cNvPr>
              <p:cNvSpPr>
                <a:spLocks noGrp="1"/>
              </p:cNvSpPr>
              <p:nvPr>
                <p:ph idx="1"/>
              </p:nvPr>
            </p:nvSpPr>
            <p:spPr>
              <a:xfrm>
                <a:off x="6579450" y="2538919"/>
                <a:ext cx="4957554" cy="3496120"/>
              </a:xfrm>
            </p:spPr>
            <p:txBody>
              <a:bodyPr>
                <a:normAutofit lnSpcReduction="10000"/>
              </a:bodyPr>
              <a:lstStyle/>
              <a:p>
                <a:pPr marL="0" indent="0">
                  <a:buNone/>
                </a:pPr>
                <a:r>
                  <a:rPr lang="nl-NL" dirty="0">
                    <a:latin typeface="+mj-lt"/>
                  </a:rPr>
                  <a:t>In het figuur hiernaast zie je een assenstelsel met het punt A. </a:t>
                </a:r>
              </a:p>
              <a:p>
                <a:pPr marL="0" indent="0">
                  <a:buNone/>
                </a:pPr>
                <a:r>
                  <a:rPr lang="nl-NL" dirty="0">
                    <a:latin typeface="+mj-lt"/>
                  </a:rPr>
                  <a:t>A is het punt (2, 3)</a:t>
                </a:r>
              </a:p>
              <a:p>
                <a:pPr marL="0" indent="0">
                  <a:buNone/>
                </a:pPr>
                <a:r>
                  <a:rPr lang="nl-NL" dirty="0">
                    <a:latin typeface="+mj-lt"/>
                  </a:rPr>
                  <a:t>De getallen tussen de haakjes heten </a:t>
                </a:r>
                <a:r>
                  <a:rPr lang="nl-NL" i="1" u="sng" dirty="0">
                    <a:latin typeface="+mj-lt"/>
                  </a:rPr>
                  <a:t>coördinaten</a:t>
                </a:r>
                <a:r>
                  <a:rPr lang="nl-NL" dirty="0">
                    <a:latin typeface="+mj-lt"/>
                  </a:rPr>
                  <a:t>. </a:t>
                </a:r>
              </a:p>
              <a:p>
                <a:pPr marL="0" indent="0">
                  <a:buNone/>
                </a:pPr>
                <a:r>
                  <a:rPr lang="nl-NL" dirty="0">
                    <a:latin typeface="+mj-lt"/>
                  </a:rPr>
                  <a:t>Het eerste getal heet het </a:t>
                </a:r>
                <a:r>
                  <a:rPr lang="nl-NL" i="1" u="sng" dirty="0">
                    <a:latin typeface="+mj-lt"/>
                  </a:rPr>
                  <a:t>x-coördinaat</a:t>
                </a:r>
                <a:r>
                  <a:rPr lang="nl-NL" dirty="0">
                    <a:latin typeface="+mj-lt"/>
                  </a:rPr>
                  <a:t> en het tweede het </a:t>
                </a:r>
                <a:r>
                  <a:rPr lang="nl-NL" i="1" u="sng" dirty="0">
                    <a:latin typeface="+mj-lt"/>
                  </a:rPr>
                  <a:t>y-coördinaat</a:t>
                </a:r>
                <a:r>
                  <a:rPr lang="nl-NL" dirty="0">
                    <a:latin typeface="+mj-lt"/>
                  </a:rPr>
                  <a:t>.</a:t>
                </a:r>
              </a:p>
              <a:p>
                <a:pPr marL="0" indent="0">
                  <a:buNone/>
                </a:pPr>
                <a:r>
                  <a:rPr lang="nl-NL" dirty="0">
                    <a:latin typeface="+mj-lt"/>
                  </a:rPr>
                  <a:t>Het hoeven niet altijd hele getallen te zijn het kan bijv. ook punt T (1</a:t>
                </a:r>
                <a14:m>
                  <m:oMath xmlns:m="http://schemas.openxmlformats.org/officeDocument/2006/math">
                    <m:f>
                      <m:fPr>
                        <m:ctrlPr>
                          <a:rPr lang="nl-NL" i="1" smtClean="0">
                            <a:latin typeface="Cambria Math" panose="02040503050406030204" pitchFamily="18" charset="0"/>
                          </a:rPr>
                        </m:ctrlPr>
                      </m:fPr>
                      <m:num>
                        <m:r>
                          <a:rPr lang="nl-NL" b="0" i="1" smtClean="0">
                            <a:latin typeface="Cambria Math" panose="02040503050406030204" pitchFamily="18" charset="0"/>
                          </a:rPr>
                          <m:t>1</m:t>
                        </m:r>
                      </m:num>
                      <m:den>
                        <m:r>
                          <a:rPr lang="nl-NL" b="0" i="1" smtClean="0">
                            <a:latin typeface="Cambria Math" panose="02040503050406030204" pitchFamily="18" charset="0"/>
                          </a:rPr>
                          <m:t>2</m:t>
                        </m:r>
                      </m:den>
                    </m:f>
                    <m:r>
                      <a:rPr lang="nl-NL" b="0" i="0" smtClean="0">
                        <a:latin typeface="Cambria Math" panose="02040503050406030204" pitchFamily="18" charset="0"/>
                      </a:rPr>
                      <m:t>, 2</m:t>
                    </m:r>
                  </m:oMath>
                </a14:m>
                <a:r>
                  <a:rPr lang="nl-NL" dirty="0">
                    <a:latin typeface="+mj-lt"/>
                  </a:rPr>
                  <a:t>) zijn. Het punt T is geen </a:t>
                </a:r>
                <a:r>
                  <a:rPr lang="nl-NL" i="1" u="sng" dirty="0">
                    <a:latin typeface="+mj-lt"/>
                  </a:rPr>
                  <a:t>roosterpunt</a:t>
                </a:r>
                <a:r>
                  <a:rPr lang="nl-NL" dirty="0">
                    <a:latin typeface="+mj-lt"/>
                  </a:rPr>
                  <a:t>, daarbij zijn het wel hele getallen.</a:t>
                </a:r>
              </a:p>
            </p:txBody>
          </p:sp>
        </mc:Choice>
        <mc:Fallback xmlns="">
          <p:sp>
            <p:nvSpPr>
              <p:cNvPr id="3" name="Tijdelijke aanduiding voor inhoud 2">
                <a:extLst>
                  <a:ext uri="{FF2B5EF4-FFF2-40B4-BE49-F238E27FC236}">
                    <a16:creationId xmlns:a16="http://schemas.microsoft.com/office/drawing/2014/main" id="{374AE184-1B4A-4FD2-BB7B-03BBBA8C3500}"/>
                  </a:ext>
                </a:extLst>
              </p:cNvPr>
              <p:cNvSpPr>
                <a:spLocks noGrp="1" noRot="1" noChangeAspect="1" noMove="1" noResize="1" noEditPoints="1" noAdjustHandles="1" noChangeArrowheads="1" noChangeShapeType="1" noTextEdit="1"/>
              </p:cNvSpPr>
              <p:nvPr>
                <p:ph idx="1"/>
              </p:nvPr>
            </p:nvSpPr>
            <p:spPr>
              <a:xfrm>
                <a:off x="6579450" y="2538919"/>
                <a:ext cx="4957554" cy="3496120"/>
              </a:xfrm>
              <a:blipFill>
                <a:blip r:embed="rId3"/>
                <a:stretch>
                  <a:fillRect l="-983" t="-1742" r="-1474"/>
                </a:stretch>
              </a:blipFill>
            </p:spPr>
            <p:txBody>
              <a:bodyPr/>
              <a:lstStyle/>
              <a:p>
                <a:r>
                  <a:rPr lang="nl-NL">
                    <a:noFill/>
                  </a:rPr>
                  <a:t> </a:t>
                </a:r>
              </a:p>
            </p:txBody>
          </p:sp>
        </mc:Fallback>
      </mc:AlternateContent>
      <p:sp>
        <p:nvSpPr>
          <p:cNvPr id="5" name="Tekstvak 4">
            <a:extLst>
              <a:ext uri="{FF2B5EF4-FFF2-40B4-BE49-F238E27FC236}">
                <a16:creationId xmlns:a16="http://schemas.microsoft.com/office/drawing/2014/main" id="{A9DC111F-5D66-468B-A2B4-C7577504588D}"/>
              </a:ext>
            </a:extLst>
          </p:cNvPr>
          <p:cNvSpPr txBox="1"/>
          <p:nvPr/>
        </p:nvSpPr>
        <p:spPr>
          <a:xfrm>
            <a:off x="3752850" y="2373547"/>
            <a:ext cx="333375" cy="369332"/>
          </a:xfrm>
          <a:prstGeom prst="rect">
            <a:avLst/>
          </a:prstGeom>
          <a:noFill/>
        </p:spPr>
        <p:txBody>
          <a:bodyPr wrap="square" rtlCol="0">
            <a:spAutoFit/>
          </a:bodyPr>
          <a:lstStyle/>
          <a:p>
            <a:r>
              <a:rPr lang="nl-NL" i="1" dirty="0"/>
              <a:t>T</a:t>
            </a:r>
          </a:p>
        </p:txBody>
      </p:sp>
      <p:sp>
        <p:nvSpPr>
          <p:cNvPr id="6" name="Ovaal 5">
            <a:extLst>
              <a:ext uri="{FF2B5EF4-FFF2-40B4-BE49-F238E27FC236}">
                <a16:creationId xmlns:a16="http://schemas.microsoft.com/office/drawing/2014/main" id="{AD419C01-FA57-4C1B-9BD3-42A82F99F028}"/>
              </a:ext>
            </a:extLst>
          </p:cNvPr>
          <p:cNvSpPr/>
          <p:nvPr/>
        </p:nvSpPr>
        <p:spPr>
          <a:xfrm>
            <a:off x="3752850" y="2658976"/>
            <a:ext cx="89706" cy="839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1747829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8F406D-4BED-4B90-9323-DE3D44A09430}"/>
              </a:ext>
            </a:extLst>
          </p:cNvPr>
          <p:cNvSpPr>
            <a:spLocks noGrp="1"/>
          </p:cNvSpPr>
          <p:nvPr>
            <p:ph type="title"/>
          </p:nvPr>
        </p:nvSpPr>
        <p:spPr>
          <a:xfrm>
            <a:off x="6579450" y="727627"/>
            <a:ext cx="4957553" cy="1645920"/>
          </a:xfrm>
        </p:spPr>
        <p:txBody>
          <a:bodyPr>
            <a:normAutofit/>
          </a:bodyPr>
          <a:lstStyle/>
          <a:p>
            <a:r>
              <a:rPr lang="nl-NL" dirty="0"/>
              <a:t>Theorie B: Kwadrant</a:t>
            </a:r>
          </a:p>
        </p:txBody>
      </p:sp>
      <p:sp>
        <p:nvSpPr>
          <p:cNvPr id="76" name="Rectangle 75">
            <a:extLst>
              <a:ext uri="{FF2B5EF4-FFF2-40B4-BE49-F238E27FC236}">
                <a16:creationId xmlns:a16="http://schemas.microsoft.com/office/drawing/2014/main" id="{0BBB6B01-5B73-410C-B70E-8CF2FA470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6" y="721224"/>
            <a:ext cx="5367164" cy="5415552"/>
          </a:xfrm>
          <a:prstGeom prst="rect">
            <a:avLst/>
          </a:prstGeom>
          <a:solidFill>
            <a:srgbClr val="FFFFFF"/>
          </a:solidFill>
          <a:ln w="6350" cap="flat" cmpd="sng" algn="ctr">
            <a:noFill/>
            <a:prstDash val="solid"/>
          </a:ln>
          <a:effectLst>
            <a:softEdge rad="0"/>
          </a:effectLst>
        </p:spPr>
      </p:sp>
      <p:sp>
        <p:nvSpPr>
          <p:cNvPr id="77" name="Rectangle 76">
            <a:extLst>
              <a:ext uri="{FF2B5EF4-FFF2-40B4-BE49-F238E27FC236}">
                <a16:creationId xmlns:a16="http://schemas.microsoft.com/office/drawing/2014/main" id="{8712F587-12D0-435C-8E3F-F44C36EE7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noFill/>
          <a:ln w="6350" cap="sq" cmpd="sng" algn="ctr">
            <a:solidFill>
              <a:srgbClr val="404040"/>
            </a:solidFill>
            <a:prstDash val="solid"/>
            <a:miter lim="800000"/>
          </a:ln>
          <a:effectLst/>
        </p:spPr>
      </p:sp>
      <p:sp>
        <p:nvSpPr>
          <p:cNvPr id="3" name="Tijdelijke aanduiding voor inhoud 2">
            <a:extLst>
              <a:ext uri="{FF2B5EF4-FFF2-40B4-BE49-F238E27FC236}">
                <a16:creationId xmlns:a16="http://schemas.microsoft.com/office/drawing/2014/main" id="{5AAE4885-FEB0-4B3B-9058-27F341AAD9A0}"/>
              </a:ext>
            </a:extLst>
          </p:cNvPr>
          <p:cNvSpPr>
            <a:spLocks noGrp="1"/>
          </p:cNvSpPr>
          <p:nvPr>
            <p:ph idx="1"/>
          </p:nvPr>
        </p:nvSpPr>
        <p:spPr>
          <a:xfrm>
            <a:off x="6579450" y="2538919"/>
            <a:ext cx="4957554" cy="3496120"/>
          </a:xfrm>
        </p:spPr>
        <p:txBody>
          <a:bodyPr>
            <a:normAutofit/>
          </a:bodyPr>
          <a:lstStyle/>
          <a:p>
            <a:pPr marL="0" indent="0">
              <a:buNone/>
            </a:pPr>
            <a:r>
              <a:rPr lang="nl-NL" dirty="0">
                <a:latin typeface="+mj-lt"/>
              </a:rPr>
              <a:t>Door een assenstelsel te tekenen krijg je vier delen. Elk deel heet een kwadrant. De kwadranten zijn genummerd met romeinse cijfers.</a:t>
            </a:r>
          </a:p>
        </p:txBody>
      </p:sp>
      <p:pic>
        <p:nvPicPr>
          <p:cNvPr id="12" name="Afbeelding 11">
            <a:extLst>
              <a:ext uri="{FF2B5EF4-FFF2-40B4-BE49-F238E27FC236}">
                <a16:creationId xmlns:a16="http://schemas.microsoft.com/office/drawing/2014/main" id="{DDBD1FBD-033D-46A7-94F3-86E5217738CA}"/>
              </a:ext>
            </a:extLst>
          </p:cNvPr>
          <p:cNvPicPr>
            <a:picLocks noChangeAspect="1"/>
          </p:cNvPicPr>
          <p:nvPr/>
        </p:nvPicPr>
        <p:blipFill rotWithShape="1">
          <a:blip r:embed="rId2"/>
          <a:srcRect l="41577" t="5640" r="598" b="3755"/>
          <a:stretch/>
        </p:blipFill>
        <p:spPr>
          <a:xfrm>
            <a:off x="1205199" y="1483621"/>
            <a:ext cx="4414438" cy="3890757"/>
          </a:xfrm>
          <a:prstGeom prst="rect">
            <a:avLst/>
          </a:prstGeom>
        </p:spPr>
      </p:pic>
      <p:sp>
        <p:nvSpPr>
          <p:cNvPr id="4" name="Tekstvak 3">
            <a:extLst>
              <a:ext uri="{FF2B5EF4-FFF2-40B4-BE49-F238E27FC236}">
                <a16:creationId xmlns:a16="http://schemas.microsoft.com/office/drawing/2014/main" id="{8595C213-A864-4E61-968D-EE02F22ACFF0}"/>
              </a:ext>
            </a:extLst>
          </p:cNvPr>
          <p:cNvSpPr txBox="1"/>
          <p:nvPr/>
        </p:nvSpPr>
        <p:spPr>
          <a:xfrm>
            <a:off x="3868970" y="2462719"/>
            <a:ext cx="1219200" cy="461665"/>
          </a:xfrm>
          <a:prstGeom prst="rect">
            <a:avLst/>
          </a:prstGeom>
          <a:noFill/>
        </p:spPr>
        <p:txBody>
          <a:bodyPr wrap="square" rtlCol="0">
            <a:spAutoFit/>
          </a:bodyPr>
          <a:lstStyle/>
          <a:p>
            <a:r>
              <a:rPr lang="nl-NL" sz="2400" dirty="0"/>
              <a:t>I</a:t>
            </a:r>
          </a:p>
        </p:txBody>
      </p:sp>
      <p:sp>
        <p:nvSpPr>
          <p:cNvPr id="14" name="Tekstvak 13">
            <a:extLst>
              <a:ext uri="{FF2B5EF4-FFF2-40B4-BE49-F238E27FC236}">
                <a16:creationId xmlns:a16="http://schemas.microsoft.com/office/drawing/2014/main" id="{09E4DF41-E3B8-4F50-986E-AF7B767D964A}"/>
              </a:ext>
            </a:extLst>
          </p:cNvPr>
          <p:cNvSpPr txBox="1"/>
          <p:nvPr/>
        </p:nvSpPr>
        <p:spPr>
          <a:xfrm>
            <a:off x="1927485" y="2462719"/>
            <a:ext cx="1219200" cy="461665"/>
          </a:xfrm>
          <a:prstGeom prst="rect">
            <a:avLst/>
          </a:prstGeom>
          <a:noFill/>
        </p:spPr>
        <p:txBody>
          <a:bodyPr wrap="square" rtlCol="0">
            <a:spAutoFit/>
          </a:bodyPr>
          <a:lstStyle/>
          <a:p>
            <a:r>
              <a:rPr lang="nl-NL" sz="2400" dirty="0"/>
              <a:t>II</a:t>
            </a:r>
          </a:p>
        </p:txBody>
      </p:sp>
      <p:sp>
        <p:nvSpPr>
          <p:cNvPr id="15" name="Tekstvak 14">
            <a:extLst>
              <a:ext uri="{FF2B5EF4-FFF2-40B4-BE49-F238E27FC236}">
                <a16:creationId xmlns:a16="http://schemas.microsoft.com/office/drawing/2014/main" id="{0CBB2F69-F760-4AB3-8351-9A340ECABF73}"/>
              </a:ext>
            </a:extLst>
          </p:cNvPr>
          <p:cNvSpPr txBox="1"/>
          <p:nvPr/>
        </p:nvSpPr>
        <p:spPr>
          <a:xfrm>
            <a:off x="1806026" y="4325043"/>
            <a:ext cx="1219200" cy="461665"/>
          </a:xfrm>
          <a:prstGeom prst="rect">
            <a:avLst/>
          </a:prstGeom>
          <a:noFill/>
        </p:spPr>
        <p:txBody>
          <a:bodyPr wrap="square" rtlCol="0">
            <a:spAutoFit/>
          </a:bodyPr>
          <a:lstStyle/>
          <a:p>
            <a:r>
              <a:rPr lang="nl-NL" sz="2400" dirty="0"/>
              <a:t>III</a:t>
            </a:r>
          </a:p>
        </p:txBody>
      </p:sp>
      <p:sp>
        <p:nvSpPr>
          <p:cNvPr id="16" name="Tekstvak 15">
            <a:extLst>
              <a:ext uri="{FF2B5EF4-FFF2-40B4-BE49-F238E27FC236}">
                <a16:creationId xmlns:a16="http://schemas.microsoft.com/office/drawing/2014/main" id="{820479F0-2FA1-4B31-AFAC-03AE245B166D}"/>
              </a:ext>
            </a:extLst>
          </p:cNvPr>
          <p:cNvSpPr txBox="1"/>
          <p:nvPr/>
        </p:nvSpPr>
        <p:spPr>
          <a:xfrm>
            <a:off x="3868970" y="4325043"/>
            <a:ext cx="1219200" cy="461665"/>
          </a:xfrm>
          <a:prstGeom prst="rect">
            <a:avLst/>
          </a:prstGeom>
          <a:noFill/>
        </p:spPr>
        <p:txBody>
          <a:bodyPr wrap="square" rtlCol="0">
            <a:spAutoFit/>
          </a:bodyPr>
          <a:lstStyle/>
          <a:p>
            <a:r>
              <a:rPr lang="nl-NL" sz="2400" dirty="0"/>
              <a:t>IV</a:t>
            </a:r>
          </a:p>
        </p:txBody>
      </p:sp>
    </p:spTree>
    <p:extLst>
      <p:ext uri="{BB962C8B-B14F-4D97-AF65-F5344CB8AC3E}">
        <p14:creationId xmlns:p14="http://schemas.microsoft.com/office/powerpoint/2010/main" val="39150286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34" y="237744"/>
            <a:ext cx="2926080"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 name="Rectangle 79">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9100"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982739BD-5C91-45E8-B080-21A43B06EE85}"/>
              </a:ext>
            </a:extLst>
          </p:cNvPr>
          <p:cNvSpPr>
            <a:spLocks noGrp="1"/>
          </p:cNvSpPr>
          <p:nvPr>
            <p:ph type="title"/>
          </p:nvPr>
        </p:nvSpPr>
        <p:spPr>
          <a:xfrm>
            <a:off x="557720" y="612843"/>
            <a:ext cx="2312480" cy="1499738"/>
          </a:xfrm>
        </p:spPr>
        <p:txBody>
          <a:bodyPr anchor="b">
            <a:normAutofit/>
          </a:bodyPr>
          <a:lstStyle/>
          <a:p>
            <a:r>
              <a:rPr lang="nl-NL" sz="1800" dirty="0"/>
              <a:t>3.1 Negatieve getallen vermenigvuldigen</a:t>
            </a:r>
          </a:p>
        </p:txBody>
      </p:sp>
      <p:sp>
        <p:nvSpPr>
          <p:cNvPr id="3" name="Tijdelijke aanduiding voor inhoud 2">
            <a:extLst>
              <a:ext uri="{FF2B5EF4-FFF2-40B4-BE49-F238E27FC236}">
                <a16:creationId xmlns:a16="http://schemas.microsoft.com/office/drawing/2014/main" id="{6CCA2632-F1B7-44BA-AFE2-177D32461C4B}"/>
              </a:ext>
            </a:extLst>
          </p:cNvPr>
          <p:cNvSpPr>
            <a:spLocks noGrp="1"/>
          </p:cNvSpPr>
          <p:nvPr>
            <p:ph idx="1"/>
          </p:nvPr>
        </p:nvSpPr>
        <p:spPr>
          <a:xfrm>
            <a:off x="557720" y="2149813"/>
            <a:ext cx="2312479" cy="3854197"/>
          </a:xfrm>
        </p:spPr>
        <p:txBody>
          <a:bodyPr>
            <a:normAutofit/>
          </a:bodyPr>
          <a:lstStyle/>
          <a:p>
            <a:endParaRPr lang="nl-NL" sz="1400" dirty="0">
              <a:solidFill>
                <a:schemeClr val="tx1">
                  <a:lumMod val="85000"/>
                  <a:lumOff val="15000"/>
                </a:schemeClr>
              </a:solidFill>
            </a:endParaRPr>
          </a:p>
        </p:txBody>
      </p:sp>
      <p:sp>
        <p:nvSpPr>
          <p:cNvPr id="82" name="Rectangle 81">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9764" y="413053"/>
            <a:ext cx="8212114" cy="6064596"/>
          </a:xfrm>
          <a:prstGeom prst="rect">
            <a:avLst/>
          </a:prstGeom>
          <a:noFill/>
          <a:ln w="6350" cap="sq" cmpd="sng" algn="ctr">
            <a:solidFill>
              <a:srgbClr val="404040"/>
            </a:solidFill>
            <a:prstDash val="solid"/>
            <a:miter lim="800000"/>
          </a:ln>
          <a:effectLst/>
        </p:spPr>
      </p:sp>
      <p:pic>
        <p:nvPicPr>
          <p:cNvPr id="4" name="Picture 4" descr="Positieve en negatieve getallen - Mr. Chadd Academy">
            <a:extLst>
              <a:ext uri="{FF2B5EF4-FFF2-40B4-BE49-F238E27FC236}">
                <a16:creationId xmlns:a16="http://schemas.microsoft.com/office/drawing/2014/main" id="{35B7F61E-6B0A-409D-B0B4-A2CACED983E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49422" y="2105099"/>
            <a:ext cx="7237877" cy="2676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1356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34" y="237744"/>
            <a:ext cx="2926080"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9" name="Rectangle 138">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9100"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82739BD-5C91-45E8-B080-21A43B06EE85}"/>
              </a:ext>
            </a:extLst>
          </p:cNvPr>
          <p:cNvSpPr>
            <a:spLocks noGrp="1"/>
          </p:cNvSpPr>
          <p:nvPr>
            <p:ph type="title"/>
          </p:nvPr>
        </p:nvSpPr>
        <p:spPr>
          <a:xfrm>
            <a:off x="557720" y="612843"/>
            <a:ext cx="2312480" cy="1499738"/>
          </a:xfrm>
        </p:spPr>
        <p:txBody>
          <a:bodyPr anchor="b">
            <a:normAutofit fontScale="90000"/>
          </a:bodyPr>
          <a:lstStyle/>
          <a:p>
            <a:r>
              <a:rPr lang="nl-NL" sz="2800" dirty="0"/>
              <a:t>3.5</a:t>
            </a:r>
            <a:br>
              <a:rPr lang="nl-NL" sz="2800" dirty="0"/>
            </a:br>
            <a:r>
              <a:rPr lang="nl-NL" sz="2800" dirty="0"/>
              <a:t>Omgaan met grafieken</a:t>
            </a:r>
          </a:p>
        </p:txBody>
      </p:sp>
      <p:sp>
        <p:nvSpPr>
          <p:cNvPr id="3" name="Tijdelijke aanduiding voor inhoud 2">
            <a:extLst>
              <a:ext uri="{FF2B5EF4-FFF2-40B4-BE49-F238E27FC236}">
                <a16:creationId xmlns:a16="http://schemas.microsoft.com/office/drawing/2014/main" id="{6CCA2632-F1B7-44BA-AFE2-177D32461C4B}"/>
              </a:ext>
            </a:extLst>
          </p:cNvPr>
          <p:cNvSpPr>
            <a:spLocks noGrp="1"/>
          </p:cNvSpPr>
          <p:nvPr>
            <p:ph idx="1"/>
          </p:nvPr>
        </p:nvSpPr>
        <p:spPr>
          <a:xfrm>
            <a:off x="557720" y="2149813"/>
            <a:ext cx="2312479" cy="3854197"/>
          </a:xfrm>
        </p:spPr>
        <p:txBody>
          <a:bodyPr>
            <a:normAutofit/>
          </a:bodyPr>
          <a:lstStyle/>
          <a:p>
            <a:endParaRPr lang="nl-NL" sz="1400" dirty="0">
              <a:solidFill>
                <a:schemeClr val="tx1">
                  <a:lumMod val="85000"/>
                  <a:lumOff val="15000"/>
                </a:schemeClr>
              </a:solidFill>
            </a:endParaRPr>
          </a:p>
        </p:txBody>
      </p:sp>
      <p:sp>
        <p:nvSpPr>
          <p:cNvPr id="141" name="Rectangle 140">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9764" y="413053"/>
            <a:ext cx="8212114" cy="6064596"/>
          </a:xfrm>
          <a:prstGeom prst="rect">
            <a:avLst/>
          </a:prstGeom>
          <a:noFill/>
          <a:ln w="6350" cap="sq" cmpd="sng" algn="ctr">
            <a:solidFill>
              <a:srgbClr val="404040"/>
            </a:solidFill>
            <a:prstDash val="solid"/>
            <a:miter lim="800000"/>
          </a:ln>
          <a:effectLst/>
        </p:spPr>
      </p:sp>
      <p:pic>
        <p:nvPicPr>
          <p:cNvPr id="9218" name="Picture 2" descr="Wat is een plaatsgrafiek en wat kan je er mee berekenen? - Mr. Chadd">
            <a:extLst>
              <a:ext uri="{FF2B5EF4-FFF2-40B4-BE49-F238E27FC236}">
                <a16:creationId xmlns:a16="http://schemas.microsoft.com/office/drawing/2014/main" id="{84B9C40E-8566-4A4C-B2F6-F9B0EC910E6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38938" y="1362712"/>
            <a:ext cx="7685738" cy="4131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48585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8F406D-4BED-4B90-9323-DE3D44A09430}"/>
              </a:ext>
            </a:extLst>
          </p:cNvPr>
          <p:cNvSpPr>
            <a:spLocks noGrp="1"/>
          </p:cNvSpPr>
          <p:nvPr>
            <p:ph type="title"/>
          </p:nvPr>
        </p:nvSpPr>
        <p:spPr>
          <a:xfrm>
            <a:off x="6579450" y="727627"/>
            <a:ext cx="4957553" cy="1645920"/>
          </a:xfrm>
        </p:spPr>
        <p:txBody>
          <a:bodyPr>
            <a:normAutofit/>
          </a:bodyPr>
          <a:lstStyle/>
          <a:p>
            <a:r>
              <a:rPr lang="nl-NL" dirty="0"/>
              <a:t>Theorie A: Grafieken in assenstelsels</a:t>
            </a:r>
          </a:p>
        </p:txBody>
      </p:sp>
      <p:sp>
        <p:nvSpPr>
          <p:cNvPr id="82" name="Rectangle 81">
            <a:extLst>
              <a:ext uri="{FF2B5EF4-FFF2-40B4-BE49-F238E27FC236}">
                <a16:creationId xmlns:a16="http://schemas.microsoft.com/office/drawing/2014/main" id="{0BBB6B01-5B73-410C-B70E-8CF2FA470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6" y="721224"/>
            <a:ext cx="5367164" cy="5415552"/>
          </a:xfrm>
          <a:prstGeom prst="rect">
            <a:avLst/>
          </a:prstGeom>
          <a:solidFill>
            <a:srgbClr val="FFFFFF"/>
          </a:solidFill>
          <a:ln w="6350" cap="flat" cmpd="sng" algn="ctr">
            <a:noFill/>
            <a:prstDash val="solid"/>
          </a:ln>
          <a:effectLst>
            <a:softEdge rad="0"/>
          </a:effectLst>
        </p:spPr>
      </p:sp>
      <p:sp>
        <p:nvSpPr>
          <p:cNvPr id="84" name="Rectangle 83">
            <a:extLst>
              <a:ext uri="{FF2B5EF4-FFF2-40B4-BE49-F238E27FC236}">
                <a16:creationId xmlns:a16="http://schemas.microsoft.com/office/drawing/2014/main" id="{8712F587-12D0-435C-8E3F-F44C36EE7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noFill/>
          <a:ln w="6350" cap="sq" cmpd="sng" algn="ctr">
            <a:solidFill>
              <a:srgbClr val="404040"/>
            </a:solidFill>
            <a:prstDash val="solid"/>
            <a:miter lim="800000"/>
          </a:ln>
          <a:effectLst/>
        </p:spPr>
      </p:sp>
      <p:pic>
        <p:nvPicPr>
          <p:cNvPr id="11" name="Picture 2" descr="Wat is een plaatsgrafiek en wat kan je er mee berekenen? - Mr. Chadd">
            <a:extLst>
              <a:ext uri="{FF2B5EF4-FFF2-40B4-BE49-F238E27FC236}">
                <a16:creationId xmlns:a16="http://schemas.microsoft.com/office/drawing/2014/main" id="{DC66A8D0-957B-48C3-92F1-4F2D550D1B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40" t="11043" b="7156"/>
          <a:stretch/>
        </p:blipFill>
        <p:spPr bwMode="auto">
          <a:xfrm>
            <a:off x="1171573" y="2362200"/>
            <a:ext cx="4768159" cy="2198453"/>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5AAE4885-FEB0-4B3B-9058-27F341AAD9A0}"/>
              </a:ext>
            </a:extLst>
          </p:cNvPr>
          <p:cNvSpPr>
            <a:spLocks noGrp="1"/>
          </p:cNvSpPr>
          <p:nvPr>
            <p:ph idx="1"/>
          </p:nvPr>
        </p:nvSpPr>
        <p:spPr>
          <a:xfrm>
            <a:off x="6579450" y="2538919"/>
            <a:ext cx="4957554" cy="3496120"/>
          </a:xfrm>
        </p:spPr>
        <p:txBody>
          <a:bodyPr>
            <a:normAutofit/>
          </a:bodyPr>
          <a:lstStyle/>
          <a:p>
            <a:pPr marL="0" indent="0">
              <a:buNone/>
            </a:pPr>
            <a:r>
              <a:rPr lang="nl-NL" dirty="0">
                <a:latin typeface="+mj-lt"/>
              </a:rPr>
              <a:t>In het figuur hiernaast is de grafiek van de groei in meters in een assenstelsel getekend. Maar je ziet de x en y er niet bij staan. Op de verticale as word de afstand in mm aangegeven en op de horizontale de tijd in uren. Bijv. Op het punt (10, 50) is de plant in 10 uur 50 millimeter gegroeid. Grafieken zijn een overzichtelijke manier om iets weer te geven. </a:t>
            </a:r>
          </a:p>
        </p:txBody>
      </p:sp>
      <p:sp>
        <p:nvSpPr>
          <p:cNvPr id="5" name="Tekstvak 4">
            <a:extLst>
              <a:ext uri="{FF2B5EF4-FFF2-40B4-BE49-F238E27FC236}">
                <a16:creationId xmlns:a16="http://schemas.microsoft.com/office/drawing/2014/main" id="{865CD3F4-418C-486A-B1D6-06166D715AB6}"/>
              </a:ext>
            </a:extLst>
          </p:cNvPr>
          <p:cNvSpPr txBox="1"/>
          <p:nvPr/>
        </p:nvSpPr>
        <p:spPr>
          <a:xfrm>
            <a:off x="4826850" y="4484454"/>
            <a:ext cx="3505200" cy="230832"/>
          </a:xfrm>
          <a:prstGeom prst="rect">
            <a:avLst/>
          </a:prstGeom>
          <a:noFill/>
        </p:spPr>
        <p:txBody>
          <a:bodyPr wrap="square" rtlCol="0">
            <a:spAutoFit/>
          </a:bodyPr>
          <a:lstStyle/>
          <a:p>
            <a:r>
              <a:rPr lang="nl-NL" sz="900" dirty="0"/>
              <a:t>Tijd in uren.</a:t>
            </a:r>
          </a:p>
        </p:txBody>
      </p:sp>
      <p:sp>
        <p:nvSpPr>
          <p:cNvPr id="6" name="Tekstvak 5">
            <a:extLst>
              <a:ext uri="{FF2B5EF4-FFF2-40B4-BE49-F238E27FC236}">
                <a16:creationId xmlns:a16="http://schemas.microsoft.com/office/drawing/2014/main" id="{80D5B7F2-7119-447D-9E2F-67DA1D33D42F}"/>
              </a:ext>
            </a:extLst>
          </p:cNvPr>
          <p:cNvSpPr txBox="1"/>
          <p:nvPr/>
        </p:nvSpPr>
        <p:spPr>
          <a:xfrm rot="16200000">
            <a:off x="-937707" y="1086555"/>
            <a:ext cx="3990975" cy="230832"/>
          </a:xfrm>
          <a:prstGeom prst="rect">
            <a:avLst/>
          </a:prstGeom>
          <a:noFill/>
        </p:spPr>
        <p:txBody>
          <a:bodyPr wrap="square" rtlCol="0">
            <a:spAutoFit/>
          </a:bodyPr>
          <a:lstStyle/>
          <a:p>
            <a:r>
              <a:rPr lang="nl-NL" sz="900" dirty="0"/>
              <a:t>Afstand in mm</a:t>
            </a:r>
          </a:p>
        </p:txBody>
      </p:sp>
    </p:spTree>
    <p:extLst>
      <p:ext uri="{BB962C8B-B14F-4D97-AF65-F5344CB8AC3E}">
        <p14:creationId xmlns:p14="http://schemas.microsoft.com/office/powerpoint/2010/main" val="30030123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55F865-F524-4570-AC79-9630FF95E7DB}"/>
              </a:ext>
            </a:extLst>
          </p:cNvPr>
          <p:cNvSpPr>
            <a:spLocks noGrp="1"/>
          </p:cNvSpPr>
          <p:nvPr>
            <p:ph type="title"/>
          </p:nvPr>
        </p:nvSpPr>
        <p:spPr>
          <a:xfrm>
            <a:off x="6579450" y="727627"/>
            <a:ext cx="4957553" cy="1645920"/>
          </a:xfrm>
        </p:spPr>
        <p:txBody>
          <a:bodyPr>
            <a:normAutofit/>
          </a:bodyPr>
          <a:lstStyle/>
          <a:p>
            <a:r>
              <a:rPr lang="nl-NL" dirty="0"/>
              <a:t>Theorie B: Globale grafieken</a:t>
            </a:r>
            <a:endParaRPr lang="nl-NL" b="1" dirty="0"/>
          </a:p>
        </p:txBody>
      </p:sp>
      <p:sp>
        <p:nvSpPr>
          <p:cNvPr id="73" name="Rectangle 72">
            <a:extLst>
              <a:ext uri="{FF2B5EF4-FFF2-40B4-BE49-F238E27FC236}">
                <a16:creationId xmlns:a16="http://schemas.microsoft.com/office/drawing/2014/main" id="{0BBB6B01-5B73-410C-B70E-8CF2FA470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6" y="721224"/>
            <a:ext cx="5367164" cy="5415552"/>
          </a:xfrm>
          <a:prstGeom prst="rect">
            <a:avLst/>
          </a:prstGeom>
          <a:solidFill>
            <a:srgbClr val="FFFFFF"/>
          </a:solidFill>
          <a:ln w="6350" cap="flat" cmpd="sng" algn="ctr">
            <a:noFill/>
            <a:prstDash val="solid"/>
          </a:ln>
          <a:effectLst>
            <a:softEdge rad="0"/>
          </a:effectLst>
        </p:spPr>
      </p:sp>
      <p:sp>
        <p:nvSpPr>
          <p:cNvPr id="75" name="Rectangle 74">
            <a:extLst>
              <a:ext uri="{FF2B5EF4-FFF2-40B4-BE49-F238E27FC236}">
                <a16:creationId xmlns:a16="http://schemas.microsoft.com/office/drawing/2014/main" id="{8712F587-12D0-435C-8E3F-F44C36EE7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noFill/>
          <a:ln w="6350" cap="sq" cmpd="sng" algn="ctr">
            <a:solidFill>
              <a:srgbClr val="404040"/>
            </a:solidFill>
            <a:prstDash val="solid"/>
            <a:miter lim="800000"/>
          </a:ln>
          <a:effectLst/>
        </p:spPr>
      </p:sp>
      <p:pic>
        <p:nvPicPr>
          <p:cNvPr id="2052" name="Picture 4" descr="Discrete wiskunde 1.1: Veranderingen in grafieken">
            <a:extLst>
              <a:ext uri="{FF2B5EF4-FFF2-40B4-BE49-F238E27FC236}">
                <a16:creationId xmlns:a16="http://schemas.microsoft.com/office/drawing/2014/main" id="{BCF95958-ED87-4366-B2B1-F49F7D7D7F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893" b="9972"/>
          <a:stretch/>
        </p:blipFill>
        <p:spPr bwMode="auto">
          <a:xfrm>
            <a:off x="1253630" y="2538919"/>
            <a:ext cx="4619406" cy="2263885"/>
          </a:xfrm>
          <a:prstGeom prst="rect">
            <a:avLst/>
          </a:prstGeom>
          <a:noFill/>
          <a:extLst>
            <a:ext uri="{909E8E84-426E-40DD-AFC4-6F175D3DCCD1}">
              <a14:hiddenFill xmlns:a14="http://schemas.microsoft.com/office/drawing/2010/main">
                <a:solidFill>
                  <a:srgbClr val="FFFFFF"/>
                </a:solidFill>
              </a14:hiddenFill>
            </a:ext>
          </a:extLst>
        </p:spPr>
      </p:pic>
      <p:sp>
        <p:nvSpPr>
          <p:cNvPr id="6" name="Tijdelijke aanduiding voor inhoud 5">
            <a:extLst>
              <a:ext uri="{FF2B5EF4-FFF2-40B4-BE49-F238E27FC236}">
                <a16:creationId xmlns:a16="http://schemas.microsoft.com/office/drawing/2014/main" id="{1B021CF2-D1EB-4FEF-A919-50AF51D7C171}"/>
              </a:ext>
            </a:extLst>
          </p:cNvPr>
          <p:cNvSpPr>
            <a:spLocks noGrp="1"/>
          </p:cNvSpPr>
          <p:nvPr>
            <p:ph idx="1"/>
          </p:nvPr>
        </p:nvSpPr>
        <p:spPr>
          <a:xfrm>
            <a:off x="6523197" y="2493185"/>
            <a:ext cx="4957554" cy="3496120"/>
          </a:xfrm>
        </p:spPr>
        <p:txBody>
          <a:bodyPr>
            <a:normAutofit/>
          </a:bodyPr>
          <a:lstStyle/>
          <a:p>
            <a:pPr marL="0" indent="0">
              <a:buNone/>
            </a:pPr>
            <a:r>
              <a:rPr lang="nl-NL" dirty="0"/>
              <a:t>Bij een globale grafiek staan er meestal geen getallen bij de assen, wel waar het over gaat.  Zie het figuur hiernaast, je kan de minuten niet aflezen. Hierbij gaat het vooral om het stijgen en dalen, dus om het </a:t>
            </a:r>
            <a:r>
              <a:rPr lang="nl-NL" i="1" dirty="0"/>
              <a:t>verloop</a:t>
            </a:r>
            <a:r>
              <a:rPr lang="nl-NL" dirty="0"/>
              <a:t> van de grafiek. </a:t>
            </a:r>
          </a:p>
          <a:p>
            <a:pPr marL="0" indent="0">
              <a:buNone/>
            </a:pPr>
            <a:r>
              <a:rPr lang="nl-NL" dirty="0"/>
              <a:t>In een grafiek heb je 3 mogelijkheden o</a:t>
            </a:r>
            <a:r>
              <a:rPr lang="nl-NL" i="1" dirty="0"/>
              <a:t>mhoog, horizontaal, omlaag. </a:t>
            </a:r>
            <a:r>
              <a:rPr lang="nl-NL" dirty="0"/>
              <a:t>Als een grafiek omhoog gaat noem je dat stijgend, bij omlaag noem je dat dalend, en horizontaal noem je het constant.</a:t>
            </a:r>
            <a:r>
              <a:rPr lang="nl-NL" i="1" dirty="0"/>
              <a:t> </a:t>
            </a:r>
            <a:endParaRPr lang="nl-NL" dirty="0"/>
          </a:p>
        </p:txBody>
      </p:sp>
      <p:sp>
        <p:nvSpPr>
          <p:cNvPr id="7" name="Pijl: omlaag 6">
            <a:extLst>
              <a:ext uri="{FF2B5EF4-FFF2-40B4-BE49-F238E27FC236}">
                <a16:creationId xmlns:a16="http://schemas.microsoft.com/office/drawing/2014/main" id="{D1ADC972-DAEA-4654-8D3D-FB2C581FE373}"/>
              </a:ext>
            </a:extLst>
          </p:cNvPr>
          <p:cNvSpPr/>
          <p:nvPr/>
        </p:nvSpPr>
        <p:spPr>
          <a:xfrm>
            <a:off x="2923615" y="1990164"/>
            <a:ext cx="238125" cy="6577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931D6DB7-0351-48F6-A4E0-7B9E2BB7F859}"/>
              </a:ext>
            </a:extLst>
          </p:cNvPr>
          <p:cNvSpPr txBox="1"/>
          <p:nvPr/>
        </p:nvSpPr>
        <p:spPr>
          <a:xfrm>
            <a:off x="2651004" y="1609577"/>
            <a:ext cx="1864658" cy="369332"/>
          </a:xfrm>
          <a:prstGeom prst="rect">
            <a:avLst/>
          </a:prstGeom>
          <a:noFill/>
        </p:spPr>
        <p:txBody>
          <a:bodyPr wrap="square" rtlCol="0">
            <a:spAutoFit/>
          </a:bodyPr>
          <a:lstStyle/>
          <a:p>
            <a:r>
              <a:rPr lang="nl-NL" dirty="0"/>
              <a:t>constant</a:t>
            </a:r>
          </a:p>
        </p:txBody>
      </p:sp>
      <p:sp>
        <p:nvSpPr>
          <p:cNvPr id="9" name="Tekstvak 8">
            <a:extLst>
              <a:ext uri="{FF2B5EF4-FFF2-40B4-BE49-F238E27FC236}">
                <a16:creationId xmlns:a16="http://schemas.microsoft.com/office/drawing/2014/main" id="{82443A33-69A1-4218-875C-BB4D1F27DB64}"/>
              </a:ext>
            </a:extLst>
          </p:cNvPr>
          <p:cNvSpPr txBox="1"/>
          <p:nvPr/>
        </p:nvSpPr>
        <p:spPr>
          <a:xfrm>
            <a:off x="2901617" y="4702879"/>
            <a:ext cx="2719492" cy="369332"/>
          </a:xfrm>
          <a:prstGeom prst="rect">
            <a:avLst/>
          </a:prstGeom>
          <a:noFill/>
        </p:spPr>
        <p:txBody>
          <a:bodyPr wrap="square" rtlCol="0">
            <a:spAutoFit/>
          </a:bodyPr>
          <a:lstStyle/>
          <a:p>
            <a:r>
              <a:rPr lang="nl-NL" dirty="0"/>
              <a:t>Snelheid in m</a:t>
            </a:r>
          </a:p>
        </p:txBody>
      </p:sp>
      <p:sp>
        <p:nvSpPr>
          <p:cNvPr id="10" name="Tekstvak 9">
            <a:extLst>
              <a:ext uri="{FF2B5EF4-FFF2-40B4-BE49-F238E27FC236}">
                <a16:creationId xmlns:a16="http://schemas.microsoft.com/office/drawing/2014/main" id="{76A8A7C9-A0AC-4AAA-A6A5-441E4034E75A}"/>
              </a:ext>
            </a:extLst>
          </p:cNvPr>
          <p:cNvSpPr txBox="1"/>
          <p:nvPr/>
        </p:nvSpPr>
        <p:spPr>
          <a:xfrm rot="16200000">
            <a:off x="-341243" y="2836038"/>
            <a:ext cx="2821333" cy="368412"/>
          </a:xfrm>
          <a:prstGeom prst="rect">
            <a:avLst/>
          </a:prstGeom>
          <a:noFill/>
        </p:spPr>
        <p:txBody>
          <a:bodyPr wrap="square" rtlCol="0">
            <a:spAutoFit/>
          </a:bodyPr>
          <a:lstStyle/>
          <a:p>
            <a:r>
              <a:rPr lang="nl-NL" dirty="0"/>
              <a:t>Tijd in minuten</a:t>
            </a:r>
          </a:p>
        </p:txBody>
      </p:sp>
      <p:sp>
        <p:nvSpPr>
          <p:cNvPr id="11" name="Pijl: omlaag 10">
            <a:extLst>
              <a:ext uri="{FF2B5EF4-FFF2-40B4-BE49-F238E27FC236}">
                <a16:creationId xmlns:a16="http://schemas.microsoft.com/office/drawing/2014/main" id="{3C03125B-C8A5-4AF9-9936-28C5CBD77719}"/>
              </a:ext>
            </a:extLst>
          </p:cNvPr>
          <p:cNvSpPr/>
          <p:nvPr/>
        </p:nvSpPr>
        <p:spPr>
          <a:xfrm>
            <a:off x="5042099" y="2538919"/>
            <a:ext cx="238125" cy="10473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kstvak 11">
            <a:extLst>
              <a:ext uri="{FF2B5EF4-FFF2-40B4-BE49-F238E27FC236}">
                <a16:creationId xmlns:a16="http://schemas.microsoft.com/office/drawing/2014/main" id="{E4B113E4-8829-4B4F-AF56-328CDD18B465}"/>
              </a:ext>
            </a:extLst>
          </p:cNvPr>
          <p:cNvSpPr txBox="1"/>
          <p:nvPr/>
        </p:nvSpPr>
        <p:spPr>
          <a:xfrm>
            <a:off x="4732721" y="2169587"/>
            <a:ext cx="1623765" cy="369332"/>
          </a:xfrm>
          <a:prstGeom prst="rect">
            <a:avLst/>
          </a:prstGeom>
          <a:noFill/>
        </p:spPr>
        <p:txBody>
          <a:bodyPr wrap="square" rtlCol="0">
            <a:spAutoFit/>
          </a:bodyPr>
          <a:lstStyle/>
          <a:p>
            <a:r>
              <a:rPr lang="nl-NL" dirty="0"/>
              <a:t>stijgend</a:t>
            </a:r>
          </a:p>
        </p:txBody>
      </p:sp>
      <p:sp>
        <p:nvSpPr>
          <p:cNvPr id="13" name="Pijl: omlaag 12">
            <a:extLst>
              <a:ext uri="{FF2B5EF4-FFF2-40B4-BE49-F238E27FC236}">
                <a16:creationId xmlns:a16="http://schemas.microsoft.com/office/drawing/2014/main" id="{4F5C8916-E196-4849-A898-9A66BD9F2DC9}"/>
              </a:ext>
            </a:extLst>
          </p:cNvPr>
          <p:cNvSpPr/>
          <p:nvPr/>
        </p:nvSpPr>
        <p:spPr>
          <a:xfrm>
            <a:off x="3911133" y="2196238"/>
            <a:ext cx="238125" cy="14791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ekstvak 13">
            <a:extLst>
              <a:ext uri="{FF2B5EF4-FFF2-40B4-BE49-F238E27FC236}">
                <a16:creationId xmlns:a16="http://schemas.microsoft.com/office/drawing/2014/main" id="{F51BF5F6-6412-42C7-A73B-EC5A68771FD9}"/>
              </a:ext>
            </a:extLst>
          </p:cNvPr>
          <p:cNvSpPr txBox="1"/>
          <p:nvPr/>
        </p:nvSpPr>
        <p:spPr>
          <a:xfrm>
            <a:off x="3671302" y="1876257"/>
            <a:ext cx="1703294" cy="369332"/>
          </a:xfrm>
          <a:prstGeom prst="rect">
            <a:avLst/>
          </a:prstGeom>
          <a:noFill/>
        </p:spPr>
        <p:txBody>
          <a:bodyPr wrap="square" rtlCol="0">
            <a:spAutoFit/>
          </a:bodyPr>
          <a:lstStyle/>
          <a:p>
            <a:r>
              <a:rPr lang="nl-NL" dirty="0"/>
              <a:t>dalend</a:t>
            </a:r>
          </a:p>
        </p:txBody>
      </p:sp>
    </p:spTree>
    <p:extLst>
      <p:ext uri="{BB962C8B-B14F-4D97-AF65-F5344CB8AC3E}">
        <p14:creationId xmlns:p14="http://schemas.microsoft.com/office/powerpoint/2010/main" val="38803690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34" y="237744"/>
            <a:ext cx="2926080"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9" name="Rectangle 138">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9100"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82739BD-5C91-45E8-B080-21A43B06EE85}"/>
              </a:ext>
            </a:extLst>
          </p:cNvPr>
          <p:cNvSpPr>
            <a:spLocks noGrp="1"/>
          </p:cNvSpPr>
          <p:nvPr>
            <p:ph type="title"/>
          </p:nvPr>
        </p:nvSpPr>
        <p:spPr>
          <a:xfrm>
            <a:off x="557720" y="612843"/>
            <a:ext cx="2312480" cy="1499738"/>
          </a:xfrm>
        </p:spPr>
        <p:txBody>
          <a:bodyPr anchor="b">
            <a:normAutofit/>
          </a:bodyPr>
          <a:lstStyle/>
          <a:p>
            <a:r>
              <a:rPr lang="nl-NL" sz="2800" dirty="0"/>
              <a:t>3.6</a:t>
            </a:r>
            <a:br>
              <a:rPr lang="nl-NL" sz="2800" dirty="0"/>
            </a:br>
            <a:r>
              <a:rPr lang="nl-NL" sz="2800" dirty="0"/>
              <a:t>Grafieken en formules</a:t>
            </a:r>
          </a:p>
        </p:txBody>
      </p:sp>
      <p:sp>
        <p:nvSpPr>
          <p:cNvPr id="3" name="Tijdelijke aanduiding voor inhoud 2">
            <a:extLst>
              <a:ext uri="{FF2B5EF4-FFF2-40B4-BE49-F238E27FC236}">
                <a16:creationId xmlns:a16="http://schemas.microsoft.com/office/drawing/2014/main" id="{6CCA2632-F1B7-44BA-AFE2-177D32461C4B}"/>
              </a:ext>
            </a:extLst>
          </p:cNvPr>
          <p:cNvSpPr>
            <a:spLocks noGrp="1"/>
          </p:cNvSpPr>
          <p:nvPr>
            <p:ph idx="1"/>
          </p:nvPr>
        </p:nvSpPr>
        <p:spPr>
          <a:xfrm>
            <a:off x="557720" y="2149813"/>
            <a:ext cx="2312479" cy="3854197"/>
          </a:xfrm>
        </p:spPr>
        <p:txBody>
          <a:bodyPr>
            <a:normAutofit/>
          </a:bodyPr>
          <a:lstStyle/>
          <a:p>
            <a:endParaRPr lang="nl-NL" sz="1400" dirty="0">
              <a:solidFill>
                <a:schemeClr val="tx1">
                  <a:lumMod val="85000"/>
                  <a:lumOff val="15000"/>
                </a:schemeClr>
              </a:solidFill>
            </a:endParaRPr>
          </a:p>
        </p:txBody>
      </p:sp>
      <p:sp>
        <p:nvSpPr>
          <p:cNvPr id="141" name="Rectangle 140">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9764" y="413053"/>
            <a:ext cx="8212114" cy="6064596"/>
          </a:xfrm>
          <a:prstGeom prst="rect">
            <a:avLst/>
          </a:prstGeom>
          <a:noFill/>
          <a:ln w="6350" cap="sq" cmpd="sng" algn="ctr">
            <a:solidFill>
              <a:srgbClr val="404040"/>
            </a:solidFill>
            <a:prstDash val="solid"/>
            <a:miter lim="800000"/>
          </a:ln>
          <a:effectLst/>
        </p:spPr>
      </p:sp>
      <p:pic>
        <p:nvPicPr>
          <p:cNvPr id="9218" name="Picture 2" descr="Wat is een plaatsgrafiek en wat kan je er mee berekenen? - Mr. Chadd">
            <a:extLst>
              <a:ext uri="{FF2B5EF4-FFF2-40B4-BE49-F238E27FC236}">
                <a16:creationId xmlns:a16="http://schemas.microsoft.com/office/drawing/2014/main" id="{84B9C40E-8566-4A4C-B2F6-F9B0EC910E6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38938" y="1362712"/>
            <a:ext cx="7685738" cy="4131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17149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55F865-F524-4570-AC79-9630FF95E7DB}"/>
              </a:ext>
            </a:extLst>
          </p:cNvPr>
          <p:cNvSpPr>
            <a:spLocks noGrp="1"/>
          </p:cNvSpPr>
          <p:nvPr>
            <p:ph type="title"/>
          </p:nvPr>
        </p:nvSpPr>
        <p:spPr>
          <a:xfrm>
            <a:off x="6579450" y="727627"/>
            <a:ext cx="4957553" cy="1645920"/>
          </a:xfrm>
        </p:spPr>
        <p:txBody>
          <a:bodyPr>
            <a:normAutofit/>
          </a:bodyPr>
          <a:lstStyle/>
          <a:p>
            <a:r>
              <a:rPr lang="nl-NL" dirty="0"/>
              <a:t>Theorie A: Tabel en Grafiek</a:t>
            </a:r>
            <a:endParaRPr lang="nl-NL" b="1" dirty="0"/>
          </a:p>
        </p:txBody>
      </p:sp>
      <p:sp>
        <p:nvSpPr>
          <p:cNvPr id="73" name="Rectangle 72">
            <a:extLst>
              <a:ext uri="{FF2B5EF4-FFF2-40B4-BE49-F238E27FC236}">
                <a16:creationId xmlns:a16="http://schemas.microsoft.com/office/drawing/2014/main" id="{0BBB6B01-5B73-410C-B70E-8CF2FA470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6" y="721224"/>
            <a:ext cx="5367164" cy="5415552"/>
          </a:xfrm>
          <a:prstGeom prst="rect">
            <a:avLst/>
          </a:prstGeom>
          <a:solidFill>
            <a:srgbClr val="FFFFFF"/>
          </a:solidFill>
          <a:ln w="6350" cap="flat" cmpd="sng" algn="ctr">
            <a:noFill/>
            <a:prstDash val="solid"/>
          </a:ln>
          <a:effectLst>
            <a:softEdge rad="0"/>
          </a:effectLst>
        </p:spPr>
      </p:sp>
      <p:sp>
        <p:nvSpPr>
          <p:cNvPr id="75" name="Rectangle 74">
            <a:extLst>
              <a:ext uri="{FF2B5EF4-FFF2-40B4-BE49-F238E27FC236}">
                <a16:creationId xmlns:a16="http://schemas.microsoft.com/office/drawing/2014/main" id="{8712F587-12D0-435C-8E3F-F44C36EE7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noFill/>
          <a:ln w="6350" cap="sq" cmpd="sng" algn="ctr">
            <a:solidFill>
              <a:srgbClr val="404040"/>
            </a:solidFill>
            <a:prstDash val="solid"/>
            <a:miter lim="800000"/>
          </a:ln>
          <a:effectLst/>
        </p:spPr>
      </p:sp>
      <p:sp>
        <p:nvSpPr>
          <p:cNvPr id="6" name="Tijdelijke aanduiding voor inhoud 5">
            <a:extLst>
              <a:ext uri="{FF2B5EF4-FFF2-40B4-BE49-F238E27FC236}">
                <a16:creationId xmlns:a16="http://schemas.microsoft.com/office/drawing/2014/main" id="{1B021CF2-D1EB-4FEF-A919-50AF51D7C171}"/>
              </a:ext>
            </a:extLst>
          </p:cNvPr>
          <p:cNvSpPr>
            <a:spLocks noGrp="1"/>
          </p:cNvSpPr>
          <p:nvPr>
            <p:ph idx="1"/>
          </p:nvPr>
        </p:nvSpPr>
        <p:spPr>
          <a:xfrm>
            <a:off x="6579450" y="2195138"/>
            <a:ext cx="4091391" cy="3941637"/>
          </a:xfrm>
        </p:spPr>
        <p:txBody>
          <a:bodyPr>
            <a:normAutofit/>
          </a:bodyPr>
          <a:lstStyle/>
          <a:p>
            <a:pPr marL="0" indent="0">
              <a:buNone/>
            </a:pPr>
            <a:r>
              <a:rPr lang="nl-NL" dirty="0"/>
              <a:t>Stappenplan bij het tekenen van een grafiek bij een tabel.</a:t>
            </a:r>
          </a:p>
          <a:p>
            <a:pPr marL="342900" indent="-342900">
              <a:buFont typeface="+mj-lt"/>
              <a:buAutoNum type="arabicPeriod"/>
            </a:pPr>
            <a:r>
              <a:rPr lang="nl-NL" dirty="0"/>
              <a:t>Teken een horizontale as met de gegevens van de bovenste rij.</a:t>
            </a:r>
          </a:p>
          <a:p>
            <a:pPr marL="342900" indent="-342900">
              <a:buFont typeface="+mj-lt"/>
              <a:buAutoNum type="arabicPeriod"/>
            </a:pPr>
            <a:r>
              <a:rPr lang="nl-NL" dirty="0"/>
              <a:t>Teken een verticale as met de gegevens van de onderste rij. Kijk naar het grootste getal in de onderste rij en maak een handige verdeling.</a:t>
            </a:r>
          </a:p>
          <a:p>
            <a:pPr marL="342900" indent="-342900">
              <a:buFont typeface="+mj-lt"/>
              <a:buAutoNum type="arabicPeriod"/>
            </a:pPr>
            <a:r>
              <a:rPr lang="nl-NL" dirty="0"/>
              <a:t>Zet langs de assen waar het over gaat.</a:t>
            </a:r>
          </a:p>
          <a:p>
            <a:pPr marL="342900" indent="-342900">
              <a:buFont typeface="+mj-lt"/>
              <a:buAutoNum type="arabicPeriod"/>
            </a:pPr>
            <a:r>
              <a:rPr lang="nl-NL" dirty="0"/>
              <a:t>Teken de punten die volgen uit de tabel en teken de grafiek door deze punten.</a:t>
            </a:r>
          </a:p>
        </p:txBody>
      </p:sp>
      <p:pic>
        <p:nvPicPr>
          <p:cNvPr id="7" name="Picture 2" descr="Wat is een plaatsgrafiek en wat kan je er mee berekenen? - Mr. Chadd">
            <a:extLst>
              <a:ext uri="{FF2B5EF4-FFF2-40B4-BE49-F238E27FC236}">
                <a16:creationId xmlns:a16="http://schemas.microsoft.com/office/drawing/2014/main" id="{146FF105-6290-4A48-BE6E-9030683058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0781"/>
          <a:stretch/>
        </p:blipFill>
        <p:spPr bwMode="auto">
          <a:xfrm>
            <a:off x="982429" y="1362598"/>
            <a:ext cx="4653260" cy="280335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el 7">
            <a:extLst>
              <a:ext uri="{FF2B5EF4-FFF2-40B4-BE49-F238E27FC236}">
                <a16:creationId xmlns:a16="http://schemas.microsoft.com/office/drawing/2014/main" id="{19B933D0-B3E8-4DA4-9287-8C848FDEB3BB}"/>
              </a:ext>
            </a:extLst>
          </p:cNvPr>
          <p:cNvGraphicFramePr>
            <a:graphicFrameLocks noGrp="1"/>
          </p:cNvGraphicFramePr>
          <p:nvPr>
            <p:extLst>
              <p:ext uri="{D42A27DB-BD31-4B8C-83A1-F6EECF244321}">
                <p14:modId xmlns:p14="http://schemas.microsoft.com/office/powerpoint/2010/main" val="3845185979"/>
              </p:ext>
            </p:extLst>
          </p:nvPr>
        </p:nvGraphicFramePr>
        <p:xfrm>
          <a:off x="982429" y="4336952"/>
          <a:ext cx="4858536" cy="859068"/>
        </p:xfrm>
        <a:graphic>
          <a:graphicData uri="http://schemas.openxmlformats.org/drawingml/2006/table">
            <a:tbl>
              <a:tblPr firstRow="1" bandRow="1">
                <a:tableStyleId>{5C22544A-7EE6-4342-B048-85BDC9FD1C3A}</a:tableStyleId>
              </a:tblPr>
              <a:tblGrid>
                <a:gridCol w="809756">
                  <a:extLst>
                    <a:ext uri="{9D8B030D-6E8A-4147-A177-3AD203B41FA5}">
                      <a16:colId xmlns:a16="http://schemas.microsoft.com/office/drawing/2014/main" val="421059423"/>
                    </a:ext>
                  </a:extLst>
                </a:gridCol>
                <a:gridCol w="809756">
                  <a:extLst>
                    <a:ext uri="{9D8B030D-6E8A-4147-A177-3AD203B41FA5}">
                      <a16:colId xmlns:a16="http://schemas.microsoft.com/office/drawing/2014/main" val="218566293"/>
                    </a:ext>
                  </a:extLst>
                </a:gridCol>
                <a:gridCol w="809756">
                  <a:extLst>
                    <a:ext uri="{9D8B030D-6E8A-4147-A177-3AD203B41FA5}">
                      <a16:colId xmlns:a16="http://schemas.microsoft.com/office/drawing/2014/main" val="2681320164"/>
                    </a:ext>
                  </a:extLst>
                </a:gridCol>
                <a:gridCol w="809756">
                  <a:extLst>
                    <a:ext uri="{9D8B030D-6E8A-4147-A177-3AD203B41FA5}">
                      <a16:colId xmlns:a16="http://schemas.microsoft.com/office/drawing/2014/main" val="3578391735"/>
                    </a:ext>
                  </a:extLst>
                </a:gridCol>
                <a:gridCol w="809756">
                  <a:extLst>
                    <a:ext uri="{9D8B030D-6E8A-4147-A177-3AD203B41FA5}">
                      <a16:colId xmlns:a16="http://schemas.microsoft.com/office/drawing/2014/main" val="2351829564"/>
                    </a:ext>
                  </a:extLst>
                </a:gridCol>
                <a:gridCol w="809756">
                  <a:extLst>
                    <a:ext uri="{9D8B030D-6E8A-4147-A177-3AD203B41FA5}">
                      <a16:colId xmlns:a16="http://schemas.microsoft.com/office/drawing/2014/main" val="1807312959"/>
                    </a:ext>
                  </a:extLst>
                </a:gridCol>
              </a:tblGrid>
              <a:tr h="429534">
                <a:tc>
                  <a:txBody>
                    <a:bodyPr/>
                    <a:lstStyle/>
                    <a:p>
                      <a:r>
                        <a:rPr lang="nl-NL" sz="1600" dirty="0"/>
                        <a:t>meter</a:t>
                      </a:r>
                      <a:endParaRPr lang="nl-NL" sz="1200" dirty="0"/>
                    </a:p>
                  </a:txBody>
                  <a:tcPr/>
                </a:tc>
                <a:tc>
                  <a:txBody>
                    <a:bodyPr/>
                    <a:lstStyle/>
                    <a:p>
                      <a:r>
                        <a:rPr lang="nl-NL" dirty="0"/>
                        <a:t>0</a:t>
                      </a:r>
                    </a:p>
                  </a:txBody>
                  <a:tcPr/>
                </a:tc>
                <a:tc>
                  <a:txBody>
                    <a:bodyPr/>
                    <a:lstStyle/>
                    <a:p>
                      <a:r>
                        <a:rPr lang="nl-NL" dirty="0"/>
                        <a:t>50</a:t>
                      </a:r>
                    </a:p>
                  </a:txBody>
                  <a:tcPr/>
                </a:tc>
                <a:tc>
                  <a:txBody>
                    <a:bodyPr/>
                    <a:lstStyle/>
                    <a:p>
                      <a:r>
                        <a:rPr lang="nl-NL" dirty="0"/>
                        <a:t>70</a:t>
                      </a:r>
                    </a:p>
                  </a:txBody>
                  <a:tcPr/>
                </a:tc>
                <a:tc>
                  <a:txBody>
                    <a:bodyPr/>
                    <a:lstStyle/>
                    <a:p>
                      <a:r>
                        <a:rPr lang="nl-NL" dirty="0"/>
                        <a:t>40</a:t>
                      </a:r>
                    </a:p>
                  </a:txBody>
                  <a:tcPr/>
                </a:tc>
                <a:tc>
                  <a:txBody>
                    <a:bodyPr/>
                    <a:lstStyle/>
                    <a:p>
                      <a:r>
                        <a:rPr lang="nl-NL" dirty="0"/>
                        <a:t>40</a:t>
                      </a:r>
                    </a:p>
                  </a:txBody>
                  <a:tcPr/>
                </a:tc>
                <a:extLst>
                  <a:ext uri="{0D108BD9-81ED-4DB2-BD59-A6C34878D82A}">
                    <a16:rowId xmlns:a16="http://schemas.microsoft.com/office/drawing/2014/main" val="926017406"/>
                  </a:ext>
                </a:extLst>
              </a:tr>
              <a:tr h="429534">
                <a:tc>
                  <a:txBody>
                    <a:bodyPr/>
                    <a:lstStyle/>
                    <a:p>
                      <a:r>
                        <a:rPr lang="nl-NL" dirty="0"/>
                        <a:t>sec</a:t>
                      </a:r>
                    </a:p>
                  </a:txBody>
                  <a:tcPr/>
                </a:tc>
                <a:tc>
                  <a:txBody>
                    <a:bodyPr/>
                    <a:lstStyle/>
                    <a:p>
                      <a:r>
                        <a:rPr lang="nl-NL" dirty="0"/>
                        <a:t>0</a:t>
                      </a:r>
                    </a:p>
                  </a:txBody>
                  <a:tcPr/>
                </a:tc>
                <a:tc>
                  <a:txBody>
                    <a:bodyPr/>
                    <a:lstStyle/>
                    <a:p>
                      <a:r>
                        <a:rPr lang="nl-NL" dirty="0"/>
                        <a:t>10</a:t>
                      </a:r>
                    </a:p>
                  </a:txBody>
                  <a:tcPr/>
                </a:tc>
                <a:tc>
                  <a:txBody>
                    <a:bodyPr/>
                    <a:lstStyle/>
                    <a:p>
                      <a:r>
                        <a:rPr lang="nl-NL" dirty="0"/>
                        <a:t>20</a:t>
                      </a:r>
                    </a:p>
                  </a:txBody>
                  <a:tcPr/>
                </a:tc>
                <a:tc>
                  <a:txBody>
                    <a:bodyPr/>
                    <a:lstStyle/>
                    <a:p>
                      <a:r>
                        <a:rPr lang="nl-NL" dirty="0"/>
                        <a:t>30</a:t>
                      </a:r>
                    </a:p>
                  </a:txBody>
                  <a:tcPr/>
                </a:tc>
                <a:tc>
                  <a:txBody>
                    <a:bodyPr/>
                    <a:lstStyle/>
                    <a:p>
                      <a:r>
                        <a:rPr lang="nl-NL" dirty="0"/>
                        <a:t>40</a:t>
                      </a:r>
                    </a:p>
                  </a:txBody>
                  <a:tcPr/>
                </a:tc>
                <a:extLst>
                  <a:ext uri="{0D108BD9-81ED-4DB2-BD59-A6C34878D82A}">
                    <a16:rowId xmlns:a16="http://schemas.microsoft.com/office/drawing/2014/main" val="623177357"/>
                  </a:ext>
                </a:extLst>
              </a:tr>
            </a:tbl>
          </a:graphicData>
        </a:graphic>
      </p:graphicFrame>
    </p:spTree>
    <p:extLst>
      <p:ext uri="{BB962C8B-B14F-4D97-AF65-F5344CB8AC3E}">
        <p14:creationId xmlns:p14="http://schemas.microsoft.com/office/powerpoint/2010/main" val="36313058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55F865-F524-4570-AC79-9630FF95E7DB}"/>
              </a:ext>
            </a:extLst>
          </p:cNvPr>
          <p:cNvSpPr>
            <a:spLocks noGrp="1"/>
          </p:cNvSpPr>
          <p:nvPr>
            <p:ph type="title"/>
          </p:nvPr>
        </p:nvSpPr>
        <p:spPr>
          <a:xfrm>
            <a:off x="6579450" y="727627"/>
            <a:ext cx="4957553" cy="1645920"/>
          </a:xfrm>
        </p:spPr>
        <p:txBody>
          <a:bodyPr>
            <a:normAutofit/>
          </a:bodyPr>
          <a:lstStyle/>
          <a:p>
            <a:r>
              <a:rPr lang="nl-NL" dirty="0"/>
              <a:t>Theorie B: Formule en Grafiek</a:t>
            </a:r>
            <a:endParaRPr lang="nl-NL" b="1" dirty="0"/>
          </a:p>
        </p:txBody>
      </p:sp>
      <p:sp>
        <p:nvSpPr>
          <p:cNvPr id="73" name="Rectangle 72">
            <a:extLst>
              <a:ext uri="{FF2B5EF4-FFF2-40B4-BE49-F238E27FC236}">
                <a16:creationId xmlns:a16="http://schemas.microsoft.com/office/drawing/2014/main" id="{0BBB6B01-5B73-410C-B70E-8CF2FA470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6" y="721224"/>
            <a:ext cx="5367164" cy="5415552"/>
          </a:xfrm>
          <a:prstGeom prst="rect">
            <a:avLst/>
          </a:prstGeom>
          <a:solidFill>
            <a:srgbClr val="FFFFFF"/>
          </a:solidFill>
          <a:ln w="6350" cap="flat" cmpd="sng" algn="ctr">
            <a:noFill/>
            <a:prstDash val="solid"/>
          </a:ln>
          <a:effectLst>
            <a:softEdge rad="0"/>
          </a:effectLst>
        </p:spPr>
      </p:sp>
      <p:sp>
        <p:nvSpPr>
          <p:cNvPr id="75" name="Rectangle 74">
            <a:extLst>
              <a:ext uri="{FF2B5EF4-FFF2-40B4-BE49-F238E27FC236}">
                <a16:creationId xmlns:a16="http://schemas.microsoft.com/office/drawing/2014/main" id="{8712F587-12D0-435C-8E3F-F44C36EE7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noFill/>
          <a:ln w="6350" cap="sq" cmpd="sng" algn="ctr">
            <a:solidFill>
              <a:srgbClr val="404040"/>
            </a:solidFill>
            <a:prstDash val="solid"/>
            <a:miter lim="800000"/>
          </a:ln>
          <a:effectLst/>
        </p:spPr>
      </p:sp>
      <p:sp>
        <p:nvSpPr>
          <p:cNvPr id="6" name="Tijdelijke aanduiding voor inhoud 5">
            <a:extLst>
              <a:ext uri="{FF2B5EF4-FFF2-40B4-BE49-F238E27FC236}">
                <a16:creationId xmlns:a16="http://schemas.microsoft.com/office/drawing/2014/main" id="{1B021CF2-D1EB-4FEF-A919-50AF51D7C171}"/>
              </a:ext>
            </a:extLst>
          </p:cNvPr>
          <p:cNvSpPr>
            <a:spLocks noGrp="1"/>
          </p:cNvSpPr>
          <p:nvPr>
            <p:ph idx="1"/>
          </p:nvPr>
        </p:nvSpPr>
        <p:spPr>
          <a:xfrm>
            <a:off x="6579450" y="2195138"/>
            <a:ext cx="4091391" cy="3941637"/>
          </a:xfrm>
        </p:spPr>
        <p:txBody>
          <a:bodyPr>
            <a:normAutofit/>
          </a:bodyPr>
          <a:lstStyle/>
          <a:p>
            <a:pPr marL="0" indent="0">
              <a:buNone/>
            </a:pPr>
            <a:r>
              <a:rPr lang="nl-NL" dirty="0"/>
              <a:t>Stappenplan Zo teken je een grafiek bij een formule.</a:t>
            </a:r>
          </a:p>
          <a:p>
            <a:pPr marL="342900" indent="-342900">
              <a:buFont typeface="+mj-lt"/>
              <a:buAutoNum type="arabicPeriod"/>
            </a:pPr>
            <a:r>
              <a:rPr lang="nl-NL" dirty="0"/>
              <a:t>Maak een tabel.</a:t>
            </a:r>
          </a:p>
          <a:p>
            <a:pPr marL="342900" indent="-342900">
              <a:buFont typeface="+mj-lt"/>
              <a:buAutoNum type="arabicPeriod"/>
            </a:pPr>
            <a:r>
              <a:rPr lang="nl-NL" dirty="0"/>
              <a:t>Teken een horizontale as en zet de getallen erbij.</a:t>
            </a:r>
          </a:p>
          <a:p>
            <a:pPr marL="342900" indent="-342900">
              <a:buFont typeface="+mj-lt"/>
              <a:buAutoNum type="arabicPeriod"/>
            </a:pPr>
            <a:r>
              <a:rPr lang="nl-NL" dirty="0"/>
              <a:t>Teken de verticale as en zet de getallen erbij.</a:t>
            </a:r>
          </a:p>
          <a:p>
            <a:pPr marL="342900" indent="-342900">
              <a:buFont typeface="+mj-lt"/>
              <a:buAutoNum type="arabicPeriod"/>
            </a:pPr>
            <a:r>
              <a:rPr lang="nl-NL" dirty="0"/>
              <a:t>Schrijf bij de assen waar het over gaat.</a:t>
            </a:r>
          </a:p>
          <a:p>
            <a:pPr marL="342900" indent="-342900">
              <a:buFont typeface="+mj-lt"/>
              <a:buAutoNum type="arabicPeriod"/>
            </a:pPr>
            <a:r>
              <a:rPr lang="nl-NL" dirty="0"/>
              <a:t>Teken de punten die uit de tabel volgen en teken de grafiek.</a:t>
            </a:r>
          </a:p>
        </p:txBody>
      </p:sp>
      <p:sp>
        <p:nvSpPr>
          <p:cNvPr id="4" name="Tekstvak 3">
            <a:extLst>
              <a:ext uri="{FF2B5EF4-FFF2-40B4-BE49-F238E27FC236}">
                <a16:creationId xmlns:a16="http://schemas.microsoft.com/office/drawing/2014/main" id="{94666569-2497-4E02-BF15-168510FDBCC9}"/>
              </a:ext>
            </a:extLst>
          </p:cNvPr>
          <p:cNvSpPr txBox="1"/>
          <p:nvPr/>
        </p:nvSpPr>
        <p:spPr>
          <a:xfrm>
            <a:off x="1203649" y="1110343"/>
            <a:ext cx="4736085" cy="369332"/>
          </a:xfrm>
          <a:prstGeom prst="rect">
            <a:avLst/>
          </a:prstGeom>
          <a:noFill/>
        </p:spPr>
        <p:txBody>
          <a:bodyPr wrap="square" rtlCol="0">
            <a:spAutoFit/>
          </a:bodyPr>
          <a:lstStyle/>
          <a:p>
            <a:r>
              <a:rPr lang="nl-NL" dirty="0"/>
              <a:t>B=5a+20</a:t>
            </a:r>
          </a:p>
        </p:txBody>
      </p:sp>
      <p:graphicFrame>
        <p:nvGraphicFramePr>
          <p:cNvPr id="8" name="Tabel 8">
            <a:extLst>
              <a:ext uri="{FF2B5EF4-FFF2-40B4-BE49-F238E27FC236}">
                <a16:creationId xmlns:a16="http://schemas.microsoft.com/office/drawing/2014/main" id="{C83DB34B-83C1-4C0F-90FA-7EE11E3F7247}"/>
              </a:ext>
            </a:extLst>
          </p:cNvPr>
          <p:cNvGraphicFramePr>
            <a:graphicFrameLocks noGrp="1"/>
          </p:cNvGraphicFramePr>
          <p:nvPr>
            <p:extLst>
              <p:ext uri="{D42A27DB-BD31-4B8C-83A1-F6EECF244321}">
                <p14:modId xmlns:p14="http://schemas.microsoft.com/office/powerpoint/2010/main" val="4112536052"/>
              </p:ext>
            </p:extLst>
          </p:nvPr>
        </p:nvGraphicFramePr>
        <p:xfrm>
          <a:off x="970383" y="1718727"/>
          <a:ext cx="4856196" cy="847192"/>
        </p:xfrm>
        <a:graphic>
          <a:graphicData uri="http://schemas.openxmlformats.org/drawingml/2006/table">
            <a:tbl>
              <a:tblPr firstRow="1" bandRow="1">
                <a:tableStyleId>{5C22544A-7EE6-4342-B048-85BDC9FD1C3A}</a:tableStyleId>
              </a:tblPr>
              <a:tblGrid>
                <a:gridCol w="809366">
                  <a:extLst>
                    <a:ext uri="{9D8B030D-6E8A-4147-A177-3AD203B41FA5}">
                      <a16:colId xmlns:a16="http://schemas.microsoft.com/office/drawing/2014/main" val="992103441"/>
                    </a:ext>
                  </a:extLst>
                </a:gridCol>
                <a:gridCol w="809366">
                  <a:extLst>
                    <a:ext uri="{9D8B030D-6E8A-4147-A177-3AD203B41FA5}">
                      <a16:colId xmlns:a16="http://schemas.microsoft.com/office/drawing/2014/main" val="987455806"/>
                    </a:ext>
                  </a:extLst>
                </a:gridCol>
                <a:gridCol w="809366">
                  <a:extLst>
                    <a:ext uri="{9D8B030D-6E8A-4147-A177-3AD203B41FA5}">
                      <a16:colId xmlns:a16="http://schemas.microsoft.com/office/drawing/2014/main" val="99077101"/>
                    </a:ext>
                  </a:extLst>
                </a:gridCol>
                <a:gridCol w="809366">
                  <a:extLst>
                    <a:ext uri="{9D8B030D-6E8A-4147-A177-3AD203B41FA5}">
                      <a16:colId xmlns:a16="http://schemas.microsoft.com/office/drawing/2014/main" val="3760214807"/>
                    </a:ext>
                  </a:extLst>
                </a:gridCol>
                <a:gridCol w="809366">
                  <a:extLst>
                    <a:ext uri="{9D8B030D-6E8A-4147-A177-3AD203B41FA5}">
                      <a16:colId xmlns:a16="http://schemas.microsoft.com/office/drawing/2014/main" val="51039674"/>
                    </a:ext>
                  </a:extLst>
                </a:gridCol>
                <a:gridCol w="809366">
                  <a:extLst>
                    <a:ext uri="{9D8B030D-6E8A-4147-A177-3AD203B41FA5}">
                      <a16:colId xmlns:a16="http://schemas.microsoft.com/office/drawing/2014/main" val="1171145076"/>
                    </a:ext>
                  </a:extLst>
                </a:gridCol>
              </a:tblGrid>
              <a:tr h="443677">
                <a:tc>
                  <a:txBody>
                    <a:bodyPr/>
                    <a:lstStyle/>
                    <a:p>
                      <a:r>
                        <a:rPr lang="nl-NL" dirty="0"/>
                        <a:t>a</a:t>
                      </a:r>
                    </a:p>
                  </a:txBody>
                  <a:tcPr/>
                </a:tc>
                <a:tc>
                  <a:txBody>
                    <a:bodyPr/>
                    <a:lstStyle/>
                    <a:p>
                      <a:r>
                        <a:rPr lang="nl-NL" dirty="0"/>
                        <a:t>0</a:t>
                      </a:r>
                    </a:p>
                  </a:txBody>
                  <a:tcPr/>
                </a:tc>
                <a:tc>
                  <a:txBody>
                    <a:bodyPr/>
                    <a:lstStyle/>
                    <a:p>
                      <a:r>
                        <a:rPr lang="nl-NL" dirty="0"/>
                        <a:t>1</a:t>
                      </a:r>
                    </a:p>
                  </a:txBody>
                  <a:tcPr/>
                </a:tc>
                <a:tc>
                  <a:txBody>
                    <a:bodyPr/>
                    <a:lstStyle/>
                    <a:p>
                      <a:r>
                        <a:rPr lang="nl-NL" dirty="0"/>
                        <a:t>2</a:t>
                      </a:r>
                    </a:p>
                  </a:txBody>
                  <a:tcPr/>
                </a:tc>
                <a:tc>
                  <a:txBody>
                    <a:bodyPr/>
                    <a:lstStyle/>
                    <a:p>
                      <a:r>
                        <a:rPr lang="nl-NL" dirty="0"/>
                        <a:t>3</a:t>
                      </a:r>
                    </a:p>
                  </a:txBody>
                  <a:tcPr/>
                </a:tc>
                <a:tc>
                  <a:txBody>
                    <a:bodyPr/>
                    <a:lstStyle/>
                    <a:p>
                      <a:r>
                        <a:rPr lang="nl-NL" dirty="0"/>
                        <a:t>4</a:t>
                      </a:r>
                    </a:p>
                  </a:txBody>
                  <a:tcPr/>
                </a:tc>
                <a:extLst>
                  <a:ext uri="{0D108BD9-81ED-4DB2-BD59-A6C34878D82A}">
                    <a16:rowId xmlns:a16="http://schemas.microsoft.com/office/drawing/2014/main" val="2466298531"/>
                  </a:ext>
                </a:extLst>
              </a:tr>
              <a:tr h="403515">
                <a:tc>
                  <a:txBody>
                    <a:bodyPr/>
                    <a:lstStyle/>
                    <a:p>
                      <a:r>
                        <a:rPr lang="nl-NL" dirty="0"/>
                        <a:t>b</a:t>
                      </a:r>
                    </a:p>
                  </a:txBody>
                  <a:tcPr/>
                </a:tc>
                <a:tc>
                  <a:txBody>
                    <a:bodyPr/>
                    <a:lstStyle/>
                    <a:p>
                      <a:r>
                        <a:rPr lang="nl-NL" dirty="0"/>
                        <a:t>20</a:t>
                      </a:r>
                    </a:p>
                  </a:txBody>
                  <a:tcPr/>
                </a:tc>
                <a:tc>
                  <a:txBody>
                    <a:bodyPr/>
                    <a:lstStyle/>
                    <a:p>
                      <a:r>
                        <a:rPr lang="nl-NL" dirty="0"/>
                        <a:t>25</a:t>
                      </a:r>
                    </a:p>
                  </a:txBody>
                  <a:tcPr/>
                </a:tc>
                <a:tc>
                  <a:txBody>
                    <a:bodyPr/>
                    <a:lstStyle/>
                    <a:p>
                      <a:r>
                        <a:rPr lang="nl-NL" dirty="0"/>
                        <a:t>30</a:t>
                      </a:r>
                    </a:p>
                  </a:txBody>
                  <a:tcPr/>
                </a:tc>
                <a:tc>
                  <a:txBody>
                    <a:bodyPr/>
                    <a:lstStyle/>
                    <a:p>
                      <a:r>
                        <a:rPr lang="nl-NL" dirty="0"/>
                        <a:t>35</a:t>
                      </a:r>
                    </a:p>
                  </a:txBody>
                  <a:tcPr/>
                </a:tc>
                <a:tc>
                  <a:txBody>
                    <a:bodyPr/>
                    <a:lstStyle/>
                    <a:p>
                      <a:r>
                        <a:rPr lang="nl-NL" dirty="0"/>
                        <a:t>40</a:t>
                      </a:r>
                    </a:p>
                  </a:txBody>
                  <a:tcPr/>
                </a:tc>
                <a:extLst>
                  <a:ext uri="{0D108BD9-81ED-4DB2-BD59-A6C34878D82A}">
                    <a16:rowId xmlns:a16="http://schemas.microsoft.com/office/drawing/2014/main" val="1962378704"/>
                  </a:ext>
                </a:extLst>
              </a:tr>
            </a:tbl>
          </a:graphicData>
        </a:graphic>
      </p:graphicFrame>
      <p:graphicFrame>
        <p:nvGraphicFramePr>
          <p:cNvPr id="11" name="Grafiek 10">
            <a:extLst>
              <a:ext uri="{FF2B5EF4-FFF2-40B4-BE49-F238E27FC236}">
                <a16:creationId xmlns:a16="http://schemas.microsoft.com/office/drawing/2014/main" id="{B0921120-36D3-4DEB-8567-EFFB5E8BDEE2}"/>
              </a:ext>
            </a:extLst>
          </p:cNvPr>
          <p:cNvGraphicFramePr>
            <a:graphicFrameLocks/>
          </p:cNvGraphicFramePr>
          <p:nvPr>
            <p:extLst>
              <p:ext uri="{D42A27DB-BD31-4B8C-83A1-F6EECF244321}">
                <p14:modId xmlns:p14="http://schemas.microsoft.com/office/powerpoint/2010/main" val="860223557"/>
              </p:ext>
            </p:extLst>
          </p:nvPr>
        </p:nvGraphicFramePr>
        <p:xfrm>
          <a:off x="999743" y="2736915"/>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055523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6" name="Rectangle 55">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58" name="Rectangle 57">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60" name="Rectangle 59">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62" name="Group 61">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63" name="Straight Connector 62">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67" name="Rectangle 66">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9" name="Rectangle 68">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Complexe wiskundige formules op een schoolbord">
            <a:extLst>
              <a:ext uri="{FF2B5EF4-FFF2-40B4-BE49-F238E27FC236}">
                <a16:creationId xmlns:a16="http://schemas.microsoft.com/office/drawing/2014/main" id="{1445BD30-1315-453E-A20D-C7013A77C329}"/>
              </a:ext>
            </a:extLst>
          </p:cNvPr>
          <p:cNvPicPr>
            <a:picLocks noChangeAspect="1"/>
          </p:cNvPicPr>
          <p:nvPr/>
        </p:nvPicPr>
        <p:blipFill rotWithShape="1">
          <a:blip r:embed="rId2">
            <a:alphaModFix amt="45000"/>
          </a:blip>
          <a:srcRect t="16856" b="6090"/>
          <a:stretch/>
        </p:blipFill>
        <p:spPr>
          <a:xfrm>
            <a:off x="20" y="-22"/>
            <a:ext cx="12191977" cy="6858022"/>
          </a:xfrm>
          <a:prstGeom prst="rect">
            <a:avLst/>
          </a:prstGeom>
        </p:spPr>
      </p:pic>
      <p:sp>
        <p:nvSpPr>
          <p:cNvPr id="71" name="Rectangle 70">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2" name="Titel 1">
            <a:extLst>
              <a:ext uri="{FF2B5EF4-FFF2-40B4-BE49-F238E27FC236}">
                <a16:creationId xmlns:a16="http://schemas.microsoft.com/office/drawing/2014/main" id="{E6231FF6-4E18-4349-845F-3C609866FF9D}"/>
              </a:ext>
            </a:extLst>
          </p:cNvPr>
          <p:cNvSpPr>
            <a:spLocks noGrp="1"/>
          </p:cNvSpPr>
          <p:nvPr>
            <p:ph type="title"/>
          </p:nvPr>
        </p:nvSpPr>
        <p:spPr>
          <a:xfrm>
            <a:off x="1769532" y="2091263"/>
            <a:ext cx="8652938" cy="2461504"/>
          </a:xfrm>
        </p:spPr>
        <p:txBody>
          <a:bodyPr vert="horz" lIns="91440" tIns="45720" rIns="91440" bIns="45720" rtlCol="0" anchor="ctr">
            <a:normAutofit/>
          </a:bodyPr>
          <a:lstStyle/>
          <a:p>
            <a:pPr algn="ctr">
              <a:lnSpc>
                <a:spcPct val="83000"/>
              </a:lnSpc>
            </a:pPr>
            <a:r>
              <a:rPr lang="en-US" sz="6800" cap="all" spc="-100" dirty="0" err="1"/>
              <a:t>Einde</a:t>
            </a:r>
            <a:endParaRPr lang="en-US" sz="6800" cap="all" spc="-100" dirty="0"/>
          </a:p>
        </p:txBody>
      </p:sp>
      <p:sp>
        <p:nvSpPr>
          <p:cNvPr id="73" name="Rectangle 72">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sp>
    </p:spTree>
    <p:extLst>
      <p:ext uri="{BB962C8B-B14F-4D97-AF65-F5344CB8AC3E}">
        <p14:creationId xmlns:p14="http://schemas.microsoft.com/office/powerpoint/2010/main" val="57542712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BD0A55-8755-4C2E-A2DF-532DAA198C9B}"/>
              </a:ext>
            </a:extLst>
          </p:cNvPr>
          <p:cNvSpPr>
            <a:spLocks noGrp="1"/>
          </p:cNvSpPr>
          <p:nvPr>
            <p:ph type="title"/>
          </p:nvPr>
        </p:nvSpPr>
        <p:spPr/>
        <p:txBody>
          <a:bodyPr/>
          <a:lstStyle/>
          <a:p>
            <a:r>
              <a:rPr lang="nl-NL" dirty="0"/>
              <a:t>Theorie A: positief </a:t>
            </a:r>
            <a:r>
              <a:rPr lang="nl-NL" b="0" i="0" dirty="0">
                <a:solidFill>
                  <a:srgbClr val="202124"/>
                </a:solidFill>
                <a:effectLst/>
                <a:latin typeface="arial" panose="020B0604020202020204" pitchFamily="34" charset="0"/>
              </a:rPr>
              <a:t>· </a:t>
            </a:r>
            <a:r>
              <a:rPr lang="nl-NL" b="0" i="0" dirty="0">
                <a:solidFill>
                  <a:srgbClr val="202124"/>
                </a:solidFill>
                <a:effectLst/>
                <a:latin typeface="Century Gothic" panose="020B0502020202020204" pitchFamily="34" charset="0"/>
              </a:rPr>
              <a:t>negatief </a:t>
            </a:r>
            <a:endParaRPr lang="nl-NL" dirty="0"/>
          </a:p>
        </p:txBody>
      </p:sp>
      <p:sp>
        <p:nvSpPr>
          <p:cNvPr id="3" name="Tijdelijke aanduiding voor inhoud 2">
            <a:extLst>
              <a:ext uri="{FF2B5EF4-FFF2-40B4-BE49-F238E27FC236}">
                <a16:creationId xmlns:a16="http://schemas.microsoft.com/office/drawing/2014/main" id="{A6AF9D68-7D06-4EC9-BEF9-EBA5D223C47B}"/>
              </a:ext>
            </a:extLst>
          </p:cNvPr>
          <p:cNvSpPr>
            <a:spLocks noGrp="1"/>
          </p:cNvSpPr>
          <p:nvPr>
            <p:ph idx="1"/>
          </p:nvPr>
        </p:nvSpPr>
        <p:spPr/>
        <p:txBody>
          <a:bodyPr/>
          <a:lstStyle/>
          <a:p>
            <a:pPr marL="0" indent="0">
              <a:buNone/>
            </a:pPr>
            <a:r>
              <a:rPr lang="nl-NL" dirty="0">
                <a:latin typeface="+mj-lt"/>
              </a:rPr>
              <a:t>4</a:t>
            </a:r>
            <a:r>
              <a:rPr lang="nl-NL" b="0" i="0" dirty="0">
                <a:solidFill>
                  <a:srgbClr val="202124"/>
                </a:solidFill>
                <a:effectLst/>
                <a:latin typeface="+mj-lt"/>
              </a:rPr>
              <a:t> · 7 betekent 7+7+7+7.</a:t>
            </a:r>
          </a:p>
          <a:p>
            <a:pPr marL="0" indent="0">
              <a:buNone/>
            </a:pPr>
            <a:r>
              <a:rPr lang="nl-NL" dirty="0">
                <a:solidFill>
                  <a:srgbClr val="202124"/>
                </a:solidFill>
                <a:latin typeface="+mj-lt"/>
              </a:rPr>
              <a:t>4</a:t>
            </a:r>
            <a:r>
              <a:rPr lang="nl-NL" b="0" i="0" dirty="0">
                <a:solidFill>
                  <a:srgbClr val="202124"/>
                </a:solidFill>
                <a:effectLst/>
                <a:latin typeface="+mj-lt"/>
              </a:rPr>
              <a:t> · -3 betekent -3+ -3+ -3+ -3 = -12.</a:t>
            </a:r>
          </a:p>
          <a:p>
            <a:pPr marL="0" indent="0">
              <a:buNone/>
            </a:pPr>
            <a:br>
              <a:rPr lang="nl-NL" dirty="0">
                <a:solidFill>
                  <a:srgbClr val="202124"/>
                </a:solidFill>
                <a:latin typeface="+mj-lt"/>
              </a:rPr>
            </a:br>
            <a:r>
              <a:rPr lang="nl-NL" dirty="0">
                <a:solidFill>
                  <a:srgbClr val="202124"/>
                </a:solidFill>
                <a:latin typeface="+mj-lt"/>
              </a:rPr>
              <a:t>Je kan dit ook met 3 getallen toepassen</a:t>
            </a:r>
          </a:p>
          <a:p>
            <a:pPr marL="0" indent="0">
              <a:buNone/>
            </a:pPr>
            <a:r>
              <a:rPr lang="nl-NL" b="0" i="0" dirty="0">
                <a:solidFill>
                  <a:srgbClr val="202124"/>
                </a:solidFill>
                <a:effectLst/>
                <a:latin typeface="+mj-lt"/>
              </a:rPr>
              <a:t>-5 · 6 · 3=</a:t>
            </a:r>
          </a:p>
          <a:p>
            <a:pPr marL="0" indent="0">
              <a:buNone/>
            </a:pPr>
            <a:r>
              <a:rPr lang="nl-NL" dirty="0">
                <a:solidFill>
                  <a:srgbClr val="202124"/>
                </a:solidFill>
                <a:latin typeface="+mj-lt"/>
              </a:rPr>
              <a:t>-30</a:t>
            </a:r>
            <a:r>
              <a:rPr lang="nl-NL" b="0" i="0" dirty="0">
                <a:solidFill>
                  <a:srgbClr val="202124"/>
                </a:solidFill>
                <a:effectLst/>
                <a:latin typeface="+mj-lt"/>
              </a:rPr>
              <a:t> · </a:t>
            </a:r>
            <a:r>
              <a:rPr lang="nl-NL" dirty="0">
                <a:solidFill>
                  <a:srgbClr val="202124"/>
                </a:solidFill>
                <a:latin typeface="+mj-lt"/>
              </a:rPr>
              <a:t>3 = -90</a:t>
            </a:r>
            <a:endParaRPr lang="nl-NL" b="0" i="0" dirty="0">
              <a:solidFill>
                <a:srgbClr val="202124"/>
              </a:solidFill>
              <a:effectLst/>
              <a:latin typeface="+mj-lt"/>
            </a:endParaRPr>
          </a:p>
          <a:p>
            <a:pPr marL="0" indent="0">
              <a:buNone/>
            </a:pPr>
            <a:endParaRPr lang="nl-NL" dirty="0">
              <a:solidFill>
                <a:srgbClr val="202124"/>
              </a:solidFill>
              <a:latin typeface="+mj-lt"/>
            </a:endParaRPr>
          </a:p>
          <a:p>
            <a:pPr marL="0" indent="0">
              <a:buNone/>
            </a:pPr>
            <a:r>
              <a:rPr lang="nl-NL" b="0" i="0" u="sng" dirty="0">
                <a:solidFill>
                  <a:srgbClr val="202124"/>
                </a:solidFill>
                <a:effectLst/>
                <a:latin typeface="+mj-lt"/>
              </a:rPr>
              <a:t>Als je vermenigvuldigt met 0 is het antwoord altijd 0</a:t>
            </a:r>
          </a:p>
        </p:txBody>
      </p:sp>
    </p:spTree>
    <p:extLst>
      <p:ext uri="{BB962C8B-B14F-4D97-AF65-F5344CB8AC3E}">
        <p14:creationId xmlns:p14="http://schemas.microsoft.com/office/powerpoint/2010/main" val="631590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BD0A55-8755-4C2E-A2DF-532DAA198C9B}"/>
              </a:ext>
            </a:extLst>
          </p:cNvPr>
          <p:cNvSpPr>
            <a:spLocks noGrp="1"/>
          </p:cNvSpPr>
          <p:nvPr>
            <p:ph type="title"/>
          </p:nvPr>
        </p:nvSpPr>
        <p:spPr/>
        <p:txBody>
          <a:bodyPr/>
          <a:lstStyle/>
          <a:p>
            <a:r>
              <a:rPr lang="nl-NL" dirty="0"/>
              <a:t>Theorie B: Regels voor het vermenigvuldigen</a:t>
            </a:r>
          </a:p>
        </p:txBody>
      </p:sp>
      <p:sp>
        <p:nvSpPr>
          <p:cNvPr id="3" name="Tijdelijke aanduiding voor inhoud 2">
            <a:extLst>
              <a:ext uri="{FF2B5EF4-FFF2-40B4-BE49-F238E27FC236}">
                <a16:creationId xmlns:a16="http://schemas.microsoft.com/office/drawing/2014/main" id="{A6AF9D68-7D06-4EC9-BEF9-EBA5D223C47B}"/>
              </a:ext>
            </a:extLst>
          </p:cNvPr>
          <p:cNvSpPr>
            <a:spLocks noGrp="1"/>
          </p:cNvSpPr>
          <p:nvPr>
            <p:ph idx="1"/>
          </p:nvPr>
        </p:nvSpPr>
        <p:spPr>
          <a:xfrm>
            <a:off x="1066800" y="2103120"/>
            <a:ext cx="1433318" cy="3849624"/>
          </a:xfrm>
        </p:spPr>
        <p:txBody>
          <a:bodyPr/>
          <a:lstStyle/>
          <a:p>
            <a:pPr marL="0" indent="0">
              <a:buNone/>
            </a:pPr>
            <a:r>
              <a:rPr lang="nl-NL" dirty="0">
                <a:latin typeface="+mj-lt"/>
              </a:rPr>
              <a:t>-3</a:t>
            </a:r>
            <a:r>
              <a:rPr lang="nl-NL" b="0" i="0" dirty="0">
                <a:solidFill>
                  <a:srgbClr val="202124"/>
                </a:solidFill>
                <a:effectLst/>
                <a:latin typeface="+mj-lt"/>
              </a:rPr>
              <a:t> · 3= </a:t>
            </a:r>
            <a:r>
              <a:rPr lang="nl-NL" dirty="0">
                <a:solidFill>
                  <a:srgbClr val="202124"/>
                </a:solidFill>
                <a:latin typeface="+mj-lt"/>
              </a:rPr>
              <a:t>-9          </a:t>
            </a:r>
          </a:p>
          <a:p>
            <a:pPr marL="0" indent="0">
              <a:buNone/>
            </a:pPr>
            <a:r>
              <a:rPr lang="nl-NL" dirty="0">
                <a:solidFill>
                  <a:srgbClr val="202124"/>
                </a:solidFill>
                <a:latin typeface="+mj-lt"/>
              </a:rPr>
              <a:t>-3</a:t>
            </a:r>
            <a:r>
              <a:rPr lang="nl-NL" b="0" i="0" dirty="0">
                <a:solidFill>
                  <a:srgbClr val="202124"/>
                </a:solidFill>
                <a:effectLst/>
                <a:latin typeface="+mj-lt"/>
              </a:rPr>
              <a:t> · 2= -6</a:t>
            </a:r>
          </a:p>
          <a:p>
            <a:pPr marL="0" indent="0">
              <a:buNone/>
            </a:pPr>
            <a:r>
              <a:rPr lang="nl-NL" dirty="0">
                <a:solidFill>
                  <a:srgbClr val="202124"/>
                </a:solidFill>
                <a:latin typeface="+mj-lt"/>
              </a:rPr>
              <a:t>-3</a:t>
            </a:r>
            <a:r>
              <a:rPr lang="nl-NL" b="0" i="0" dirty="0">
                <a:solidFill>
                  <a:srgbClr val="202124"/>
                </a:solidFill>
                <a:effectLst/>
                <a:latin typeface="+mj-lt"/>
              </a:rPr>
              <a:t> · </a:t>
            </a:r>
            <a:r>
              <a:rPr lang="nl-NL" dirty="0">
                <a:solidFill>
                  <a:srgbClr val="202124"/>
                </a:solidFill>
                <a:latin typeface="+mj-lt"/>
              </a:rPr>
              <a:t>1= -3</a:t>
            </a:r>
          </a:p>
          <a:p>
            <a:pPr marL="0" indent="0">
              <a:buNone/>
            </a:pPr>
            <a:r>
              <a:rPr lang="nl-NL" dirty="0">
                <a:solidFill>
                  <a:srgbClr val="202124"/>
                </a:solidFill>
                <a:latin typeface="+mj-lt"/>
              </a:rPr>
              <a:t>-3</a:t>
            </a:r>
            <a:r>
              <a:rPr lang="nl-NL" b="0" i="0" dirty="0">
                <a:solidFill>
                  <a:srgbClr val="202124"/>
                </a:solidFill>
                <a:effectLst/>
                <a:latin typeface="+mj-lt"/>
              </a:rPr>
              <a:t> · </a:t>
            </a:r>
            <a:r>
              <a:rPr lang="nl-NL" dirty="0">
                <a:solidFill>
                  <a:srgbClr val="202124"/>
                </a:solidFill>
                <a:latin typeface="+mj-lt"/>
              </a:rPr>
              <a:t>0= 0</a:t>
            </a:r>
          </a:p>
          <a:p>
            <a:pPr marL="0" indent="0">
              <a:buNone/>
            </a:pPr>
            <a:r>
              <a:rPr lang="nl-NL" dirty="0">
                <a:solidFill>
                  <a:srgbClr val="202124"/>
                </a:solidFill>
                <a:latin typeface="+mj-lt"/>
              </a:rPr>
              <a:t>-3</a:t>
            </a:r>
            <a:r>
              <a:rPr lang="nl-NL" b="0" i="0" dirty="0">
                <a:solidFill>
                  <a:srgbClr val="202124"/>
                </a:solidFill>
                <a:effectLst/>
                <a:latin typeface="+mj-lt"/>
              </a:rPr>
              <a:t> · </a:t>
            </a:r>
            <a:r>
              <a:rPr lang="nl-NL" dirty="0">
                <a:solidFill>
                  <a:srgbClr val="202124"/>
                </a:solidFill>
                <a:latin typeface="+mj-lt"/>
              </a:rPr>
              <a:t>-1= 3</a:t>
            </a:r>
          </a:p>
          <a:p>
            <a:pPr marL="0" indent="0">
              <a:buNone/>
            </a:pPr>
            <a:r>
              <a:rPr lang="nl-NL" dirty="0">
                <a:solidFill>
                  <a:srgbClr val="202124"/>
                </a:solidFill>
                <a:latin typeface="+mj-lt"/>
              </a:rPr>
              <a:t>-3</a:t>
            </a:r>
            <a:r>
              <a:rPr lang="nl-NL" b="0" i="0" dirty="0">
                <a:solidFill>
                  <a:srgbClr val="202124"/>
                </a:solidFill>
                <a:effectLst/>
                <a:latin typeface="+mj-lt"/>
              </a:rPr>
              <a:t> · -2= 6</a:t>
            </a:r>
            <a:endParaRPr lang="nl-NL" dirty="0">
              <a:latin typeface="+mj-lt"/>
            </a:endParaRPr>
          </a:p>
        </p:txBody>
      </p:sp>
      <p:sp>
        <p:nvSpPr>
          <p:cNvPr id="8" name="Pijl: gekromd omlaag 7">
            <a:extLst>
              <a:ext uri="{FF2B5EF4-FFF2-40B4-BE49-F238E27FC236}">
                <a16:creationId xmlns:a16="http://schemas.microsoft.com/office/drawing/2014/main" id="{839445ED-F2ED-4F67-BA38-A199B5D61D1A}"/>
              </a:ext>
            </a:extLst>
          </p:cNvPr>
          <p:cNvSpPr/>
          <p:nvPr/>
        </p:nvSpPr>
        <p:spPr>
          <a:xfrm rot="5610582">
            <a:off x="2140906" y="2811322"/>
            <a:ext cx="379765" cy="28527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sp>
        <p:nvSpPr>
          <p:cNvPr id="10" name="Pijl: gekromd omlaag 9">
            <a:extLst>
              <a:ext uri="{FF2B5EF4-FFF2-40B4-BE49-F238E27FC236}">
                <a16:creationId xmlns:a16="http://schemas.microsoft.com/office/drawing/2014/main" id="{E337C9BC-862E-4894-B198-0E544C6552FC}"/>
              </a:ext>
            </a:extLst>
          </p:cNvPr>
          <p:cNvSpPr/>
          <p:nvPr/>
        </p:nvSpPr>
        <p:spPr>
          <a:xfrm rot="5610582">
            <a:off x="2156242" y="2360745"/>
            <a:ext cx="379765" cy="28527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sp>
        <p:nvSpPr>
          <p:cNvPr id="11" name="Pijl: gekromd omlaag 10">
            <a:extLst>
              <a:ext uri="{FF2B5EF4-FFF2-40B4-BE49-F238E27FC236}">
                <a16:creationId xmlns:a16="http://schemas.microsoft.com/office/drawing/2014/main" id="{E051621B-2083-44C9-AB89-9F1C6E8E3C84}"/>
              </a:ext>
            </a:extLst>
          </p:cNvPr>
          <p:cNvSpPr/>
          <p:nvPr/>
        </p:nvSpPr>
        <p:spPr>
          <a:xfrm rot="5610582">
            <a:off x="2091024" y="3194465"/>
            <a:ext cx="379765" cy="28527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sp>
        <p:nvSpPr>
          <p:cNvPr id="12" name="Pijl: gekromd omlaag 11">
            <a:extLst>
              <a:ext uri="{FF2B5EF4-FFF2-40B4-BE49-F238E27FC236}">
                <a16:creationId xmlns:a16="http://schemas.microsoft.com/office/drawing/2014/main" id="{26D5F669-6420-4515-B862-4BB59848094E}"/>
              </a:ext>
            </a:extLst>
          </p:cNvPr>
          <p:cNvSpPr/>
          <p:nvPr/>
        </p:nvSpPr>
        <p:spPr>
          <a:xfrm rot="5610582">
            <a:off x="2091024" y="3577609"/>
            <a:ext cx="379765" cy="28527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sp>
        <p:nvSpPr>
          <p:cNvPr id="14" name="Pijl: gekromd omlaag 13">
            <a:extLst>
              <a:ext uri="{FF2B5EF4-FFF2-40B4-BE49-F238E27FC236}">
                <a16:creationId xmlns:a16="http://schemas.microsoft.com/office/drawing/2014/main" id="{1E393DEE-FE41-4B26-95DE-A0D256DC13DF}"/>
              </a:ext>
            </a:extLst>
          </p:cNvPr>
          <p:cNvSpPr/>
          <p:nvPr/>
        </p:nvSpPr>
        <p:spPr>
          <a:xfrm rot="5610582">
            <a:off x="2091024" y="3959267"/>
            <a:ext cx="379765" cy="28527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sp>
        <p:nvSpPr>
          <p:cNvPr id="15" name="Tekstvak 14">
            <a:extLst>
              <a:ext uri="{FF2B5EF4-FFF2-40B4-BE49-F238E27FC236}">
                <a16:creationId xmlns:a16="http://schemas.microsoft.com/office/drawing/2014/main" id="{42C85C17-3C7C-45A5-B4C7-E284AC76DD1C}"/>
              </a:ext>
            </a:extLst>
          </p:cNvPr>
          <p:cNvSpPr txBox="1"/>
          <p:nvPr/>
        </p:nvSpPr>
        <p:spPr>
          <a:xfrm>
            <a:off x="2500119" y="2305123"/>
            <a:ext cx="500534" cy="369332"/>
          </a:xfrm>
          <a:prstGeom prst="rect">
            <a:avLst/>
          </a:prstGeom>
          <a:noFill/>
        </p:spPr>
        <p:txBody>
          <a:bodyPr wrap="square" rtlCol="0">
            <a:spAutoFit/>
          </a:bodyPr>
          <a:lstStyle/>
          <a:p>
            <a:r>
              <a:rPr lang="nl-NL" dirty="0"/>
              <a:t>+3</a:t>
            </a:r>
          </a:p>
        </p:txBody>
      </p:sp>
      <p:sp>
        <p:nvSpPr>
          <p:cNvPr id="17" name="Tekstvak 16">
            <a:extLst>
              <a:ext uri="{FF2B5EF4-FFF2-40B4-BE49-F238E27FC236}">
                <a16:creationId xmlns:a16="http://schemas.microsoft.com/office/drawing/2014/main" id="{7250361E-CF6B-41F5-ADA2-408F6D9B8FEE}"/>
              </a:ext>
            </a:extLst>
          </p:cNvPr>
          <p:cNvSpPr txBox="1"/>
          <p:nvPr/>
        </p:nvSpPr>
        <p:spPr>
          <a:xfrm>
            <a:off x="2484782" y="2718977"/>
            <a:ext cx="515870" cy="369332"/>
          </a:xfrm>
          <a:prstGeom prst="rect">
            <a:avLst/>
          </a:prstGeom>
          <a:noFill/>
        </p:spPr>
        <p:txBody>
          <a:bodyPr wrap="square">
            <a:spAutoFit/>
          </a:bodyPr>
          <a:lstStyle/>
          <a:p>
            <a:r>
              <a:rPr lang="nl-NL" dirty="0"/>
              <a:t>+3</a:t>
            </a:r>
          </a:p>
        </p:txBody>
      </p:sp>
      <p:sp>
        <p:nvSpPr>
          <p:cNvPr id="19" name="Tekstvak 18">
            <a:extLst>
              <a:ext uri="{FF2B5EF4-FFF2-40B4-BE49-F238E27FC236}">
                <a16:creationId xmlns:a16="http://schemas.microsoft.com/office/drawing/2014/main" id="{90135611-E646-4744-921F-063E09AD4D80}"/>
              </a:ext>
            </a:extLst>
          </p:cNvPr>
          <p:cNvSpPr txBox="1"/>
          <p:nvPr/>
        </p:nvSpPr>
        <p:spPr>
          <a:xfrm>
            <a:off x="2500118" y="3193064"/>
            <a:ext cx="500534" cy="369332"/>
          </a:xfrm>
          <a:prstGeom prst="rect">
            <a:avLst/>
          </a:prstGeom>
          <a:noFill/>
        </p:spPr>
        <p:txBody>
          <a:bodyPr wrap="square">
            <a:spAutoFit/>
          </a:bodyPr>
          <a:lstStyle/>
          <a:p>
            <a:r>
              <a:rPr lang="nl-NL" dirty="0"/>
              <a:t>+3</a:t>
            </a:r>
          </a:p>
        </p:txBody>
      </p:sp>
      <p:sp>
        <p:nvSpPr>
          <p:cNvPr id="21" name="Tekstvak 20">
            <a:extLst>
              <a:ext uri="{FF2B5EF4-FFF2-40B4-BE49-F238E27FC236}">
                <a16:creationId xmlns:a16="http://schemas.microsoft.com/office/drawing/2014/main" id="{89F70E77-0D60-42FD-8EFF-25E0CFCCC47F}"/>
              </a:ext>
            </a:extLst>
          </p:cNvPr>
          <p:cNvSpPr txBox="1"/>
          <p:nvPr/>
        </p:nvSpPr>
        <p:spPr>
          <a:xfrm>
            <a:off x="2484782" y="3573724"/>
            <a:ext cx="515870" cy="369332"/>
          </a:xfrm>
          <a:prstGeom prst="rect">
            <a:avLst/>
          </a:prstGeom>
          <a:noFill/>
        </p:spPr>
        <p:txBody>
          <a:bodyPr wrap="square">
            <a:spAutoFit/>
          </a:bodyPr>
          <a:lstStyle/>
          <a:p>
            <a:r>
              <a:rPr lang="nl-NL" dirty="0"/>
              <a:t>+3</a:t>
            </a:r>
          </a:p>
        </p:txBody>
      </p:sp>
      <p:sp>
        <p:nvSpPr>
          <p:cNvPr id="23" name="Tekstvak 22">
            <a:extLst>
              <a:ext uri="{FF2B5EF4-FFF2-40B4-BE49-F238E27FC236}">
                <a16:creationId xmlns:a16="http://schemas.microsoft.com/office/drawing/2014/main" id="{94EDBC05-E429-41A0-90A9-6DCDD176866B}"/>
              </a:ext>
            </a:extLst>
          </p:cNvPr>
          <p:cNvSpPr txBox="1"/>
          <p:nvPr/>
        </p:nvSpPr>
        <p:spPr>
          <a:xfrm>
            <a:off x="2467026" y="3983903"/>
            <a:ext cx="533626" cy="369332"/>
          </a:xfrm>
          <a:prstGeom prst="rect">
            <a:avLst/>
          </a:prstGeom>
          <a:noFill/>
        </p:spPr>
        <p:txBody>
          <a:bodyPr wrap="square">
            <a:spAutoFit/>
          </a:bodyPr>
          <a:lstStyle/>
          <a:p>
            <a:r>
              <a:rPr lang="nl-NL" dirty="0"/>
              <a:t>+3</a:t>
            </a:r>
          </a:p>
        </p:txBody>
      </p:sp>
      <p:sp>
        <p:nvSpPr>
          <p:cNvPr id="24" name="Tekstvak 23">
            <a:extLst>
              <a:ext uri="{FF2B5EF4-FFF2-40B4-BE49-F238E27FC236}">
                <a16:creationId xmlns:a16="http://schemas.microsoft.com/office/drawing/2014/main" id="{FC78866C-1C14-4AEF-90A2-B7412E9F479F}"/>
              </a:ext>
            </a:extLst>
          </p:cNvPr>
          <p:cNvSpPr txBox="1"/>
          <p:nvPr/>
        </p:nvSpPr>
        <p:spPr>
          <a:xfrm>
            <a:off x="3610113" y="2499609"/>
            <a:ext cx="2787588" cy="1477328"/>
          </a:xfrm>
          <a:prstGeom prst="rect">
            <a:avLst/>
          </a:prstGeom>
          <a:noFill/>
        </p:spPr>
        <p:txBody>
          <a:bodyPr wrap="square" rtlCol="0">
            <a:spAutoFit/>
          </a:bodyPr>
          <a:lstStyle/>
          <a:p>
            <a:r>
              <a:rPr lang="nl-NL" dirty="0">
                <a:latin typeface="+mj-lt"/>
              </a:rPr>
              <a:t>Er zit een regelmaat in </a:t>
            </a:r>
          </a:p>
          <a:p>
            <a:r>
              <a:rPr lang="nl-NL" dirty="0">
                <a:latin typeface="+mj-lt"/>
              </a:rPr>
              <a:t>dit rijtje. Wanneer de 2</a:t>
            </a:r>
            <a:r>
              <a:rPr lang="nl-NL" baseline="30000" dirty="0">
                <a:latin typeface="+mj-lt"/>
              </a:rPr>
              <a:t>de</a:t>
            </a:r>
            <a:r>
              <a:rPr lang="nl-NL" dirty="0">
                <a:latin typeface="+mj-lt"/>
              </a:rPr>
              <a:t> factor steeds 1 minder is word de uitkomst 3 meer</a:t>
            </a:r>
          </a:p>
        </p:txBody>
      </p:sp>
      <p:sp>
        <p:nvSpPr>
          <p:cNvPr id="25" name="Pijl: links 24">
            <a:extLst>
              <a:ext uri="{FF2B5EF4-FFF2-40B4-BE49-F238E27FC236}">
                <a16:creationId xmlns:a16="http://schemas.microsoft.com/office/drawing/2014/main" id="{17DEF6A7-85F9-484D-8049-0A43C73F0F89}"/>
              </a:ext>
            </a:extLst>
          </p:cNvPr>
          <p:cNvSpPr/>
          <p:nvPr/>
        </p:nvSpPr>
        <p:spPr>
          <a:xfrm>
            <a:off x="3000652" y="2755700"/>
            <a:ext cx="609461" cy="1381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6" name="Tekstvak 25">
            <a:extLst>
              <a:ext uri="{FF2B5EF4-FFF2-40B4-BE49-F238E27FC236}">
                <a16:creationId xmlns:a16="http://schemas.microsoft.com/office/drawing/2014/main" id="{5B0DCDDA-9597-4147-B656-47F594DC6A8A}"/>
              </a:ext>
            </a:extLst>
          </p:cNvPr>
          <p:cNvSpPr txBox="1"/>
          <p:nvPr/>
        </p:nvSpPr>
        <p:spPr>
          <a:xfrm>
            <a:off x="6096000" y="4118214"/>
            <a:ext cx="6331258" cy="1754326"/>
          </a:xfrm>
          <a:prstGeom prst="rect">
            <a:avLst/>
          </a:prstGeom>
          <a:noFill/>
        </p:spPr>
        <p:txBody>
          <a:bodyPr wrap="square" rtlCol="0">
            <a:spAutoFit/>
          </a:bodyPr>
          <a:lstStyle/>
          <a:p>
            <a:r>
              <a:rPr lang="nl-NL" b="1" dirty="0">
                <a:latin typeface="+mj-lt"/>
              </a:rPr>
              <a:t>Regels voor het vermenigvuldigen</a:t>
            </a:r>
          </a:p>
          <a:p>
            <a:r>
              <a:rPr lang="nl-NL" dirty="0">
                <a:latin typeface="+mj-lt"/>
              </a:rPr>
              <a:t>positief</a:t>
            </a:r>
            <a:r>
              <a:rPr lang="nl-NL" b="0" i="0" dirty="0">
                <a:solidFill>
                  <a:srgbClr val="202124"/>
                </a:solidFill>
                <a:effectLst/>
                <a:latin typeface="+mj-lt"/>
              </a:rPr>
              <a:t> · positief= positief</a:t>
            </a:r>
          </a:p>
          <a:p>
            <a:r>
              <a:rPr lang="nl-NL" dirty="0">
                <a:solidFill>
                  <a:srgbClr val="202124"/>
                </a:solidFill>
                <a:latin typeface="+mj-lt"/>
              </a:rPr>
              <a:t>Positief</a:t>
            </a:r>
            <a:r>
              <a:rPr lang="nl-NL" b="0" i="0" dirty="0">
                <a:solidFill>
                  <a:srgbClr val="202124"/>
                </a:solidFill>
                <a:effectLst/>
                <a:latin typeface="+mj-lt"/>
              </a:rPr>
              <a:t> · negatief= negatief</a:t>
            </a:r>
          </a:p>
          <a:p>
            <a:r>
              <a:rPr lang="nl-NL" dirty="0">
                <a:solidFill>
                  <a:srgbClr val="202124"/>
                </a:solidFill>
                <a:latin typeface="+mj-lt"/>
              </a:rPr>
              <a:t>negatief</a:t>
            </a:r>
            <a:r>
              <a:rPr lang="nl-NL" b="0" i="0" dirty="0">
                <a:solidFill>
                  <a:srgbClr val="202124"/>
                </a:solidFill>
                <a:effectLst/>
                <a:latin typeface="+mj-lt"/>
              </a:rPr>
              <a:t> ·</a:t>
            </a:r>
            <a:r>
              <a:rPr lang="nl-NL" dirty="0">
                <a:solidFill>
                  <a:srgbClr val="202124"/>
                </a:solidFill>
                <a:latin typeface="+mj-lt"/>
              </a:rPr>
              <a:t> positief= negatief</a:t>
            </a:r>
          </a:p>
          <a:p>
            <a:r>
              <a:rPr lang="nl-NL" b="0" i="0" dirty="0">
                <a:solidFill>
                  <a:srgbClr val="202124"/>
                </a:solidFill>
                <a:effectLst/>
                <a:latin typeface="+mj-lt"/>
              </a:rPr>
              <a:t>negatief · negatief</a:t>
            </a:r>
            <a:r>
              <a:rPr lang="nl-NL" dirty="0">
                <a:solidFill>
                  <a:srgbClr val="202124"/>
                </a:solidFill>
                <a:latin typeface="+mj-lt"/>
              </a:rPr>
              <a:t>= positief</a:t>
            </a:r>
            <a:endParaRPr lang="nl-NL" b="0" i="0" dirty="0">
              <a:solidFill>
                <a:srgbClr val="202124"/>
              </a:solidFill>
              <a:effectLst/>
              <a:latin typeface="+mj-lt"/>
            </a:endParaRPr>
          </a:p>
          <a:p>
            <a:endParaRPr lang="nl-NL" dirty="0">
              <a:latin typeface="+mj-lt"/>
            </a:endParaRPr>
          </a:p>
        </p:txBody>
      </p:sp>
    </p:spTree>
    <p:extLst>
      <p:ext uri="{BB962C8B-B14F-4D97-AF65-F5344CB8AC3E}">
        <p14:creationId xmlns:p14="http://schemas.microsoft.com/office/powerpoint/2010/main" val="4545237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F4873D-B878-44C0-AF66-7D089A490F86}"/>
              </a:ext>
            </a:extLst>
          </p:cNvPr>
          <p:cNvSpPr>
            <a:spLocks noGrp="1"/>
          </p:cNvSpPr>
          <p:nvPr>
            <p:ph type="title"/>
          </p:nvPr>
        </p:nvSpPr>
        <p:spPr/>
        <p:txBody>
          <a:bodyPr/>
          <a:lstStyle/>
          <a:p>
            <a:r>
              <a:rPr lang="nl-NL" dirty="0"/>
              <a:t>Theorie C: rekenvolgorde en mintekens</a:t>
            </a:r>
          </a:p>
        </p:txBody>
      </p:sp>
      <p:sp>
        <p:nvSpPr>
          <p:cNvPr id="3" name="Tijdelijke aanduiding voor inhoud 2">
            <a:extLst>
              <a:ext uri="{FF2B5EF4-FFF2-40B4-BE49-F238E27FC236}">
                <a16:creationId xmlns:a16="http://schemas.microsoft.com/office/drawing/2014/main" id="{5A504F76-EA70-48CD-90BB-969D08F911F3}"/>
              </a:ext>
            </a:extLst>
          </p:cNvPr>
          <p:cNvSpPr>
            <a:spLocks noGrp="1"/>
          </p:cNvSpPr>
          <p:nvPr>
            <p:ph idx="1"/>
          </p:nvPr>
        </p:nvSpPr>
        <p:spPr/>
        <p:txBody>
          <a:bodyPr/>
          <a:lstStyle/>
          <a:p>
            <a:pPr marL="0" indent="0">
              <a:buNone/>
            </a:pPr>
            <a:r>
              <a:rPr lang="nl-NL" dirty="0">
                <a:latin typeface="+mj-lt"/>
              </a:rPr>
              <a:t>Vermenigvuldigen &amp; delen gaat voor optellen en aftrekken</a:t>
            </a:r>
          </a:p>
          <a:p>
            <a:pPr marL="0" indent="0">
              <a:buNone/>
            </a:pPr>
            <a:r>
              <a:rPr lang="nl-NL" dirty="0">
                <a:latin typeface="+mj-lt"/>
              </a:rPr>
              <a:t>-5-3</a:t>
            </a:r>
            <a:r>
              <a:rPr lang="nl-NL" b="0" i="0" dirty="0">
                <a:solidFill>
                  <a:srgbClr val="202124"/>
                </a:solidFill>
                <a:effectLst/>
                <a:latin typeface="+mj-lt"/>
              </a:rPr>
              <a:t> · 6 =</a:t>
            </a:r>
          </a:p>
          <a:p>
            <a:pPr marL="0" indent="0">
              <a:buNone/>
            </a:pPr>
            <a:r>
              <a:rPr lang="nl-NL" dirty="0">
                <a:solidFill>
                  <a:srgbClr val="202124"/>
                </a:solidFill>
                <a:latin typeface="+mj-lt"/>
              </a:rPr>
              <a:t>-5-   18 = 23</a:t>
            </a:r>
          </a:p>
          <a:p>
            <a:pPr marL="0" indent="0">
              <a:buNone/>
            </a:pPr>
            <a:r>
              <a:rPr lang="nl-NL" dirty="0">
                <a:solidFill>
                  <a:srgbClr val="202124"/>
                </a:solidFill>
                <a:latin typeface="+mj-lt"/>
              </a:rPr>
              <a:t>Haakjes gaan voor vermenigvuldigen en delen</a:t>
            </a:r>
          </a:p>
          <a:p>
            <a:pPr marL="0" indent="0">
              <a:buNone/>
            </a:pPr>
            <a:endParaRPr lang="nl-NL" dirty="0">
              <a:solidFill>
                <a:srgbClr val="202124"/>
              </a:solidFill>
              <a:latin typeface="+mj-lt"/>
            </a:endParaRPr>
          </a:p>
          <a:p>
            <a:pPr marL="0" indent="0">
              <a:buNone/>
            </a:pPr>
            <a:r>
              <a:rPr lang="nl-NL" dirty="0">
                <a:latin typeface="+mj-lt"/>
              </a:rPr>
              <a:t>Het verschil tussen een aftrekmin en een negatieve min is dat de </a:t>
            </a:r>
          </a:p>
          <a:p>
            <a:pPr marL="0" indent="0">
              <a:buNone/>
            </a:pPr>
            <a:r>
              <a:rPr lang="nl-NL" dirty="0">
                <a:latin typeface="+mj-lt"/>
              </a:rPr>
              <a:t>negatieve min korter is. (in deze PowerPoint niet </a:t>
            </a:r>
            <a:r>
              <a:rPr lang="nl-NL" dirty="0">
                <a:latin typeface="+mj-lt"/>
                <a:sym typeface="Wingdings" panose="05000000000000000000" pitchFamily="2" charset="2"/>
              </a:rPr>
              <a:t>)</a:t>
            </a:r>
            <a:endParaRPr lang="nl-NL" dirty="0">
              <a:latin typeface="+mj-lt"/>
            </a:endParaRPr>
          </a:p>
        </p:txBody>
      </p:sp>
      <p:pic>
        <p:nvPicPr>
          <p:cNvPr id="2056" name="Picture 8" descr="rekenvolgorde met haakjes deel 2 - Wiskunde TV - YouTube">
            <a:extLst>
              <a:ext uri="{FF2B5EF4-FFF2-40B4-BE49-F238E27FC236}">
                <a16:creationId xmlns:a16="http://schemas.microsoft.com/office/drawing/2014/main" id="{CEB82707-ECCB-4279-95DE-026F00A27A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1874" t="55042" r="1293" b="26577"/>
          <a:stretch/>
        </p:blipFill>
        <p:spPr bwMode="auto">
          <a:xfrm>
            <a:off x="816375" y="4843807"/>
            <a:ext cx="5705476" cy="1601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3224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137" name="Rectangle 136">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34" y="237744"/>
            <a:ext cx="2926080"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9" name="Rectangle 138">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9100"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982739BD-5C91-45E8-B080-21A43B06EE85}"/>
              </a:ext>
            </a:extLst>
          </p:cNvPr>
          <p:cNvSpPr>
            <a:spLocks noGrp="1"/>
          </p:cNvSpPr>
          <p:nvPr>
            <p:ph type="title"/>
          </p:nvPr>
        </p:nvSpPr>
        <p:spPr>
          <a:xfrm>
            <a:off x="557720" y="612843"/>
            <a:ext cx="2312480" cy="1499738"/>
          </a:xfrm>
        </p:spPr>
        <p:txBody>
          <a:bodyPr anchor="b">
            <a:normAutofit/>
          </a:bodyPr>
          <a:lstStyle/>
          <a:p>
            <a:r>
              <a:rPr lang="nl-NL" sz="2400" dirty="0"/>
              <a:t>3.2 Negatieve getallen delen</a:t>
            </a:r>
          </a:p>
        </p:txBody>
      </p:sp>
      <p:sp>
        <p:nvSpPr>
          <p:cNvPr id="3" name="Tijdelijke aanduiding voor inhoud 2">
            <a:extLst>
              <a:ext uri="{FF2B5EF4-FFF2-40B4-BE49-F238E27FC236}">
                <a16:creationId xmlns:a16="http://schemas.microsoft.com/office/drawing/2014/main" id="{6CCA2632-F1B7-44BA-AFE2-177D32461C4B}"/>
              </a:ext>
            </a:extLst>
          </p:cNvPr>
          <p:cNvSpPr>
            <a:spLocks noGrp="1"/>
          </p:cNvSpPr>
          <p:nvPr>
            <p:ph idx="1"/>
          </p:nvPr>
        </p:nvSpPr>
        <p:spPr>
          <a:xfrm>
            <a:off x="557720" y="2149813"/>
            <a:ext cx="2312479" cy="3854197"/>
          </a:xfrm>
        </p:spPr>
        <p:txBody>
          <a:bodyPr>
            <a:normAutofit/>
          </a:bodyPr>
          <a:lstStyle/>
          <a:p>
            <a:endParaRPr lang="nl-NL" sz="1400" dirty="0">
              <a:solidFill>
                <a:schemeClr val="tx1">
                  <a:lumMod val="85000"/>
                  <a:lumOff val="15000"/>
                </a:schemeClr>
              </a:solidFill>
            </a:endParaRPr>
          </a:p>
        </p:txBody>
      </p:sp>
      <p:sp>
        <p:nvSpPr>
          <p:cNvPr id="141" name="Rectangle 140">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9764" y="413053"/>
            <a:ext cx="8212114" cy="6064596"/>
          </a:xfrm>
          <a:prstGeom prst="rect">
            <a:avLst/>
          </a:prstGeom>
          <a:noFill/>
          <a:ln w="6350" cap="sq" cmpd="sng" algn="ctr">
            <a:solidFill>
              <a:srgbClr val="404040"/>
            </a:solidFill>
            <a:prstDash val="solid"/>
            <a:miter lim="800000"/>
          </a:ln>
          <a:effectLst/>
        </p:spPr>
      </p:sp>
      <p:pic>
        <p:nvPicPr>
          <p:cNvPr id="3074" name="Picture 2" descr="Positieve en negatieve getallen - Mr. Chadd Academy">
            <a:extLst>
              <a:ext uri="{FF2B5EF4-FFF2-40B4-BE49-F238E27FC236}">
                <a16:creationId xmlns:a16="http://schemas.microsoft.com/office/drawing/2014/main" id="{D686A0D1-E534-4C8A-B02B-FF3481BB350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49422" y="1016442"/>
            <a:ext cx="7237877" cy="4853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553194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22E3D5-5796-49EE-A1C6-28914F177B63}"/>
              </a:ext>
            </a:extLst>
          </p:cNvPr>
          <p:cNvSpPr>
            <a:spLocks noGrp="1"/>
          </p:cNvSpPr>
          <p:nvPr>
            <p:ph type="title"/>
          </p:nvPr>
        </p:nvSpPr>
        <p:spPr/>
        <p:txBody>
          <a:bodyPr/>
          <a:lstStyle/>
          <a:p>
            <a:r>
              <a:rPr lang="nl-NL" dirty="0"/>
              <a:t>Theorie A: Regels voor het delen</a:t>
            </a:r>
          </a:p>
        </p:txBody>
      </p:sp>
      <p:sp>
        <p:nvSpPr>
          <p:cNvPr id="3" name="Tijdelijke aanduiding voor inhoud 2">
            <a:extLst>
              <a:ext uri="{FF2B5EF4-FFF2-40B4-BE49-F238E27FC236}">
                <a16:creationId xmlns:a16="http://schemas.microsoft.com/office/drawing/2014/main" id="{AF76C1EE-5B92-47C9-9F36-5925B2EF2A37}"/>
              </a:ext>
            </a:extLst>
          </p:cNvPr>
          <p:cNvSpPr>
            <a:spLocks noGrp="1"/>
          </p:cNvSpPr>
          <p:nvPr>
            <p:ph idx="1"/>
          </p:nvPr>
        </p:nvSpPr>
        <p:spPr/>
        <p:txBody>
          <a:bodyPr/>
          <a:lstStyle/>
          <a:p>
            <a:pPr marL="0" indent="0">
              <a:buNone/>
            </a:pPr>
            <a:r>
              <a:rPr lang="nl-NL" dirty="0">
                <a:latin typeface="+mj-lt"/>
              </a:rPr>
              <a:t>Lijken op regels van het vermenigvuldigen</a:t>
            </a:r>
          </a:p>
        </p:txBody>
      </p:sp>
      <p:sp>
        <p:nvSpPr>
          <p:cNvPr id="5" name="Tekstvak 4">
            <a:extLst>
              <a:ext uri="{FF2B5EF4-FFF2-40B4-BE49-F238E27FC236}">
                <a16:creationId xmlns:a16="http://schemas.microsoft.com/office/drawing/2014/main" id="{48E1AEA6-046D-4C02-8349-A5325B367E13}"/>
              </a:ext>
            </a:extLst>
          </p:cNvPr>
          <p:cNvSpPr txBox="1"/>
          <p:nvPr/>
        </p:nvSpPr>
        <p:spPr>
          <a:xfrm>
            <a:off x="1066800" y="2551837"/>
            <a:ext cx="6096000" cy="1754326"/>
          </a:xfrm>
          <a:prstGeom prst="rect">
            <a:avLst/>
          </a:prstGeom>
          <a:noFill/>
        </p:spPr>
        <p:txBody>
          <a:bodyPr wrap="square">
            <a:spAutoFit/>
          </a:bodyPr>
          <a:lstStyle/>
          <a:p>
            <a:r>
              <a:rPr lang="nl-NL" b="1" dirty="0">
                <a:latin typeface="+mj-lt"/>
              </a:rPr>
              <a:t>Regels voor het Delen</a:t>
            </a:r>
          </a:p>
          <a:p>
            <a:r>
              <a:rPr lang="nl-NL" dirty="0">
                <a:latin typeface="+mj-lt"/>
              </a:rPr>
              <a:t>positief</a:t>
            </a:r>
            <a:r>
              <a:rPr lang="nl-NL" b="0" i="0" dirty="0">
                <a:solidFill>
                  <a:srgbClr val="202124"/>
                </a:solidFill>
                <a:effectLst/>
                <a:latin typeface="+mj-lt"/>
              </a:rPr>
              <a:t> · positief= positief</a:t>
            </a:r>
          </a:p>
          <a:p>
            <a:r>
              <a:rPr lang="nl-NL" dirty="0">
                <a:solidFill>
                  <a:srgbClr val="202124"/>
                </a:solidFill>
                <a:latin typeface="+mj-lt"/>
              </a:rPr>
              <a:t>Positief</a:t>
            </a:r>
            <a:r>
              <a:rPr lang="nl-NL" b="0" i="0" dirty="0">
                <a:solidFill>
                  <a:srgbClr val="202124"/>
                </a:solidFill>
                <a:effectLst/>
                <a:latin typeface="+mj-lt"/>
              </a:rPr>
              <a:t> · negatief= negatief</a:t>
            </a:r>
          </a:p>
          <a:p>
            <a:r>
              <a:rPr lang="nl-NL" dirty="0">
                <a:solidFill>
                  <a:srgbClr val="202124"/>
                </a:solidFill>
                <a:latin typeface="+mj-lt"/>
              </a:rPr>
              <a:t>negatief</a:t>
            </a:r>
            <a:r>
              <a:rPr lang="nl-NL" b="0" i="0" dirty="0">
                <a:solidFill>
                  <a:srgbClr val="202124"/>
                </a:solidFill>
                <a:effectLst/>
                <a:latin typeface="+mj-lt"/>
              </a:rPr>
              <a:t> ·</a:t>
            </a:r>
            <a:r>
              <a:rPr lang="nl-NL" dirty="0">
                <a:solidFill>
                  <a:srgbClr val="202124"/>
                </a:solidFill>
                <a:latin typeface="+mj-lt"/>
              </a:rPr>
              <a:t> positief= negatief</a:t>
            </a:r>
          </a:p>
          <a:p>
            <a:r>
              <a:rPr lang="nl-NL" b="0" i="0" dirty="0">
                <a:solidFill>
                  <a:srgbClr val="202124"/>
                </a:solidFill>
                <a:effectLst/>
                <a:latin typeface="+mj-lt"/>
              </a:rPr>
              <a:t>negatief · negatief</a:t>
            </a:r>
            <a:r>
              <a:rPr lang="nl-NL" dirty="0">
                <a:solidFill>
                  <a:srgbClr val="202124"/>
                </a:solidFill>
                <a:latin typeface="+mj-lt"/>
              </a:rPr>
              <a:t>= positief</a:t>
            </a:r>
            <a:endParaRPr lang="nl-NL" b="0" i="0" dirty="0">
              <a:solidFill>
                <a:srgbClr val="202124"/>
              </a:solidFill>
              <a:effectLst/>
              <a:latin typeface="+mj-lt"/>
            </a:endParaRPr>
          </a:p>
          <a:p>
            <a:endParaRPr lang="nl-NL" dirty="0">
              <a:latin typeface="+mj-lt"/>
            </a:endParaRPr>
          </a:p>
        </p:txBody>
      </p:sp>
    </p:spTree>
    <p:extLst>
      <p:ext uri="{BB962C8B-B14F-4D97-AF65-F5344CB8AC3E}">
        <p14:creationId xmlns:p14="http://schemas.microsoft.com/office/powerpoint/2010/main" val="11871584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22E3D5-5796-49EE-A1C6-28914F177B63}"/>
              </a:ext>
            </a:extLst>
          </p:cNvPr>
          <p:cNvSpPr>
            <a:spLocks noGrp="1"/>
          </p:cNvSpPr>
          <p:nvPr>
            <p:ph type="title"/>
          </p:nvPr>
        </p:nvSpPr>
        <p:spPr/>
        <p:txBody>
          <a:bodyPr/>
          <a:lstStyle/>
          <a:p>
            <a:r>
              <a:rPr lang="nl-NL" dirty="0"/>
              <a:t>Theorie B: De deelstreep</a:t>
            </a:r>
          </a:p>
        </p:txBody>
      </p:sp>
      <mc:AlternateContent xmlns:mc="http://schemas.openxmlformats.org/markup-compatibility/2006" xmlns:a14="http://schemas.microsoft.com/office/drawing/2010/main">
        <mc:Choice Requires="a14">
          <p:sp>
            <p:nvSpPr>
              <p:cNvPr id="3" name="Tijdelijke aanduiding voor inhoud 2">
                <a:extLst>
                  <a:ext uri="{FF2B5EF4-FFF2-40B4-BE49-F238E27FC236}">
                    <a16:creationId xmlns:a16="http://schemas.microsoft.com/office/drawing/2014/main" id="{AF76C1EE-5B92-47C9-9F36-5925B2EF2A37}"/>
                  </a:ext>
                </a:extLst>
              </p:cNvPr>
              <p:cNvSpPr>
                <a:spLocks noGrp="1"/>
              </p:cNvSpPr>
              <p:nvPr>
                <p:ph idx="1"/>
              </p:nvPr>
            </p:nvSpPr>
            <p:spPr>
              <a:xfrm>
                <a:off x="1066799" y="2103119"/>
                <a:ext cx="9115888" cy="3294504"/>
              </a:xfrm>
            </p:spPr>
            <p:txBody>
              <a:bodyPr>
                <a:normAutofit/>
              </a:bodyPr>
              <a:lstStyle/>
              <a:p>
                <a:pPr marL="0" indent="0">
                  <a:buNone/>
                </a:pPr>
                <a:r>
                  <a:rPr lang="nl-NL" dirty="0">
                    <a:latin typeface="+mj-lt"/>
                  </a:rPr>
                  <a:t>Je kunt een deling met een deelstreep schrijven. </a:t>
                </a:r>
                <a14:m>
                  <m:oMath xmlns:m="http://schemas.openxmlformats.org/officeDocument/2006/math">
                    <m:f>
                      <m:fPr>
                        <m:ctrlPr>
                          <a:rPr lang="nl-NL" i="1" dirty="0" smtClean="0">
                            <a:latin typeface="Cambria Math" panose="02040503050406030204" pitchFamily="18" charset="0"/>
                          </a:rPr>
                        </m:ctrlPr>
                      </m:fPr>
                      <m:num>
                        <m:r>
                          <a:rPr lang="nl-NL" b="0" i="1" dirty="0" smtClean="0">
                            <a:latin typeface="Cambria Math" panose="02040503050406030204" pitchFamily="18" charset="0"/>
                          </a:rPr>
                          <m:t>−15</m:t>
                        </m:r>
                      </m:num>
                      <m:den>
                        <m:r>
                          <a:rPr lang="nl-NL" b="0" i="1" dirty="0" smtClean="0">
                            <a:latin typeface="Cambria Math" panose="02040503050406030204" pitchFamily="18" charset="0"/>
                          </a:rPr>
                          <m:t>5</m:t>
                        </m:r>
                      </m:den>
                    </m:f>
                    <m:r>
                      <a:rPr lang="nl-NL" b="0" i="0" dirty="0" smtClean="0">
                        <a:latin typeface="Cambria Math" panose="02040503050406030204" pitchFamily="18" charset="0"/>
                      </a:rPr>
                      <m:t> </m:t>
                    </m:r>
                    <m:r>
                      <m:rPr>
                        <m:sty m:val="p"/>
                      </m:rPr>
                      <a:rPr lang="nl-NL" b="0" i="0" dirty="0" smtClean="0">
                        <a:latin typeface="Cambria Math" panose="02040503050406030204" pitchFamily="18" charset="0"/>
                      </a:rPr>
                      <m:t>betekent</m:t>
                    </m:r>
                  </m:oMath>
                </a14:m>
                <a:r>
                  <a:rPr lang="nl-NL" dirty="0">
                    <a:latin typeface="+mj-lt"/>
                  </a:rPr>
                  <a:t> -15:5 dus </a:t>
                </a:r>
                <a14:m>
                  <m:oMath xmlns:m="http://schemas.openxmlformats.org/officeDocument/2006/math">
                    <m:f>
                      <m:fPr>
                        <m:ctrlPr>
                          <a:rPr lang="nl-NL" i="1" dirty="0">
                            <a:latin typeface="Cambria Math" panose="02040503050406030204" pitchFamily="18" charset="0"/>
                          </a:rPr>
                        </m:ctrlPr>
                      </m:fPr>
                      <m:num>
                        <m:r>
                          <a:rPr lang="nl-NL" i="1" dirty="0">
                            <a:latin typeface="Cambria Math" panose="02040503050406030204" pitchFamily="18" charset="0"/>
                          </a:rPr>
                          <m:t>−15</m:t>
                        </m:r>
                      </m:num>
                      <m:den>
                        <m:r>
                          <a:rPr lang="nl-NL" i="1" dirty="0">
                            <a:latin typeface="Cambria Math" panose="02040503050406030204" pitchFamily="18" charset="0"/>
                          </a:rPr>
                          <m:t>5</m:t>
                        </m:r>
                      </m:den>
                    </m:f>
                  </m:oMath>
                </a14:m>
                <a:r>
                  <a:rPr lang="nl-NL" dirty="0">
                    <a:latin typeface="+mj-lt"/>
                  </a:rPr>
                  <a:t>= .  </a:t>
                </a:r>
                <a14:m>
                  <m:oMath xmlns:m="http://schemas.openxmlformats.org/officeDocument/2006/math">
                    <m:f>
                      <m:fPr>
                        <m:ctrlPr>
                          <a:rPr lang="nl-NL" i="1" smtClean="0">
                            <a:latin typeface="Cambria Math" panose="02040503050406030204" pitchFamily="18" charset="0"/>
                          </a:rPr>
                        </m:ctrlPr>
                      </m:fPr>
                      <m:num>
                        <m:r>
                          <a:rPr lang="nl-NL" b="0" i="1" smtClean="0">
                            <a:latin typeface="Cambria Math" panose="02040503050406030204" pitchFamily="18" charset="0"/>
                          </a:rPr>
                          <m:t>8+10</m:t>
                        </m:r>
                      </m:num>
                      <m:den>
                        <m:r>
                          <a:rPr lang="nl-NL" b="0" i="1" smtClean="0">
                            <a:latin typeface="Cambria Math" panose="02040503050406030204" pitchFamily="18" charset="0"/>
                          </a:rPr>
                          <m:t>−9</m:t>
                        </m:r>
                      </m:den>
                    </m:f>
                  </m:oMath>
                </a14:m>
                <a:r>
                  <a:rPr lang="nl-NL" dirty="0">
                    <a:latin typeface="+mj-lt"/>
                  </a:rPr>
                  <a:t> betekent (8+10):9. Je berekent eerst 8+10.</a:t>
                </a:r>
              </a:p>
              <a:p>
                <a:pPr marL="0" indent="0">
                  <a:buNone/>
                </a:pPr>
                <a:endParaRPr lang="nl-NL" dirty="0">
                  <a:latin typeface="+mj-lt"/>
                </a:endParaRPr>
              </a:p>
            </p:txBody>
          </p:sp>
        </mc:Choice>
        <mc:Fallback xmlns="">
          <p:sp>
            <p:nvSpPr>
              <p:cNvPr id="3" name="Tijdelijke aanduiding voor inhoud 2">
                <a:extLst>
                  <a:ext uri="{FF2B5EF4-FFF2-40B4-BE49-F238E27FC236}">
                    <a16:creationId xmlns:a16="http://schemas.microsoft.com/office/drawing/2014/main" id="{AF76C1EE-5B92-47C9-9F36-5925B2EF2A37}"/>
                  </a:ext>
                </a:extLst>
              </p:cNvPr>
              <p:cNvSpPr>
                <a:spLocks noGrp="1" noRot="1" noChangeAspect="1" noMove="1" noResize="1" noEditPoints="1" noAdjustHandles="1" noChangeArrowheads="1" noChangeShapeType="1" noTextEdit="1"/>
              </p:cNvSpPr>
              <p:nvPr>
                <p:ph idx="1"/>
              </p:nvPr>
            </p:nvSpPr>
            <p:spPr>
              <a:xfrm>
                <a:off x="1066799" y="2103119"/>
                <a:ext cx="9115888" cy="3294504"/>
              </a:xfrm>
              <a:blipFill>
                <a:blip r:embed="rId2"/>
                <a:stretch>
                  <a:fillRect l="-535"/>
                </a:stretch>
              </a:blipFill>
            </p:spPr>
            <p:txBody>
              <a:bodyPr/>
              <a:lstStyle/>
              <a:p>
                <a:r>
                  <a:rPr lang="nl-NL">
                    <a:noFill/>
                  </a:rPr>
                  <a:t> </a:t>
                </a:r>
              </a:p>
            </p:txBody>
          </p:sp>
        </mc:Fallback>
      </mc:AlternateContent>
    </p:spTree>
    <p:extLst>
      <p:ext uri="{BB962C8B-B14F-4D97-AF65-F5344CB8AC3E}">
        <p14:creationId xmlns:p14="http://schemas.microsoft.com/office/powerpoint/2010/main" val="7198090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55F865-F524-4570-AC79-9630FF95E7DB}"/>
              </a:ext>
            </a:extLst>
          </p:cNvPr>
          <p:cNvSpPr>
            <a:spLocks noGrp="1"/>
          </p:cNvSpPr>
          <p:nvPr>
            <p:ph type="title"/>
          </p:nvPr>
        </p:nvSpPr>
        <p:spPr/>
        <p:txBody>
          <a:bodyPr/>
          <a:lstStyle/>
          <a:p>
            <a:r>
              <a:rPr lang="nl-NL" dirty="0"/>
              <a:t>Theorie C: delen door nul</a:t>
            </a:r>
          </a:p>
        </p:txBody>
      </p:sp>
      <mc:AlternateContent xmlns:mc="http://schemas.openxmlformats.org/markup-compatibility/2006" xmlns:a14="http://schemas.microsoft.com/office/drawing/2010/main">
        <mc:Choice Requires="a14">
          <p:sp>
            <p:nvSpPr>
              <p:cNvPr id="3" name="Tijdelijke aanduiding voor inhoud 2">
                <a:extLst>
                  <a:ext uri="{FF2B5EF4-FFF2-40B4-BE49-F238E27FC236}">
                    <a16:creationId xmlns:a16="http://schemas.microsoft.com/office/drawing/2014/main" id="{374AE184-1B4A-4FD2-BB7B-03BBBA8C3500}"/>
                  </a:ext>
                </a:extLst>
              </p:cNvPr>
              <p:cNvSpPr>
                <a:spLocks noGrp="1"/>
              </p:cNvSpPr>
              <p:nvPr>
                <p:ph idx="1"/>
              </p:nvPr>
            </p:nvSpPr>
            <p:spPr/>
            <p:txBody>
              <a:bodyPr/>
              <a:lstStyle/>
              <a:p>
                <a:pPr marL="0" indent="0">
                  <a:buNone/>
                </a:pPr>
                <a:r>
                  <a:rPr lang="nl-NL" dirty="0">
                    <a:latin typeface="+mj-lt"/>
                  </a:rPr>
                  <a:t>De breuk </a:t>
                </a:r>
                <a14:m>
                  <m:oMath xmlns:m="http://schemas.openxmlformats.org/officeDocument/2006/math">
                    <m:f>
                      <m:fPr>
                        <m:ctrlPr>
                          <a:rPr lang="nl-NL" i="1" smtClean="0">
                            <a:latin typeface="Cambria Math" panose="02040503050406030204" pitchFamily="18" charset="0"/>
                          </a:rPr>
                        </m:ctrlPr>
                      </m:fPr>
                      <m:num>
                        <m:r>
                          <a:rPr lang="nl-NL" b="0" i="1" smtClean="0">
                            <a:latin typeface="Cambria Math" panose="02040503050406030204" pitchFamily="18" charset="0"/>
                          </a:rPr>
                          <m:t>0</m:t>
                        </m:r>
                      </m:num>
                      <m:den>
                        <m:r>
                          <a:rPr lang="nl-NL" b="0" i="1" smtClean="0">
                            <a:latin typeface="Cambria Math" panose="02040503050406030204" pitchFamily="18" charset="0"/>
                          </a:rPr>
                          <m:t>0</m:t>
                        </m:r>
                      </m:den>
                    </m:f>
                  </m:oMath>
                </a14:m>
                <a:r>
                  <a:rPr lang="nl-NL" dirty="0">
                    <a:latin typeface="+mj-lt"/>
                  </a:rPr>
                  <a:t> kan vele uitkomsten hebben. Dat is erg lastig want dan is ieder antwoord in principe goed. Daarom spreken we af dat </a:t>
                </a:r>
                <a14:m>
                  <m:oMath xmlns:m="http://schemas.openxmlformats.org/officeDocument/2006/math">
                    <m:f>
                      <m:fPr>
                        <m:ctrlPr>
                          <a:rPr lang="nl-NL" i="1">
                            <a:latin typeface="Cambria Math" panose="02040503050406030204" pitchFamily="18" charset="0"/>
                          </a:rPr>
                        </m:ctrlPr>
                      </m:fPr>
                      <m:num>
                        <m:r>
                          <a:rPr lang="nl-NL" i="1">
                            <a:latin typeface="Cambria Math" panose="02040503050406030204" pitchFamily="18" charset="0"/>
                          </a:rPr>
                          <m:t>0</m:t>
                        </m:r>
                      </m:num>
                      <m:den>
                        <m:r>
                          <a:rPr lang="nl-NL" i="1">
                            <a:latin typeface="Cambria Math" panose="02040503050406030204" pitchFamily="18" charset="0"/>
                          </a:rPr>
                          <m:t>0</m:t>
                        </m:r>
                      </m:den>
                    </m:f>
                  </m:oMath>
                </a14:m>
                <a:r>
                  <a:rPr lang="nl-NL" dirty="0">
                    <a:latin typeface="+mj-lt"/>
                  </a:rPr>
                  <a:t> geen uitkomst heeft. Maar bijv. </a:t>
                </a:r>
                <a14:m>
                  <m:oMath xmlns:m="http://schemas.openxmlformats.org/officeDocument/2006/math">
                    <m:f>
                      <m:fPr>
                        <m:ctrlPr>
                          <a:rPr lang="nl-NL" i="1" smtClean="0">
                            <a:latin typeface="Cambria Math" panose="02040503050406030204" pitchFamily="18" charset="0"/>
                          </a:rPr>
                        </m:ctrlPr>
                      </m:fPr>
                      <m:num>
                        <m:r>
                          <a:rPr lang="nl-NL" b="0" i="1" smtClean="0">
                            <a:latin typeface="Cambria Math" panose="02040503050406030204" pitchFamily="18" charset="0"/>
                          </a:rPr>
                          <m:t>5</m:t>
                        </m:r>
                      </m:num>
                      <m:den>
                        <m:r>
                          <a:rPr lang="nl-NL" b="0" i="1" smtClean="0">
                            <a:latin typeface="Cambria Math" panose="02040503050406030204" pitchFamily="18" charset="0"/>
                          </a:rPr>
                          <m:t>0</m:t>
                        </m:r>
                      </m:den>
                    </m:f>
                  </m:oMath>
                </a14:m>
                <a:r>
                  <a:rPr lang="nl-NL" dirty="0">
                    <a:latin typeface="+mj-lt"/>
                  </a:rPr>
                  <a:t> heeft ook geen uitkomst.</a:t>
                </a:r>
              </a:p>
              <a:p>
                <a:pPr marL="0" indent="0">
                  <a:buNone/>
                </a:pPr>
                <a:endParaRPr lang="nl-NL" dirty="0">
                  <a:latin typeface="+mj-lt"/>
                </a:endParaRPr>
              </a:p>
              <a:p>
                <a:pPr marL="0" indent="0">
                  <a:buNone/>
                </a:pPr>
                <a:r>
                  <a:rPr lang="nl-NL" b="1" dirty="0">
                    <a:latin typeface="+mj-lt"/>
                  </a:rPr>
                  <a:t>Daarom is delen door nul niet toegestaan!</a:t>
                </a:r>
              </a:p>
            </p:txBody>
          </p:sp>
        </mc:Choice>
        <mc:Fallback xmlns="">
          <p:sp>
            <p:nvSpPr>
              <p:cNvPr id="3" name="Tijdelijke aanduiding voor inhoud 2">
                <a:extLst>
                  <a:ext uri="{FF2B5EF4-FFF2-40B4-BE49-F238E27FC236}">
                    <a16:creationId xmlns:a16="http://schemas.microsoft.com/office/drawing/2014/main" id="{374AE184-1B4A-4FD2-BB7B-03BBBA8C3500}"/>
                  </a:ext>
                </a:extLst>
              </p:cNvPr>
              <p:cNvSpPr>
                <a:spLocks noGrp="1" noRot="1" noChangeAspect="1" noMove="1" noResize="1" noEditPoints="1" noAdjustHandles="1" noChangeArrowheads="1" noChangeShapeType="1" noTextEdit="1"/>
              </p:cNvSpPr>
              <p:nvPr>
                <p:ph idx="1"/>
              </p:nvPr>
            </p:nvSpPr>
            <p:spPr>
              <a:blipFill>
                <a:blip r:embed="rId2"/>
                <a:stretch>
                  <a:fillRect l="-485"/>
                </a:stretch>
              </a:blipFill>
            </p:spPr>
            <p:txBody>
              <a:bodyPr/>
              <a:lstStyle/>
              <a:p>
                <a:r>
                  <a:rPr lang="nl-NL">
                    <a:noFill/>
                  </a:rPr>
                  <a:t> </a:t>
                </a:r>
              </a:p>
            </p:txBody>
          </p:sp>
        </mc:Fallback>
      </mc:AlternateContent>
    </p:spTree>
    <p:extLst>
      <p:ext uri="{BB962C8B-B14F-4D97-AF65-F5344CB8AC3E}">
        <p14:creationId xmlns:p14="http://schemas.microsoft.com/office/powerpoint/2010/main" val="5009688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Office">
      <a:dk1>
        <a:srgbClr val="000000"/>
      </a:dk1>
      <a:lt1>
        <a:srgbClr val="FFFFFF"/>
      </a:lt1>
      <a:dk2>
        <a:srgbClr val="1D242E"/>
      </a:dk2>
      <a:lt2>
        <a:srgbClr val="F2F1F1"/>
      </a:lt2>
      <a:accent1>
        <a:srgbClr val="4472C4"/>
      </a:accent1>
      <a:accent2>
        <a:srgbClr val="ED7D31"/>
      </a:accent2>
      <a:accent3>
        <a:srgbClr val="A3A3A3"/>
      </a:accent3>
      <a:accent4>
        <a:srgbClr val="CF9B00"/>
      </a:accent4>
      <a:accent5>
        <a:srgbClr val="5B9BD5"/>
      </a:accent5>
      <a:accent6>
        <a:srgbClr val="70AD47"/>
      </a:accent6>
      <a:hlink>
        <a:srgbClr val="D26012"/>
      </a:hlink>
      <a:folHlink>
        <a:srgbClr val="9A5879"/>
      </a:folHlink>
    </a:clrScheme>
    <a:fontScheme name="Savon">
      <a:majorFont>
        <a:latin typeface="Century Gothic"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docProps/app.xml><?xml version="1.0" encoding="utf-8"?>
<Properties xmlns="http://schemas.openxmlformats.org/officeDocument/2006/extended-properties" xmlns:vt="http://schemas.openxmlformats.org/officeDocument/2006/docPropsVTypes">
  <TotalTime>1280</TotalTime>
  <Words>1215</Words>
  <Application>Microsoft Office PowerPoint</Application>
  <PresentationFormat>Breedbeeld</PresentationFormat>
  <Paragraphs>155</Paragraphs>
  <Slides>26</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26</vt:i4>
      </vt:variant>
    </vt:vector>
  </HeadingPairs>
  <TitlesOfParts>
    <vt:vector size="32" baseType="lpstr">
      <vt:lpstr>arial</vt:lpstr>
      <vt:lpstr>Cambria Math</vt:lpstr>
      <vt:lpstr>Century Gothic</vt:lpstr>
      <vt:lpstr>Garamond</vt:lpstr>
      <vt:lpstr>Gill Sans MT</vt:lpstr>
      <vt:lpstr>SavonVTI</vt:lpstr>
      <vt:lpstr>Wiskunde </vt:lpstr>
      <vt:lpstr>3.1 Negatieve getallen vermenigvuldigen</vt:lpstr>
      <vt:lpstr>Theorie A: positief · negatief </vt:lpstr>
      <vt:lpstr>Theorie B: Regels voor het vermenigvuldigen</vt:lpstr>
      <vt:lpstr>Theorie C: rekenvolgorde en mintekens</vt:lpstr>
      <vt:lpstr>3.2 Negatieve getallen delen</vt:lpstr>
      <vt:lpstr>Theorie A: Regels voor het delen</vt:lpstr>
      <vt:lpstr>Theorie B: De deelstreep</vt:lpstr>
      <vt:lpstr>Theorie C: delen door nul</vt:lpstr>
      <vt:lpstr>3.3 Negatieve breuken</vt:lpstr>
      <vt:lpstr>Theorie A: het vereenvoudigen van breuken</vt:lpstr>
      <vt:lpstr>Theorie A: het vereenvoudigen van breuken</vt:lpstr>
      <vt:lpstr>Theorie B: Het omgekeerde van een getal</vt:lpstr>
      <vt:lpstr>Theorie C: Delen door een breuk</vt:lpstr>
      <vt:lpstr>3.4 Assenstelsels</vt:lpstr>
      <vt:lpstr>Theorie A: Oorsprong, x-as, y-as</vt:lpstr>
      <vt:lpstr>Theorie A: Oorsprong, x-as, y-as</vt:lpstr>
      <vt:lpstr>Theorie A: Oorsprong, x-as, y-as</vt:lpstr>
      <vt:lpstr>Theorie B: Kwadrant</vt:lpstr>
      <vt:lpstr>3.5 Omgaan met grafieken</vt:lpstr>
      <vt:lpstr>Theorie A: Grafieken in assenstelsels</vt:lpstr>
      <vt:lpstr>Theorie B: Globale grafieken</vt:lpstr>
      <vt:lpstr>3.6 Grafieken en formules</vt:lpstr>
      <vt:lpstr>Theorie A: Tabel en Grafiek</vt:lpstr>
      <vt:lpstr>Theorie B: Formule en Grafiek</vt:lpstr>
      <vt:lpstr>Einde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Wiskunde</dc:title>
  <dc:creator>Merijn Wielemaker</dc:creator>
  <cp:lastModifiedBy>Merijn Wielemaker</cp:lastModifiedBy>
  <cp:revision>3</cp:revision>
  <dcterms:created xsi:type="dcterms:W3CDTF">2021-12-17T17:27:03Z</dcterms:created>
  <dcterms:modified xsi:type="dcterms:W3CDTF">2022-02-10T14:58:45Z</dcterms:modified>
</cp:coreProperties>
</file>